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2"/>
  </p:notesMasterIdLst>
  <p:sldIdLst>
    <p:sldId id="256" r:id="rId2"/>
    <p:sldId id="257" r:id="rId3"/>
    <p:sldId id="259" r:id="rId4"/>
    <p:sldId id="258" r:id="rId5"/>
    <p:sldId id="260" r:id="rId6"/>
    <p:sldId id="261" r:id="rId7"/>
    <p:sldId id="262" r:id="rId8"/>
    <p:sldId id="264" r:id="rId9"/>
    <p:sldId id="265" r:id="rId10"/>
    <p:sldId id="266" r:id="rId11"/>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9"/>
  </p:normalViewPr>
  <p:slideViewPr>
    <p:cSldViewPr snapToGrid="0" snapToObjects="1">
      <p:cViewPr>
        <p:scale>
          <a:sx n="88" d="100"/>
          <a:sy n="88" d="100"/>
        </p:scale>
        <p:origin x="28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Number of active </a:t>
            </a:r>
            <a:r>
              <a:rPr lang="en-US" dirty="0">
                <a:solidFill>
                  <a:srgbClr val="FFFF00"/>
                </a:solidFill>
              </a:rPr>
              <a:t>SARS-COV-2</a:t>
            </a:r>
            <a:r>
              <a:rPr lang="en-US" dirty="0"/>
              <a:t> cases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TW"/>
        </a:p>
      </c:txPr>
    </c:title>
    <c:autoTitleDeleted val="0"/>
    <c:plotArea>
      <c:layout/>
      <c:barChart>
        <c:barDir val="col"/>
        <c:grouping val="clustered"/>
        <c:varyColors val="0"/>
        <c:ser>
          <c:idx val="0"/>
          <c:order val="0"/>
          <c:tx>
            <c:strRef>
              <c:f>Sheet1!$B$1</c:f>
              <c:strCache>
                <c:ptCount val="1"/>
                <c:pt idx="0">
                  <c:v>Number of active cases</c:v>
                </c:pt>
              </c:strCache>
            </c:strRef>
          </c:tx>
          <c:spPr>
            <a:solidFill>
              <a:srgbClr val="FFFF00"/>
            </a:solidFill>
            <a:ln>
              <a:noFill/>
            </a:ln>
            <a:effectLst/>
          </c:spPr>
          <c:invertIfNegative val="0"/>
          <c:cat>
            <c:strRef>
              <c:f>Sheet1!$A$2:$A$5</c:f>
              <c:strCache>
                <c:ptCount val="2"/>
                <c:pt idx="0">
                  <c:v>POLAND</c:v>
                </c:pt>
                <c:pt idx="1">
                  <c:v>TAIWAN</c:v>
                </c:pt>
              </c:strCache>
            </c:strRef>
          </c:cat>
          <c:val>
            <c:numRef>
              <c:f>Sheet1!$B$2:$B$5</c:f>
              <c:numCache>
                <c:formatCode>General</c:formatCode>
                <c:ptCount val="4"/>
                <c:pt idx="0">
                  <c:v>752940</c:v>
                </c:pt>
                <c:pt idx="1">
                  <c:v>605</c:v>
                </c:pt>
              </c:numCache>
            </c:numRef>
          </c:val>
          <c:extLst>
            <c:ext xmlns:c16="http://schemas.microsoft.com/office/drawing/2014/chart" uri="{C3380CC4-5D6E-409C-BE32-E72D297353CC}">
              <c16:uniqueId val="{00000000-D76C-A444-97F9-698241ABE27F}"/>
            </c:ext>
          </c:extLst>
        </c:ser>
        <c:ser>
          <c:idx val="1"/>
          <c:order val="1"/>
          <c:tx>
            <c:strRef>
              <c:f>Sheet1!$C$1</c:f>
              <c:strCache>
                <c:ptCount val="1"/>
                <c:pt idx="0">
                  <c:v>Deaths</c:v>
                </c:pt>
              </c:strCache>
            </c:strRef>
          </c:tx>
          <c:spPr>
            <a:solidFill>
              <a:srgbClr val="FF0000"/>
            </a:solidFill>
            <a:ln>
              <a:noFill/>
            </a:ln>
            <a:effectLst/>
          </c:spPr>
          <c:invertIfNegative val="0"/>
          <c:cat>
            <c:strRef>
              <c:f>Sheet1!$A$2:$A$5</c:f>
              <c:strCache>
                <c:ptCount val="2"/>
                <c:pt idx="0">
                  <c:v>POLAND</c:v>
                </c:pt>
                <c:pt idx="1">
                  <c:v>TAIWAN</c:v>
                </c:pt>
              </c:strCache>
            </c:strRef>
          </c:cat>
          <c:val>
            <c:numRef>
              <c:f>Sheet1!$C$2:$C$5</c:f>
              <c:numCache>
                <c:formatCode>General</c:formatCode>
                <c:ptCount val="4"/>
                <c:pt idx="0">
                  <c:v>10848</c:v>
                </c:pt>
                <c:pt idx="1">
                  <c:v>7</c:v>
                </c:pt>
              </c:numCache>
            </c:numRef>
          </c:val>
          <c:extLst>
            <c:ext xmlns:c16="http://schemas.microsoft.com/office/drawing/2014/chart" uri="{C3380CC4-5D6E-409C-BE32-E72D297353CC}">
              <c16:uniqueId val="{00000001-D76C-A444-97F9-698241ABE27F}"/>
            </c:ext>
          </c:extLst>
        </c:ser>
        <c:dLbls>
          <c:showLegendKey val="0"/>
          <c:showVal val="0"/>
          <c:showCatName val="0"/>
          <c:showSerName val="0"/>
          <c:showPercent val="0"/>
          <c:showBubbleSize val="0"/>
        </c:dLbls>
        <c:gapWidth val="150"/>
        <c:axId val="89809952"/>
        <c:axId val="89811584"/>
      </c:barChart>
      <c:catAx>
        <c:axId val="8980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TW"/>
          </a:p>
        </c:txPr>
        <c:crossAx val="89811584"/>
        <c:crosses val="autoZero"/>
        <c:auto val="1"/>
        <c:lblAlgn val="ctr"/>
        <c:lblOffset val="100"/>
        <c:noMultiLvlLbl val="0"/>
      </c:catAx>
      <c:valAx>
        <c:axId val="89811584"/>
        <c:scaling>
          <c:logBase val="10"/>
          <c:orientation val="minMax"/>
          <c:max val="100000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TW"/>
          </a:p>
        </c:txPr>
        <c:crossAx val="89809952"/>
        <c:crosses val="autoZero"/>
        <c:crossBetween val="between"/>
      </c:valAx>
      <c:spPr>
        <a:noFill/>
        <a:ln>
          <a:noFill/>
        </a:ln>
        <a:effectLst/>
      </c:spPr>
    </c:plotArea>
    <c:legend>
      <c:legendPos val="b"/>
      <c:layout>
        <c:manualLayout>
          <c:xMode val="edge"/>
          <c:yMode val="edge"/>
          <c:x val="0.32916126967095044"/>
          <c:y val="0.91585235869987447"/>
          <c:w val="0.46720676191680521"/>
          <c:h val="8.41476413001254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pct5">
      <a:fgClr>
        <a:schemeClr val="bg2"/>
      </a:fgClr>
      <a:bgClr>
        <a:schemeClr val="bg1"/>
      </a:bgClr>
    </a:pattFill>
    <a:ln>
      <a:noFill/>
    </a:ln>
    <a:effectLst/>
  </c:spPr>
  <c:txPr>
    <a:bodyPr/>
    <a:lstStyle/>
    <a:p>
      <a:pPr>
        <a:defRPr>
          <a:solidFill>
            <a:schemeClr val="tx1"/>
          </a:solidFill>
        </a:defRPr>
      </a:pPr>
      <a:endParaRPr lang="en-TW"/>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B24E-72FC-5040-8C54-E3FD8E43C509}" type="datetimeFigureOut">
              <a:rPr lang="en-TW" smtClean="0"/>
              <a:t>2020/11/18</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7707D-4801-2547-AA92-D3A6BF9C7391}" type="slidenum">
              <a:rPr lang="en-TW" smtClean="0"/>
              <a:t>‹#›</a:t>
            </a:fld>
            <a:endParaRPr lang="en-TW"/>
          </a:p>
        </p:txBody>
      </p:sp>
    </p:spTree>
    <p:extLst>
      <p:ext uri="{BB962C8B-B14F-4D97-AF65-F5344CB8AC3E}">
        <p14:creationId xmlns:p14="http://schemas.microsoft.com/office/powerpoint/2010/main" val="22900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2377707D-4801-2547-AA92-D3A6BF9C7391}" type="slidenum">
              <a:rPr lang="en-TW" smtClean="0"/>
              <a:t>3</a:t>
            </a:fld>
            <a:endParaRPr lang="en-TW"/>
          </a:p>
        </p:txBody>
      </p:sp>
    </p:spTree>
    <p:extLst>
      <p:ext uri="{BB962C8B-B14F-4D97-AF65-F5344CB8AC3E}">
        <p14:creationId xmlns:p14="http://schemas.microsoft.com/office/powerpoint/2010/main" val="341881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November 16, 2020</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37733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November 16, 2020</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3826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November 16, 2020</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1490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November 16, 2020</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5829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November 16, 2020</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289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November 16, 2020</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775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November 16, 2020</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3682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November 16, 2020</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4470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November 16, 2020</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005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November 16, 2020</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9165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November 16, 2020</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8719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November 16, 2020</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515796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marcin.jaskula@nomibiotech.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10AAFB-6AB3-FD46-BDC5-2A6E5A40DB5B}"/>
              </a:ext>
            </a:extLst>
          </p:cNvPr>
          <p:cNvSpPr>
            <a:spLocks noGrp="1"/>
          </p:cNvSpPr>
          <p:nvPr>
            <p:ph type="ctrTitle"/>
          </p:nvPr>
        </p:nvSpPr>
        <p:spPr>
          <a:xfrm>
            <a:off x="550864" y="549275"/>
            <a:ext cx="6373812" cy="984885"/>
          </a:xfrm>
        </p:spPr>
        <p:txBody>
          <a:bodyPr wrap="square" anchor="ctr">
            <a:normAutofit fontScale="90000"/>
          </a:bodyPr>
          <a:lstStyle/>
          <a:p>
            <a:pPr>
              <a:lnSpc>
                <a:spcPct val="90000"/>
              </a:lnSpc>
            </a:pPr>
            <a:r>
              <a:rPr lang="en-TW" sz="3400" b="1" dirty="0"/>
              <a:t>Epidemic prevention and management</a:t>
            </a:r>
            <a:br>
              <a:rPr lang="en-TW" sz="3400" b="1" dirty="0"/>
            </a:br>
            <a:r>
              <a:rPr lang="en-TW" sz="3400" b="1" dirty="0"/>
              <a:t>Lessons from Taiwan to Poland</a:t>
            </a:r>
          </a:p>
        </p:txBody>
      </p:sp>
      <p:sp>
        <p:nvSpPr>
          <p:cNvPr id="3" name="Subtitle 2">
            <a:extLst>
              <a:ext uri="{FF2B5EF4-FFF2-40B4-BE49-F238E27FC236}">
                <a16:creationId xmlns:a16="http://schemas.microsoft.com/office/drawing/2014/main" id="{CCAE9745-9764-9E4A-AB76-24C4972AB985}"/>
              </a:ext>
            </a:extLst>
          </p:cNvPr>
          <p:cNvSpPr>
            <a:spLocks noGrp="1"/>
          </p:cNvSpPr>
          <p:nvPr>
            <p:ph type="subTitle" idx="1"/>
          </p:nvPr>
        </p:nvSpPr>
        <p:spPr>
          <a:xfrm>
            <a:off x="7308850" y="309379"/>
            <a:ext cx="4498976" cy="984885"/>
          </a:xfrm>
        </p:spPr>
        <p:txBody>
          <a:bodyPr anchor="ctr">
            <a:normAutofit/>
          </a:bodyPr>
          <a:lstStyle/>
          <a:p>
            <a:pPr algn="r">
              <a:lnSpc>
                <a:spcPct val="90000"/>
              </a:lnSpc>
            </a:pPr>
            <a:r>
              <a:rPr lang="en-US" sz="1500" b="1">
                <a:solidFill>
                  <a:schemeClr val="tx1">
                    <a:alpha val="60000"/>
                  </a:schemeClr>
                </a:solidFill>
              </a:rPr>
              <a:t>Marcin Jaskula  </a:t>
            </a:r>
          </a:p>
          <a:p>
            <a:pPr algn="r">
              <a:lnSpc>
                <a:spcPct val="90000"/>
              </a:lnSpc>
            </a:pPr>
            <a:r>
              <a:rPr lang="en-US" sz="1500" b="1">
                <a:solidFill>
                  <a:schemeClr val="tx1">
                    <a:alpha val="60000"/>
                  </a:schemeClr>
                </a:solidFill>
              </a:rPr>
              <a:t>CEO  </a:t>
            </a:r>
          </a:p>
          <a:p>
            <a:pPr algn="r">
              <a:lnSpc>
                <a:spcPct val="90000"/>
              </a:lnSpc>
            </a:pPr>
            <a:endParaRPr lang="en-TW" sz="1500" dirty="0">
              <a:solidFill>
                <a:schemeClr val="tx1">
                  <a:alpha val="60000"/>
                </a:schemeClr>
              </a:solidFill>
            </a:endParaRPr>
          </a:p>
        </p:txBody>
      </p:sp>
      <p:pic>
        <p:nvPicPr>
          <p:cNvPr id="16" name="Picture 3">
            <a:extLst>
              <a:ext uri="{FF2B5EF4-FFF2-40B4-BE49-F238E27FC236}">
                <a16:creationId xmlns:a16="http://schemas.microsoft.com/office/drawing/2014/main" id="{2460C4D9-ADEA-4A1F-9B23-3313A203DA86}"/>
              </a:ext>
            </a:extLst>
          </p:cNvPr>
          <p:cNvPicPr>
            <a:picLocks noChangeAspect="1"/>
          </p:cNvPicPr>
          <p:nvPr/>
        </p:nvPicPr>
        <p:blipFill rotWithShape="1">
          <a:blip r:embed="rId2"/>
          <a:srcRect t="18145" b="20904"/>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17" name="Rectangle 10">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go&#10;&#10;Description automatically generated">
            <a:extLst>
              <a:ext uri="{FF2B5EF4-FFF2-40B4-BE49-F238E27FC236}">
                <a16:creationId xmlns:a16="http://schemas.microsoft.com/office/drawing/2014/main" id="{B1F04ECB-D448-4542-9A9C-581EDD5B383C}"/>
              </a:ext>
            </a:extLst>
          </p:cNvPr>
          <p:cNvPicPr>
            <a:picLocks noChangeAspect="1"/>
          </p:cNvPicPr>
          <p:nvPr/>
        </p:nvPicPr>
        <p:blipFill>
          <a:blip r:embed="rId3"/>
          <a:stretch>
            <a:fillRect/>
          </a:stretch>
        </p:blipFill>
        <p:spPr>
          <a:xfrm>
            <a:off x="9987869" y="864174"/>
            <a:ext cx="1597479" cy="860181"/>
          </a:xfrm>
          <a:prstGeom prst="rect">
            <a:avLst/>
          </a:prstGeom>
        </p:spPr>
      </p:pic>
    </p:spTree>
    <p:extLst>
      <p:ext uri="{BB962C8B-B14F-4D97-AF65-F5344CB8AC3E}">
        <p14:creationId xmlns:p14="http://schemas.microsoft.com/office/powerpoint/2010/main" val="58645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8E12-9A05-8A4A-8C06-5BB58239E133}"/>
              </a:ext>
            </a:extLst>
          </p:cNvPr>
          <p:cNvSpPr>
            <a:spLocks noGrp="1"/>
          </p:cNvSpPr>
          <p:nvPr>
            <p:ph type="title"/>
          </p:nvPr>
        </p:nvSpPr>
        <p:spPr/>
        <p:txBody>
          <a:bodyPr/>
          <a:lstStyle/>
          <a:p>
            <a:r>
              <a:rPr lang="en-TW" dirty="0"/>
              <a:t>Thank you for your attention</a:t>
            </a:r>
          </a:p>
        </p:txBody>
      </p:sp>
      <p:sp>
        <p:nvSpPr>
          <p:cNvPr id="3" name="Content Placeholder 2">
            <a:extLst>
              <a:ext uri="{FF2B5EF4-FFF2-40B4-BE49-F238E27FC236}">
                <a16:creationId xmlns:a16="http://schemas.microsoft.com/office/drawing/2014/main" id="{D2C98E40-2432-C44C-85AA-4DD0E712E687}"/>
              </a:ext>
            </a:extLst>
          </p:cNvPr>
          <p:cNvSpPr>
            <a:spLocks noGrp="1"/>
          </p:cNvSpPr>
          <p:nvPr>
            <p:ph idx="1"/>
          </p:nvPr>
        </p:nvSpPr>
        <p:spPr/>
        <p:txBody>
          <a:bodyPr/>
          <a:lstStyle/>
          <a:p>
            <a:r>
              <a:rPr lang="en-US" dirty="0"/>
              <a:t>Marcin </a:t>
            </a:r>
            <a:r>
              <a:rPr lang="en-US" dirty="0" err="1"/>
              <a:t>Jaskula</a:t>
            </a:r>
            <a:r>
              <a:rPr lang="en-US" dirty="0"/>
              <a:t> </a:t>
            </a:r>
            <a:r>
              <a:rPr lang="zh-TW" altLang="en-US" dirty="0"/>
              <a:t>马尔钦</a:t>
            </a:r>
            <a:endParaRPr lang="pl-PL" altLang="zh-TW" dirty="0"/>
          </a:p>
          <a:p>
            <a:r>
              <a:rPr lang="en-US" dirty="0"/>
              <a:t>e: </a:t>
            </a:r>
            <a:r>
              <a:rPr lang="en-US" dirty="0">
                <a:hlinkClick r:id="rId2"/>
              </a:rPr>
              <a:t>marcin.jaskula@nomibiotech.eu</a:t>
            </a:r>
            <a:endParaRPr lang="en-US" dirty="0"/>
          </a:p>
          <a:p>
            <a:r>
              <a:rPr lang="en-US" dirty="0"/>
              <a:t>t: +886965483994</a:t>
            </a:r>
          </a:p>
          <a:p>
            <a:endParaRPr lang="en-TW" dirty="0"/>
          </a:p>
          <a:p>
            <a:pPr marL="0" indent="0">
              <a:buNone/>
            </a:pPr>
            <a:endParaRPr lang="en-TW" dirty="0"/>
          </a:p>
        </p:txBody>
      </p:sp>
      <p:pic>
        <p:nvPicPr>
          <p:cNvPr id="5" name="Picture 4" descr="A picture containing logo&#10;&#10;Description automatically generated">
            <a:extLst>
              <a:ext uri="{FF2B5EF4-FFF2-40B4-BE49-F238E27FC236}">
                <a16:creationId xmlns:a16="http://schemas.microsoft.com/office/drawing/2014/main" id="{E81FC1A5-F802-5F40-89F6-E4C96ACF74B0}"/>
              </a:ext>
            </a:extLst>
          </p:cNvPr>
          <p:cNvPicPr>
            <a:picLocks noChangeAspect="1"/>
          </p:cNvPicPr>
          <p:nvPr/>
        </p:nvPicPr>
        <p:blipFill>
          <a:blip r:embed="rId3"/>
          <a:stretch>
            <a:fillRect/>
          </a:stretch>
        </p:blipFill>
        <p:spPr>
          <a:xfrm>
            <a:off x="6214608" y="3429000"/>
            <a:ext cx="4570186" cy="2460869"/>
          </a:xfrm>
          <a:prstGeom prst="rect">
            <a:avLst/>
          </a:prstGeom>
        </p:spPr>
      </p:pic>
    </p:spTree>
    <p:extLst>
      <p:ext uri="{BB962C8B-B14F-4D97-AF65-F5344CB8AC3E}">
        <p14:creationId xmlns:p14="http://schemas.microsoft.com/office/powerpoint/2010/main" val="375432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7CFD51-83B4-1C43-833E-214087F88ECB}"/>
              </a:ext>
            </a:extLst>
          </p:cNvPr>
          <p:cNvSpPr>
            <a:spLocks noGrp="1"/>
          </p:cNvSpPr>
          <p:nvPr>
            <p:ph type="title"/>
          </p:nvPr>
        </p:nvSpPr>
        <p:spPr>
          <a:xfrm>
            <a:off x="550863" y="4508500"/>
            <a:ext cx="4500562" cy="1562959"/>
          </a:xfrm>
        </p:spPr>
        <p:txBody>
          <a:bodyPr wrap="square" anchor="t">
            <a:normAutofit/>
          </a:bodyPr>
          <a:lstStyle/>
          <a:p>
            <a:r>
              <a:rPr lang="en-TW"/>
              <a:t>How it all started…</a:t>
            </a:r>
          </a:p>
        </p:txBody>
      </p:sp>
      <p:pic>
        <p:nvPicPr>
          <p:cNvPr id="5" name="Picture 4" descr="A close up of a sign&#10;&#10;Description automatically generated">
            <a:extLst>
              <a:ext uri="{FF2B5EF4-FFF2-40B4-BE49-F238E27FC236}">
                <a16:creationId xmlns:a16="http://schemas.microsoft.com/office/drawing/2014/main" id="{9D3A7959-3080-C24E-8BEF-B7D7BBDC55DB}"/>
              </a:ext>
            </a:extLst>
          </p:cNvPr>
          <p:cNvPicPr>
            <a:picLocks noChangeAspect="1"/>
          </p:cNvPicPr>
          <p:nvPr/>
        </p:nvPicPr>
        <p:blipFill rotWithShape="1">
          <a:blip r:embed="rId2"/>
          <a:srcRect t="20898" b="23780"/>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127" name="Oval 126">
            <a:extLst>
              <a:ext uri="{FF2B5EF4-FFF2-40B4-BE49-F238E27FC236}">
                <a16:creationId xmlns:a16="http://schemas.microsoft.com/office/drawing/2014/main" id="{C5D31EF7-7A67-43B2-8B5E-B4A6241B1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13" y="360283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FF232FF-50B7-6F48-AD3B-A17C959459C0}"/>
              </a:ext>
            </a:extLst>
          </p:cNvPr>
          <p:cNvSpPr>
            <a:spLocks noGrp="1"/>
          </p:cNvSpPr>
          <p:nvPr>
            <p:ph idx="1"/>
          </p:nvPr>
        </p:nvSpPr>
        <p:spPr>
          <a:xfrm>
            <a:off x="5267325" y="4508500"/>
            <a:ext cx="6373813" cy="1562959"/>
          </a:xfrm>
        </p:spPr>
        <p:txBody>
          <a:bodyPr anchor="t">
            <a:normAutofit/>
          </a:bodyPr>
          <a:lstStyle/>
          <a:p>
            <a:pPr>
              <a:lnSpc>
                <a:spcPct val="100000"/>
              </a:lnSpc>
            </a:pPr>
            <a:r>
              <a:rPr lang="en-US" sz="1400"/>
              <a:t>The World Health Organization (WHO) was first alerted to a novel coronavirus outbreak by Chinese authorities on the 31 December 2019.</a:t>
            </a:r>
          </a:p>
          <a:p>
            <a:pPr marL="0" indent="0">
              <a:lnSpc>
                <a:spcPct val="100000"/>
              </a:lnSpc>
              <a:buNone/>
            </a:pPr>
            <a:r>
              <a:rPr lang="en-US" sz="1400"/>
              <a:t>In the following weeks, an increasing number of cases and deaths were reported outside China (the epicentre), prompting WHO to declare COVID-19 a Public Health Emergency of International Concern (PHEIC) on 30 January 2020 and a pandemic on 12 March 2020.</a:t>
            </a:r>
            <a:endParaRPr lang="en-TW" sz="1400"/>
          </a:p>
        </p:txBody>
      </p:sp>
    </p:spTree>
    <p:extLst>
      <p:ext uri="{BB962C8B-B14F-4D97-AF65-F5344CB8AC3E}">
        <p14:creationId xmlns:p14="http://schemas.microsoft.com/office/powerpoint/2010/main" val="366366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63000"/>
          </a:schemeClr>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437C1-79F2-8A45-9C39-59D945C87094}"/>
              </a:ext>
            </a:extLst>
          </p:cNvPr>
          <p:cNvSpPr>
            <a:spLocks noGrp="1"/>
          </p:cNvSpPr>
          <p:nvPr>
            <p:ph type="title"/>
          </p:nvPr>
        </p:nvSpPr>
        <p:spPr>
          <a:xfrm>
            <a:off x="550863" y="549275"/>
            <a:ext cx="3565525" cy="5543549"/>
          </a:xfrm>
        </p:spPr>
        <p:txBody>
          <a:bodyPr wrap="square" anchor="ctr">
            <a:normAutofit/>
          </a:bodyPr>
          <a:lstStyle/>
          <a:p>
            <a:r>
              <a:rPr lang="en-TW" dirty="0"/>
              <a:t>What is the situation now </a:t>
            </a:r>
            <a:br>
              <a:rPr lang="en-TW" dirty="0"/>
            </a:br>
            <a:r>
              <a:rPr lang="en-TW" dirty="0"/>
              <a:t>(as of Nov 18 2020)</a:t>
            </a:r>
            <a:br>
              <a:rPr lang="en-TW" dirty="0"/>
            </a:br>
            <a:br>
              <a:rPr lang="en-TW" dirty="0"/>
            </a:br>
            <a:endParaRPr lang="en-TW" dirty="0"/>
          </a:p>
        </p:txBody>
      </p:sp>
      <p:sp>
        <p:nvSpPr>
          <p:cNvPr id="16" name="Rectangle 12">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EEE22EF-5757-B34B-B9CF-4E9EE0FF737C}"/>
              </a:ext>
            </a:extLst>
          </p:cNvPr>
          <p:cNvGraphicFramePr>
            <a:graphicFrameLocks noGrp="1"/>
          </p:cNvGraphicFramePr>
          <p:nvPr>
            <p:ph idx="1"/>
            <p:extLst>
              <p:ext uri="{D42A27DB-BD31-4B8C-83A1-F6EECF244321}">
                <p14:modId xmlns:p14="http://schemas.microsoft.com/office/powerpoint/2010/main" val="1674755604"/>
              </p:ext>
            </p:extLst>
          </p:nvPr>
        </p:nvGraphicFramePr>
        <p:xfrm>
          <a:off x="5267325" y="549275"/>
          <a:ext cx="6373814" cy="5759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777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4C26C-DED1-3149-8E87-AC4A73EA2239}"/>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n-TW" sz="3400"/>
              <a:t>Why Taiwan has done so much better then Poland?</a:t>
            </a:r>
          </a:p>
        </p:txBody>
      </p:sp>
      <p:grpSp>
        <p:nvGrpSpPr>
          <p:cNvPr id="17" name="Group 16">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8" name="Freeform: Shape 17">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6" name="Picture 5" descr="Map&#10;&#10;Description automatically generated">
            <a:extLst>
              <a:ext uri="{FF2B5EF4-FFF2-40B4-BE49-F238E27FC236}">
                <a16:creationId xmlns:a16="http://schemas.microsoft.com/office/drawing/2014/main" id="{007086AF-CC76-304E-9A25-3107E79F53C8}"/>
              </a:ext>
            </a:extLst>
          </p:cNvPr>
          <p:cNvPicPr>
            <a:picLocks noChangeAspect="1"/>
          </p:cNvPicPr>
          <p:nvPr/>
        </p:nvPicPr>
        <p:blipFill rotWithShape="1">
          <a:blip r:embed="rId2"/>
          <a:srcRect l="6838" r="14496" b="1"/>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786F5CD9-A46A-574B-8DA0-C6A706F20940}"/>
              </a:ext>
            </a:extLst>
          </p:cNvPr>
          <p:cNvSpPr>
            <a:spLocks noGrp="1"/>
          </p:cNvSpPr>
          <p:nvPr>
            <p:ph idx="1"/>
          </p:nvPr>
        </p:nvSpPr>
        <p:spPr>
          <a:xfrm>
            <a:off x="7140575" y="1520825"/>
            <a:ext cx="4500562" cy="4572000"/>
          </a:xfrm>
        </p:spPr>
        <p:txBody>
          <a:bodyPr anchor="t">
            <a:normAutofit/>
          </a:bodyPr>
          <a:lstStyle/>
          <a:p>
            <a:pPr>
              <a:lnSpc>
                <a:spcPct val="100000"/>
              </a:lnSpc>
            </a:pPr>
            <a:r>
              <a:rPr lang="en-US" sz="1700"/>
              <a:t>The secret of Taiwan’s success lies in the painful memories of the 2003 outbreak of the Severe Acute Respiratory Syndrome, known as SARS.</a:t>
            </a:r>
          </a:p>
          <a:p>
            <a:pPr>
              <a:lnSpc>
                <a:spcPct val="100000"/>
              </a:lnSpc>
            </a:pPr>
            <a:r>
              <a:rPr lang="en-US" sz="1700"/>
              <a:t>Also caused by a type of coronavirus, the disease was a direct predecessor of COVID-19.</a:t>
            </a:r>
          </a:p>
          <a:p>
            <a:pPr>
              <a:lnSpc>
                <a:spcPct val="100000"/>
              </a:lnSpc>
            </a:pPr>
            <a:r>
              <a:rPr lang="en-US" sz="1700"/>
              <a:t>Even the name of the current coronavirus that has wreaked havoc across the globe -- SARS-CoV-2 -- is derived from SARS-CoV, the coronavirus identified in 2003 as the cause of SARS.</a:t>
            </a:r>
          </a:p>
          <a:p>
            <a:pPr marL="0" indent="0">
              <a:lnSpc>
                <a:spcPct val="100000"/>
              </a:lnSpc>
              <a:buNone/>
            </a:pPr>
            <a:br>
              <a:rPr lang="en-US" sz="1700"/>
            </a:br>
            <a:endParaRPr lang="en-TW" sz="1700" dirty="0"/>
          </a:p>
        </p:txBody>
      </p:sp>
      <p:sp>
        <p:nvSpPr>
          <p:cNvPr id="21" name="Freeform: Shape 20">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68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524F26-D389-B44F-B79B-5C527C427967}"/>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n-TW" dirty="0"/>
              <a:t>2003 SARS outbreak in Taiwan</a:t>
            </a:r>
            <a:endParaRPr lang="en-TW"/>
          </a:p>
        </p:txBody>
      </p:sp>
      <p:grpSp>
        <p:nvGrpSpPr>
          <p:cNvPr id="12" name="Group 11">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13"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4" descr="A person holding a gun&#10;&#10;Description automatically generated">
            <a:extLst>
              <a:ext uri="{FF2B5EF4-FFF2-40B4-BE49-F238E27FC236}">
                <a16:creationId xmlns:a16="http://schemas.microsoft.com/office/drawing/2014/main" id="{470325D1-A425-C840-A194-68E3AD160ABD}"/>
              </a:ext>
            </a:extLst>
          </p:cNvPr>
          <p:cNvPicPr>
            <a:picLocks noChangeAspect="1"/>
          </p:cNvPicPr>
          <p:nvPr/>
        </p:nvPicPr>
        <p:blipFill>
          <a:blip r:embed="rId2"/>
          <a:stretch>
            <a:fillRect/>
          </a:stretch>
        </p:blipFill>
        <p:spPr>
          <a:xfrm>
            <a:off x="550863" y="2796529"/>
            <a:ext cx="5773738" cy="3247727"/>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B1D0EECA-C209-6B41-89CB-28BB660B5BBB}"/>
              </a:ext>
            </a:extLst>
          </p:cNvPr>
          <p:cNvSpPr>
            <a:spLocks noGrp="1"/>
          </p:cNvSpPr>
          <p:nvPr>
            <p:ph idx="1"/>
          </p:nvPr>
        </p:nvSpPr>
        <p:spPr>
          <a:xfrm>
            <a:off x="7140575" y="1520825"/>
            <a:ext cx="4500562" cy="4572000"/>
          </a:xfrm>
        </p:spPr>
        <p:txBody>
          <a:bodyPr anchor="t">
            <a:normAutofit/>
          </a:bodyPr>
          <a:lstStyle/>
          <a:p>
            <a:pPr>
              <a:lnSpc>
                <a:spcPct val="100000"/>
              </a:lnSpc>
            </a:pPr>
            <a:endParaRPr lang="en-US" sz="2000"/>
          </a:p>
          <a:p>
            <a:pPr>
              <a:lnSpc>
                <a:spcPct val="100000"/>
              </a:lnSpc>
            </a:pPr>
            <a:endParaRPr lang="en-US" sz="2000"/>
          </a:p>
          <a:p>
            <a:pPr>
              <a:lnSpc>
                <a:spcPct val="100000"/>
              </a:lnSpc>
            </a:pPr>
            <a:endParaRPr lang="en-US" sz="2000"/>
          </a:p>
          <a:p>
            <a:pPr>
              <a:lnSpc>
                <a:spcPct val="100000"/>
              </a:lnSpc>
            </a:pPr>
            <a:r>
              <a:rPr lang="en-US" sz="2000"/>
              <a:t>The SARS epidemic, which affected 26 countries and resulted in more than 8,000 cases and nearly 800 deaths worldwide, hit Taiwan.</a:t>
            </a:r>
          </a:p>
          <a:p>
            <a:pPr>
              <a:lnSpc>
                <a:spcPct val="100000"/>
              </a:lnSpc>
            </a:pPr>
            <a:r>
              <a:rPr lang="en-US" sz="2000"/>
              <a:t>Taiwan had the highest mortality rate in the world in the SARS outbreak. In just one hospital in Taipei, there were 154 cases and 31 deaths.</a:t>
            </a:r>
          </a:p>
          <a:p>
            <a:pPr>
              <a:lnSpc>
                <a:spcPct val="100000"/>
              </a:lnSpc>
            </a:pPr>
            <a:endParaRPr lang="en-TW" sz="2000"/>
          </a:p>
        </p:txBody>
      </p:sp>
    </p:spTree>
    <p:extLst>
      <p:ext uri="{BB962C8B-B14F-4D97-AF65-F5344CB8AC3E}">
        <p14:creationId xmlns:p14="http://schemas.microsoft.com/office/powerpoint/2010/main" val="103548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C2DB0D-5311-7742-B537-6BF82421B905}"/>
              </a:ext>
            </a:extLst>
          </p:cNvPr>
          <p:cNvSpPr>
            <a:spLocks noGrp="1"/>
          </p:cNvSpPr>
          <p:nvPr>
            <p:ph type="title"/>
          </p:nvPr>
        </p:nvSpPr>
        <p:spPr>
          <a:xfrm>
            <a:off x="550862" y="580363"/>
            <a:ext cx="5437188" cy="1333055"/>
          </a:xfrm>
        </p:spPr>
        <p:txBody>
          <a:bodyPr wrap="square" anchor="t">
            <a:normAutofit/>
          </a:bodyPr>
          <a:lstStyle/>
          <a:p>
            <a:pPr>
              <a:lnSpc>
                <a:spcPct val="90000"/>
              </a:lnSpc>
            </a:pPr>
            <a:r>
              <a:rPr lang="en-TW" dirty="0"/>
              <a:t>Lessons Taiwan drew from 2003</a:t>
            </a:r>
            <a:endParaRPr lang="en-TW"/>
          </a:p>
        </p:txBody>
      </p:sp>
      <p:grpSp>
        <p:nvGrpSpPr>
          <p:cNvPr id="12" name="Group 11">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3" name="Freeform: Shape 12">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4" descr="A picture containing person, building, young, child&#10;&#10;Description automatically generated">
            <a:extLst>
              <a:ext uri="{FF2B5EF4-FFF2-40B4-BE49-F238E27FC236}">
                <a16:creationId xmlns:a16="http://schemas.microsoft.com/office/drawing/2014/main" id="{1694EF9B-B020-754A-A501-9674AA2304B2}"/>
              </a:ext>
            </a:extLst>
          </p:cNvPr>
          <p:cNvPicPr>
            <a:picLocks noChangeAspect="1"/>
          </p:cNvPicPr>
          <p:nvPr/>
        </p:nvPicPr>
        <p:blipFill rotWithShape="1">
          <a:blip r:embed="rId2"/>
          <a:srcRect l="13331" r="10293" b="-1"/>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BA1F7536-A0DC-C946-B35D-017E1CB3F5A8}"/>
              </a:ext>
            </a:extLst>
          </p:cNvPr>
          <p:cNvSpPr>
            <a:spLocks noGrp="1"/>
          </p:cNvSpPr>
          <p:nvPr>
            <p:ph idx="1"/>
          </p:nvPr>
        </p:nvSpPr>
        <p:spPr>
          <a:xfrm>
            <a:off x="7140575" y="1520825"/>
            <a:ext cx="4500562" cy="4572000"/>
          </a:xfrm>
        </p:spPr>
        <p:txBody>
          <a:bodyPr anchor="t">
            <a:normAutofit/>
          </a:bodyPr>
          <a:lstStyle/>
          <a:p>
            <a:pPr>
              <a:lnSpc>
                <a:spcPct val="100000"/>
              </a:lnSpc>
            </a:pPr>
            <a:r>
              <a:rPr lang="en-US" sz="1300" dirty="0"/>
              <a:t>Well-trained and experienced public health officials were quick to recognize the crisis and launched an emergency public health response to contain the emerging outbreak</a:t>
            </a:r>
          </a:p>
          <a:p>
            <a:pPr>
              <a:lnSpc>
                <a:spcPct val="100000"/>
              </a:lnSpc>
            </a:pPr>
            <a:r>
              <a:rPr lang="en-US" sz="1300" dirty="0"/>
              <a:t>They established a National Health Command Center as the hub for number of smaller centers charged with responding to epidemics, biological pathogens, bioterrorism and medical emergencies.</a:t>
            </a:r>
          </a:p>
          <a:p>
            <a:pPr>
              <a:lnSpc>
                <a:spcPct val="100000"/>
              </a:lnSpc>
            </a:pPr>
            <a:r>
              <a:rPr lang="en-US" sz="1300" dirty="0"/>
              <a:t>Taiwan expanded their surveillance net to include anyone who had traveled to Wuhan in the previous two weeks. By Jan. 20, the government activated the Central Epidemic Command Center and charged it with coordinating all government efforts to combat the growing health crisis. </a:t>
            </a:r>
          </a:p>
          <a:p>
            <a:pPr>
              <a:lnSpc>
                <a:spcPct val="100000"/>
              </a:lnSpc>
            </a:pPr>
            <a:r>
              <a:rPr lang="en-US" sz="1300" dirty="0"/>
              <a:t>In an effort to contain the epidemic, Taiwan employed the most powerful tools at its disposal – big data and analytics.</a:t>
            </a:r>
            <a:endParaRPr lang="en-TW" sz="1300" dirty="0"/>
          </a:p>
        </p:txBody>
      </p:sp>
      <p:sp>
        <p:nvSpPr>
          <p:cNvPr id="16" name="Freeform: Shape 15">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5924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7E852-72B0-7D44-A9A0-59412C38CB47}"/>
              </a:ext>
            </a:extLst>
          </p:cNvPr>
          <p:cNvSpPr>
            <a:spLocks noGrp="1"/>
          </p:cNvSpPr>
          <p:nvPr>
            <p:ph type="title"/>
          </p:nvPr>
        </p:nvSpPr>
        <p:spPr>
          <a:xfrm>
            <a:off x="550861" y="580363"/>
            <a:ext cx="5437189" cy="1333055"/>
          </a:xfrm>
        </p:spPr>
        <p:txBody>
          <a:bodyPr wrap="square" anchor="t">
            <a:normAutofit fontScale="90000"/>
          </a:bodyPr>
          <a:lstStyle/>
          <a:p>
            <a:pPr>
              <a:lnSpc>
                <a:spcPct val="90000"/>
              </a:lnSpc>
            </a:pPr>
            <a:r>
              <a:rPr lang="en-US" sz="3600" dirty="0"/>
              <a:t>Masks and medical care</a:t>
            </a:r>
            <a:br>
              <a:rPr lang="en-US" sz="2300" dirty="0"/>
            </a:br>
            <a:br>
              <a:rPr lang="en-US" sz="2300" dirty="0"/>
            </a:br>
            <a:br>
              <a:rPr lang="en-US" sz="2300" dirty="0"/>
            </a:br>
            <a:endParaRPr lang="en-TW" sz="2300" dirty="0"/>
          </a:p>
        </p:txBody>
      </p:sp>
      <p:grpSp>
        <p:nvGrpSpPr>
          <p:cNvPr id="59" name="Group 58">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60" name="Freeform: Shape 59">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4" descr="A person standing in a kitchen&#10;&#10;Description automatically generated">
            <a:extLst>
              <a:ext uri="{FF2B5EF4-FFF2-40B4-BE49-F238E27FC236}">
                <a16:creationId xmlns:a16="http://schemas.microsoft.com/office/drawing/2014/main" id="{05F387F7-FB23-D449-9E31-C536C360763B}"/>
              </a:ext>
            </a:extLst>
          </p:cNvPr>
          <p:cNvPicPr>
            <a:picLocks noChangeAspect="1"/>
          </p:cNvPicPr>
          <p:nvPr/>
        </p:nvPicPr>
        <p:blipFill rotWithShape="1">
          <a:blip r:embed="rId2"/>
          <a:srcRect l="722" r="13354" b="-2"/>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CD40EDA6-F1A7-DA41-8CE9-1EE133704C09}"/>
              </a:ext>
            </a:extLst>
          </p:cNvPr>
          <p:cNvSpPr>
            <a:spLocks noGrp="1"/>
          </p:cNvSpPr>
          <p:nvPr>
            <p:ph idx="1"/>
          </p:nvPr>
        </p:nvSpPr>
        <p:spPr>
          <a:xfrm>
            <a:off x="7140575" y="1520825"/>
            <a:ext cx="4500562" cy="4572000"/>
          </a:xfrm>
        </p:spPr>
        <p:txBody>
          <a:bodyPr anchor="t">
            <a:normAutofit/>
          </a:bodyPr>
          <a:lstStyle/>
          <a:p>
            <a:pPr>
              <a:lnSpc>
                <a:spcPct val="100000"/>
              </a:lnSpc>
            </a:pPr>
            <a:r>
              <a:rPr lang="en-US" sz="1700"/>
              <a:t>Wearing masks and putting emphasis on medical care were the two crucial keys to Taiwan's success in preventing COVID-19 spread</a:t>
            </a:r>
          </a:p>
          <a:p>
            <a:pPr>
              <a:lnSpc>
                <a:spcPct val="100000"/>
              </a:lnSpc>
            </a:pPr>
            <a:r>
              <a:rPr lang="en-US" sz="1700"/>
              <a:t>In Poland it was generally believed that only infected patients need to wear a mask and that wearing a mask implies an admission of disease. </a:t>
            </a:r>
          </a:p>
          <a:p>
            <a:pPr>
              <a:lnSpc>
                <a:spcPct val="100000"/>
              </a:lnSpc>
            </a:pPr>
            <a:r>
              <a:rPr lang="en-US" sz="1700"/>
              <a:t>In Taiwan, on the other hand, it is common for people to wear masks to prevent COVID-19 and Taiwanese commonly do so during winter and many even during summer (pre-COVID)</a:t>
            </a:r>
            <a:br>
              <a:rPr lang="en-US" sz="1700"/>
            </a:br>
            <a:endParaRPr lang="en-US" sz="1700"/>
          </a:p>
          <a:p>
            <a:pPr>
              <a:lnSpc>
                <a:spcPct val="100000"/>
              </a:lnSpc>
            </a:pPr>
            <a:endParaRPr lang="en-TW" sz="1700"/>
          </a:p>
        </p:txBody>
      </p:sp>
      <p:sp>
        <p:nvSpPr>
          <p:cNvPr id="63" name="Freeform: Shape 62">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6502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F493B-F264-D446-91B1-E5CDC38F94DB}"/>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en-TW" sz="2300"/>
              <a:t>Lessons for Poland. </a:t>
            </a:r>
            <a:br>
              <a:rPr lang="en-TW" sz="2300"/>
            </a:br>
            <a:r>
              <a:rPr lang="en-TW" sz="2300"/>
              <a:t>Key stategies to implement immediately</a:t>
            </a:r>
            <a:br>
              <a:rPr lang="en-TW" sz="2300"/>
            </a:br>
            <a:br>
              <a:rPr lang="en-TW" sz="2300"/>
            </a:br>
            <a:endParaRPr lang="en-TW" sz="2300"/>
          </a:p>
        </p:txBody>
      </p:sp>
      <p:pic>
        <p:nvPicPr>
          <p:cNvPr id="7" name="Picture 6" descr="A group of people posing for the camera&#10;&#10;Description automatically generated">
            <a:extLst>
              <a:ext uri="{FF2B5EF4-FFF2-40B4-BE49-F238E27FC236}">
                <a16:creationId xmlns:a16="http://schemas.microsoft.com/office/drawing/2014/main" id="{523DE621-D6B9-054E-BFF2-8F50AAEF02FD}"/>
              </a:ext>
            </a:extLst>
          </p:cNvPr>
          <p:cNvPicPr>
            <a:picLocks noChangeAspect="1"/>
          </p:cNvPicPr>
          <p:nvPr/>
        </p:nvPicPr>
        <p:blipFill rotWithShape="1">
          <a:blip r:embed="rId2"/>
          <a:srcRect t="593" r="2" b="27183"/>
          <a:stretch/>
        </p:blipFill>
        <p:spPr>
          <a:xfrm>
            <a:off x="4550896" y="549273"/>
            <a:ext cx="7090240" cy="2880520"/>
          </a:xfrm>
          <a:custGeom>
            <a:avLst/>
            <a:gdLst/>
            <a:ahLst/>
            <a:cxnLst/>
            <a:rect l="l" t="t" r="r" b="b"/>
            <a:pathLst>
              <a:path w="7090240" h="2880520">
                <a:moveTo>
                  <a:pt x="0" y="0"/>
                </a:moveTo>
                <a:lnTo>
                  <a:pt x="7090240" y="0"/>
                </a:lnTo>
                <a:lnTo>
                  <a:pt x="7090240" y="2880520"/>
                </a:lnTo>
                <a:lnTo>
                  <a:pt x="0" y="2880520"/>
                </a:lnTo>
                <a:close/>
              </a:path>
            </a:pathLst>
          </a:custGeom>
        </p:spPr>
      </p:pic>
      <p:grpSp>
        <p:nvGrpSpPr>
          <p:cNvPr id="23" name="Group 22">
            <a:extLst>
              <a:ext uri="{FF2B5EF4-FFF2-40B4-BE49-F238E27FC236}">
                <a16:creationId xmlns:a16="http://schemas.microsoft.com/office/drawing/2014/main" id="{11BC3F1D-FF1B-45CA-A643-B81A31647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40643" y="985659"/>
            <a:ext cx="667802" cy="631474"/>
            <a:chOff x="10478914" y="1506691"/>
            <a:chExt cx="667802" cy="631474"/>
          </a:xfrm>
        </p:grpSpPr>
        <p:sp>
          <p:nvSpPr>
            <p:cNvPr id="24" name="Freeform: Shape 23">
              <a:extLst>
                <a:ext uri="{FF2B5EF4-FFF2-40B4-BE49-F238E27FC236}">
                  <a16:creationId xmlns:a16="http://schemas.microsoft.com/office/drawing/2014/main" id="{9A5DC9BB-9887-4746-87E9-FCDA9816AD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8CA8BDF8-9D06-45C3-8A3E-14FCA356A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7" name="Group 26">
            <a:extLst>
              <a:ext uri="{FF2B5EF4-FFF2-40B4-BE49-F238E27FC236}">
                <a16:creationId xmlns:a16="http://schemas.microsoft.com/office/drawing/2014/main" id="{42BF3EAF-F533-4F2E-B9A1-3698984B4C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178" y="4632150"/>
            <a:ext cx="1425768" cy="1456341"/>
            <a:chOff x="-218178" y="4632150"/>
            <a:chExt cx="1425768" cy="1456341"/>
          </a:xfrm>
        </p:grpSpPr>
        <p:sp>
          <p:nvSpPr>
            <p:cNvPr id="28" name="Freeform 5">
              <a:extLst>
                <a:ext uri="{FF2B5EF4-FFF2-40B4-BE49-F238E27FC236}">
                  <a16:creationId xmlns:a16="http://schemas.microsoft.com/office/drawing/2014/main" id="{E9CACF71-B9F6-40BE-821A-9603496984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221903" y="4888635"/>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accent1">
                  <a:lumMod val="60000"/>
                  <a:lumOff val="40000"/>
                  <a:alpha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Shape 28">
              <a:extLst>
                <a:ext uri="{FF2B5EF4-FFF2-40B4-BE49-F238E27FC236}">
                  <a16:creationId xmlns:a16="http://schemas.microsoft.com/office/drawing/2014/main" id="{CEEC4D9F-6201-4AFC-B320-7BBFC0DF60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37419" y="4736389"/>
              <a:ext cx="611884" cy="973401"/>
            </a:xfrm>
            <a:custGeom>
              <a:avLst/>
              <a:gdLst>
                <a:gd name="connsiteX0" fmla="*/ 0 w 611884"/>
                <a:gd name="connsiteY0" fmla="*/ 0 h 973401"/>
                <a:gd name="connsiteX1" fmla="*/ 611884 w 611884"/>
                <a:gd name="connsiteY1" fmla="*/ 365751 h 973401"/>
                <a:gd name="connsiteX2" fmla="*/ 611884 w 611884"/>
                <a:gd name="connsiteY2" fmla="*/ 973401 h 973401"/>
                <a:gd name="connsiteX3" fmla="*/ 0 w 611884"/>
                <a:gd name="connsiteY3" fmla="*/ 620129 h 973401"/>
              </a:gdLst>
              <a:ahLst/>
              <a:cxnLst>
                <a:cxn ang="0">
                  <a:pos x="connsiteX0" y="connsiteY0"/>
                </a:cxn>
                <a:cxn ang="0">
                  <a:pos x="connsiteX1" y="connsiteY1"/>
                </a:cxn>
                <a:cxn ang="0">
                  <a:pos x="connsiteX2" y="connsiteY2"/>
                </a:cxn>
                <a:cxn ang="0">
                  <a:pos x="connsiteX3" y="connsiteY3"/>
                </a:cxn>
              </a:cxnLst>
              <a:rect l="l" t="t" r="r" b="b"/>
              <a:pathLst>
                <a:path w="611884" h="973401">
                  <a:moveTo>
                    <a:pt x="0" y="0"/>
                  </a:moveTo>
                  <a:lnTo>
                    <a:pt x="611884" y="365751"/>
                  </a:lnTo>
                  <a:lnTo>
                    <a:pt x="611884" y="973401"/>
                  </a:lnTo>
                  <a:lnTo>
                    <a:pt x="0" y="620129"/>
                  </a:lnTo>
                  <a:close/>
                </a:path>
              </a:pathLst>
            </a:custGeom>
            <a:gradFill flip="none" rotWithShape="1">
              <a:gsLst>
                <a:gs pos="0">
                  <a:schemeClr val="bg2">
                    <a:lumMod val="90000"/>
                    <a:lumOff val="10000"/>
                    <a:alpha val="0"/>
                  </a:schemeClr>
                </a:gs>
                <a:gs pos="100000">
                  <a:schemeClr val="bg2">
                    <a:lumMod val="90000"/>
                    <a:lumOff val="10000"/>
                  </a:schemeClr>
                </a:gs>
              </a:gsLst>
              <a:lin ang="19800000" scaled="0"/>
              <a:tileRect/>
            </a:gradFill>
            <a:ln>
              <a:noFill/>
            </a:ln>
            <a:effectLst>
              <a:innerShdw blurRad="127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Shape 29">
              <a:extLst>
                <a:ext uri="{FF2B5EF4-FFF2-40B4-BE49-F238E27FC236}">
                  <a16:creationId xmlns:a16="http://schemas.microsoft.com/office/drawing/2014/main" id="{6568FF8C-C380-4D90-9090-21123B167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238872" y="5261883"/>
              <a:ext cx="630288" cy="1022927"/>
            </a:xfrm>
            <a:custGeom>
              <a:avLst/>
              <a:gdLst>
                <a:gd name="connsiteX0" fmla="*/ 0 w 630288"/>
                <a:gd name="connsiteY0" fmla="*/ 365751 h 1022927"/>
                <a:gd name="connsiteX1" fmla="*/ 630288 w 630288"/>
                <a:gd name="connsiteY1" fmla="*/ 0 h 1022927"/>
                <a:gd name="connsiteX2" fmla="*/ 630288 w 630288"/>
                <a:gd name="connsiteY2" fmla="*/ 713099 h 1022927"/>
                <a:gd name="connsiteX3" fmla="*/ 92992 w 630288"/>
                <a:gd name="connsiteY3" fmla="*/ 1022927 h 1022927"/>
                <a:gd name="connsiteX4" fmla="*/ 0 w 630288"/>
                <a:gd name="connsiteY4" fmla="*/ 969238 h 102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288" h="1022927">
                  <a:moveTo>
                    <a:pt x="0" y="365751"/>
                  </a:moveTo>
                  <a:lnTo>
                    <a:pt x="630288" y="0"/>
                  </a:lnTo>
                  <a:lnTo>
                    <a:pt x="630288" y="713099"/>
                  </a:lnTo>
                  <a:lnTo>
                    <a:pt x="92992" y="1022927"/>
                  </a:lnTo>
                  <a:lnTo>
                    <a:pt x="0" y="969238"/>
                  </a:lnTo>
                  <a:close/>
                </a:path>
              </a:pathLst>
            </a:custGeom>
            <a:gradFill flip="none" rotWithShape="1">
              <a:gsLst>
                <a:gs pos="20000">
                  <a:schemeClr val="bg2">
                    <a:lumMod val="90000"/>
                    <a:lumOff val="10000"/>
                    <a:alpha val="40000"/>
                  </a:schemeClr>
                </a:gs>
                <a:gs pos="100000">
                  <a:schemeClr val="accent1">
                    <a:lumMod val="60000"/>
                    <a:lumOff val="40000"/>
                    <a:alpha val="60000"/>
                  </a:schemeClr>
                </a:gs>
              </a:gsLst>
              <a:lin ang="1800000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Content Placeholder 2">
            <a:extLst>
              <a:ext uri="{FF2B5EF4-FFF2-40B4-BE49-F238E27FC236}">
                <a16:creationId xmlns:a16="http://schemas.microsoft.com/office/drawing/2014/main" id="{AA79F4D7-D761-6B4F-9B37-F1EAB4F953B8}"/>
              </a:ext>
            </a:extLst>
          </p:cNvPr>
          <p:cNvSpPr>
            <a:spLocks noGrp="1"/>
          </p:cNvSpPr>
          <p:nvPr>
            <p:ph idx="1"/>
          </p:nvPr>
        </p:nvSpPr>
        <p:spPr>
          <a:xfrm>
            <a:off x="550863" y="2677306"/>
            <a:ext cx="3565525" cy="3415519"/>
          </a:xfrm>
        </p:spPr>
        <p:txBody>
          <a:bodyPr anchor="t">
            <a:normAutofit/>
          </a:bodyPr>
          <a:lstStyle/>
          <a:p>
            <a:pPr marL="0" indent="0">
              <a:lnSpc>
                <a:spcPct val="100000"/>
              </a:lnSpc>
              <a:buNone/>
            </a:pPr>
            <a:r>
              <a:rPr lang="en-TW" sz="1200" b="1"/>
              <a:t>1. Operational Structure </a:t>
            </a:r>
          </a:p>
          <a:p>
            <a:pPr marL="0" indent="0">
              <a:lnSpc>
                <a:spcPct val="100000"/>
              </a:lnSpc>
              <a:buNone/>
            </a:pPr>
            <a:r>
              <a:rPr lang="en-TW" sz="1200" b="1"/>
              <a:t>2. Legislation</a:t>
            </a:r>
          </a:p>
          <a:p>
            <a:pPr marL="0" indent="0">
              <a:lnSpc>
                <a:spcPct val="100000"/>
              </a:lnSpc>
              <a:buNone/>
            </a:pPr>
            <a:r>
              <a:rPr lang="en-TW" sz="1200" b="1"/>
              <a:t>3. Prevention Strategies</a:t>
            </a:r>
          </a:p>
          <a:p>
            <a:pPr>
              <a:lnSpc>
                <a:spcPct val="100000"/>
              </a:lnSpc>
            </a:pPr>
            <a:r>
              <a:rPr lang="en-TW" sz="1200"/>
              <a:t>Surveilance and lab diagnostics</a:t>
            </a:r>
          </a:p>
          <a:p>
            <a:pPr>
              <a:lnSpc>
                <a:spcPct val="100000"/>
              </a:lnSpc>
            </a:pPr>
            <a:r>
              <a:rPr lang="en-US" sz="1200"/>
              <a:t>B</a:t>
            </a:r>
            <a:r>
              <a:rPr lang="en-TW" sz="1200"/>
              <a:t>order control</a:t>
            </a:r>
          </a:p>
          <a:p>
            <a:pPr>
              <a:lnSpc>
                <a:spcPct val="100000"/>
              </a:lnSpc>
            </a:pPr>
            <a:r>
              <a:rPr lang="en-TW" sz="1200"/>
              <a:t>Control of community transmittion</a:t>
            </a:r>
          </a:p>
          <a:p>
            <a:pPr>
              <a:lnSpc>
                <a:spcPct val="100000"/>
              </a:lnSpc>
            </a:pPr>
            <a:r>
              <a:rPr lang="en-TW" sz="1200"/>
              <a:t>Medical system response and prepardness</a:t>
            </a:r>
          </a:p>
          <a:p>
            <a:pPr>
              <a:lnSpc>
                <a:spcPct val="100000"/>
              </a:lnSpc>
            </a:pPr>
            <a:r>
              <a:rPr lang="en-TW" sz="1200"/>
              <a:t>Health education and fighting missinformation</a:t>
            </a:r>
          </a:p>
        </p:txBody>
      </p:sp>
      <p:pic>
        <p:nvPicPr>
          <p:cNvPr id="9" name="Picture 8" descr="A group of people with luggage at an airport&#10;&#10;Description automatically generated">
            <a:extLst>
              <a:ext uri="{FF2B5EF4-FFF2-40B4-BE49-F238E27FC236}">
                <a16:creationId xmlns:a16="http://schemas.microsoft.com/office/drawing/2014/main" id="{2FE37DF7-AC0D-0542-98C4-1AC04BAAE646}"/>
              </a:ext>
            </a:extLst>
          </p:cNvPr>
          <p:cNvPicPr>
            <a:picLocks noChangeAspect="1"/>
          </p:cNvPicPr>
          <p:nvPr/>
        </p:nvPicPr>
        <p:blipFill rotWithShape="1">
          <a:blip r:embed="rId3"/>
          <a:srcRect t="8348" r="2" b="28909"/>
          <a:stretch/>
        </p:blipFill>
        <p:spPr>
          <a:xfrm>
            <a:off x="4550902" y="3429797"/>
            <a:ext cx="7090239" cy="2880519"/>
          </a:xfrm>
          <a:custGeom>
            <a:avLst/>
            <a:gdLst/>
            <a:ahLst/>
            <a:cxnLst/>
            <a:rect l="l" t="t" r="r" b="b"/>
            <a:pathLst>
              <a:path w="7090239" h="2880519">
                <a:moveTo>
                  <a:pt x="0" y="0"/>
                </a:moveTo>
                <a:lnTo>
                  <a:pt x="7090239" y="0"/>
                </a:lnTo>
                <a:lnTo>
                  <a:pt x="7090239" y="2880519"/>
                </a:lnTo>
                <a:lnTo>
                  <a:pt x="0" y="2880519"/>
                </a:lnTo>
                <a:close/>
              </a:path>
            </a:pathLst>
          </a:custGeom>
        </p:spPr>
      </p:pic>
    </p:spTree>
    <p:extLst>
      <p:ext uri="{BB962C8B-B14F-4D97-AF65-F5344CB8AC3E}">
        <p14:creationId xmlns:p14="http://schemas.microsoft.com/office/powerpoint/2010/main" val="406427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D3982-A866-464B-B9D0-D195EB22BFF6}"/>
              </a:ext>
            </a:extLst>
          </p:cNvPr>
          <p:cNvSpPr>
            <a:spLocks noGrp="1"/>
          </p:cNvSpPr>
          <p:nvPr>
            <p:ph type="title"/>
          </p:nvPr>
        </p:nvSpPr>
        <p:spPr>
          <a:xfrm>
            <a:off x="550864" y="549275"/>
            <a:ext cx="3565524" cy="1997855"/>
          </a:xfrm>
        </p:spPr>
        <p:txBody>
          <a:bodyPr wrap="square" anchor="b">
            <a:normAutofit/>
          </a:bodyPr>
          <a:lstStyle/>
          <a:p>
            <a:pPr>
              <a:lnSpc>
                <a:spcPct val="90000"/>
              </a:lnSpc>
            </a:pPr>
            <a:r>
              <a:rPr lang="en-TW" sz="3000"/>
              <a:t>Working with Taiwan – a solid and trustworthy international partner</a:t>
            </a:r>
          </a:p>
        </p:txBody>
      </p:sp>
      <p:sp>
        <p:nvSpPr>
          <p:cNvPr id="38" name="Oval 37">
            <a:extLst>
              <a:ext uri="{FF2B5EF4-FFF2-40B4-BE49-F238E27FC236}">
                <a16:creationId xmlns:a16="http://schemas.microsoft.com/office/drawing/2014/main" id="{C25C2D0C-89F2-4874-A67D-504E65834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72A0C8B4-1917-8B4E-A952-4ED0F3BDC59F}"/>
              </a:ext>
            </a:extLst>
          </p:cNvPr>
          <p:cNvSpPr>
            <a:spLocks noGrp="1"/>
          </p:cNvSpPr>
          <p:nvPr>
            <p:ph idx="1"/>
          </p:nvPr>
        </p:nvSpPr>
        <p:spPr>
          <a:xfrm>
            <a:off x="550863" y="2677306"/>
            <a:ext cx="3565525" cy="3415519"/>
          </a:xfrm>
        </p:spPr>
        <p:txBody>
          <a:bodyPr anchor="t">
            <a:normAutofit/>
          </a:bodyPr>
          <a:lstStyle/>
          <a:p>
            <a:endParaRPr lang="en-TW" sz="1600"/>
          </a:p>
          <a:p>
            <a:endParaRPr lang="en-TW" sz="1600"/>
          </a:p>
          <a:p>
            <a:r>
              <a:rPr lang="en-TW" sz="1600"/>
              <a:t>PPE shipments from Taiwan to Poland ( April/May 2020) </a:t>
            </a:r>
          </a:p>
          <a:p>
            <a:r>
              <a:rPr lang="en-TW" sz="1600"/>
              <a:t>CRITICAL TIMING</a:t>
            </a:r>
          </a:p>
          <a:p>
            <a:endParaRPr lang="en-TW" sz="1600"/>
          </a:p>
          <a:p>
            <a:endParaRPr lang="en-TW" sz="1600"/>
          </a:p>
          <a:p>
            <a:pPr marL="0" indent="0">
              <a:buNone/>
            </a:pPr>
            <a:endParaRPr lang="en-TW" sz="1600"/>
          </a:p>
        </p:txBody>
      </p:sp>
      <p:pic>
        <p:nvPicPr>
          <p:cNvPr id="15" name="Picture 14" descr="A person standing in a room&#10;&#10;Description automatically generated">
            <a:extLst>
              <a:ext uri="{FF2B5EF4-FFF2-40B4-BE49-F238E27FC236}">
                <a16:creationId xmlns:a16="http://schemas.microsoft.com/office/drawing/2014/main" id="{DEAD24DE-C260-FB46-B647-90714A8078E7}"/>
              </a:ext>
            </a:extLst>
          </p:cNvPr>
          <p:cNvPicPr>
            <a:picLocks noChangeAspect="1"/>
          </p:cNvPicPr>
          <p:nvPr/>
        </p:nvPicPr>
        <p:blipFill rotWithShape="1">
          <a:blip r:embed="rId2"/>
          <a:srcRect r="-5" b="-5"/>
          <a:stretch/>
        </p:blipFill>
        <p:spPr>
          <a:xfrm>
            <a:off x="5587746" y="1596771"/>
            <a:ext cx="3448558" cy="3448558"/>
          </a:xfrm>
          <a:custGeom>
            <a:avLst/>
            <a:gdLst/>
            <a:ahLst/>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p:spPr>
      </p:pic>
      <p:pic>
        <p:nvPicPr>
          <p:cNvPr id="11" name="Picture 10" descr="A person standing next to a plane&#10;&#10;Description automatically generated">
            <a:extLst>
              <a:ext uri="{FF2B5EF4-FFF2-40B4-BE49-F238E27FC236}">
                <a16:creationId xmlns:a16="http://schemas.microsoft.com/office/drawing/2014/main" id="{0FEBC6FB-8746-6C41-B9AF-4163EE482C7C}"/>
              </a:ext>
            </a:extLst>
          </p:cNvPr>
          <p:cNvPicPr>
            <a:picLocks noChangeAspect="1"/>
          </p:cNvPicPr>
          <p:nvPr/>
        </p:nvPicPr>
        <p:blipFill rotWithShape="1">
          <a:blip r:embed="rId3"/>
          <a:srcRect l="18239" r="6762" b="1"/>
          <a:stretch/>
        </p:blipFill>
        <p:spPr>
          <a:xfrm>
            <a:off x="8918575" y="596392"/>
            <a:ext cx="2263776" cy="2263776"/>
          </a:xfrm>
          <a:custGeom>
            <a:avLst/>
            <a:gdLst/>
            <a:ahLst/>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p:spPr>
      </p:pic>
      <p:grpSp>
        <p:nvGrpSpPr>
          <p:cNvPr id="40" name="Group 39">
            <a:extLst>
              <a:ext uri="{FF2B5EF4-FFF2-40B4-BE49-F238E27FC236}">
                <a16:creationId xmlns:a16="http://schemas.microsoft.com/office/drawing/2014/main" id="{73FD8943-49CD-489F-AF30-D186003CB0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2297" y="5691007"/>
            <a:ext cx="667802" cy="631474"/>
            <a:chOff x="3409557" y="4940429"/>
            <a:chExt cx="667802" cy="631474"/>
          </a:xfrm>
        </p:grpSpPr>
        <p:sp>
          <p:nvSpPr>
            <p:cNvPr id="41" name="Freeform: Shape 40">
              <a:extLst>
                <a:ext uri="{FF2B5EF4-FFF2-40B4-BE49-F238E27FC236}">
                  <a16:creationId xmlns:a16="http://schemas.microsoft.com/office/drawing/2014/main" id="{7D1AA9E7-DA6E-4B0E-AFF8-ACA4D7D793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FDA334A1-5994-4CBD-AF0E-366DEF3A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3" name="Picture 12" descr="A picture containing indoor, box, building, table&#10;&#10;Description automatically generated">
            <a:extLst>
              <a:ext uri="{FF2B5EF4-FFF2-40B4-BE49-F238E27FC236}">
                <a16:creationId xmlns:a16="http://schemas.microsoft.com/office/drawing/2014/main" id="{D99A3C0A-E0B9-B849-9227-F03D5FDF73B8}"/>
              </a:ext>
            </a:extLst>
          </p:cNvPr>
          <p:cNvPicPr>
            <a:picLocks noChangeAspect="1"/>
          </p:cNvPicPr>
          <p:nvPr/>
        </p:nvPicPr>
        <p:blipFill rotWithShape="1">
          <a:blip r:embed="rId4"/>
          <a:srcRect t="5437" r="4" b="19566"/>
          <a:stretch/>
        </p:blipFill>
        <p:spPr>
          <a:xfrm>
            <a:off x="9091612" y="3324733"/>
            <a:ext cx="2936876" cy="2936876"/>
          </a:xfrm>
          <a:custGeom>
            <a:avLst/>
            <a:gdLst/>
            <a:ahLst/>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2651932686"/>
      </p:ext>
    </p:extLst>
  </p:cSld>
  <p:clrMapOvr>
    <a:masterClrMapping/>
  </p:clrMapOvr>
</p:sld>
</file>

<file path=ppt/theme/theme1.xml><?xml version="1.0" encoding="utf-8"?>
<a:theme xmlns:a="http://schemas.openxmlformats.org/drawingml/2006/main" name="3DFloatVTI">
  <a:themeElements>
    <a:clrScheme name="AnalogousFromLightSeedRightStep">
      <a:dk1>
        <a:srgbClr val="000000"/>
      </a:dk1>
      <a:lt1>
        <a:srgbClr val="FFFFFF"/>
      </a:lt1>
      <a:dk2>
        <a:srgbClr val="413124"/>
      </a:dk2>
      <a:lt2>
        <a:srgbClr val="E2E5E8"/>
      </a:lt2>
      <a:accent1>
        <a:srgbClr val="CB9871"/>
      </a:accent1>
      <a:accent2>
        <a:srgbClr val="AEA360"/>
      </a:accent2>
      <a:accent3>
        <a:srgbClr val="98A86D"/>
      </a:accent3>
      <a:accent4>
        <a:srgbClr val="79AF60"/>
      </a:accent4>
      <a:accent5>
        <a:srgbClr val="6AB172"/>
      </a:accent5>
      <a:accent6>
        <a:srgbClr val="61B18B"/>
      </a:accent6>
      <a:hlink>
        <a:srgbClr val="5B86A7"/>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561</Words>
  <Application>Microsoft Macintosh PowerPoint</Application>
  <PresentationFormat>Widescreen</PresentationFormat>
  <Paragraphs>48</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Avenir Next LT Pro</vt:lpstr>
      <vt:lpstr>Calibri</vt:lpstr>
      <vt:lpstr>3DFloatVTI</vt:lpstr>
      <vt:lpstr>Epidemic prevention and management Lessons from Taiwan to Poland</vt:lpstr>
      <vt:lpstr>How it all started…</vt:lpstr>
      <vt:lpstr>What is the situation now  (as of Nov 18 2020)  </vt:lpstr>
      <vt:lpstr>Why Taiwan has done so much better then Poland?</vt:lpstr>
      <vt:lpstr>2003 SARS outbreak in Taiwan</vt:lpstr>
      <vt:lpstr>Lessons Taiwan drew from 2003</vt:lpstr>
      <vt:lpstr>Masks and medical care   </vt:lpstr>
      <vt:lpstr>Lessons for Poland.  Key stategies to implement immediately  </vt:lpstr>
      <vt:lpstr>Working with Taiwan – a solid and trustworthy international partner</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Epidemic prevention and management Lessons from Taiwan to Poland</dc:title>
  <dc:creator>Marcin Jaskuła</dc:creator>
  <cp:lastModifiedBy>Marcin Jaskuła</cp:lastModifiedBy>
  <cp:revision>1</cp:revision>
  <dcterms:created xsi:type="dcterms:W3CDTF">2020-11-18T03:50:31Z</dcterms:created>
  <dcterms:modified xsi:type="dcterms:W3CDTF">2020-11-18T03:53:25Z</dcterms:modified>
</cp:coreProperties>
</file>