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4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15"/>
  </p:notesMasterIdLst>
  <p:handoutMasterIdLst>
    <p:handoutMasterId r:id="rId16"/>
  </p:handoutMasterIdLst>
  <p:sldIdLst>
    <p:sldId id="305" r:id="rId3"/>
    <p:sldId id="304" r:id="rId4"/>
    <p:sldId id="290" r:id="rId5"/>
    <p:sldId id="316" r:id="rId6"/>
    <p:sldId id="308" r:id="rId7"/>
    <p:sldId id="310" r:id="rId8"/>
    <p:sldId id="325" r:id="rId9"/>
    <p:sldId id="323" r:id="rId10"/>
    <p:sldId id="311" r:id="rId11"/>
    <p:sldId id="312" r:id="rId12"/>
    <p:sldId id="317" r:id="rId13"/>
    <p:sldId id="299" r:id="rId14"/>
  </p:sldIdLst>
  <p:sldSz cx="20104100" cy="11309350"/>
  <p:notesSz cx="20104100" cy="113093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at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at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at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at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at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at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at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at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at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632"/>
    <a:srgbClr val="767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71" autoAdjust="0"/>
    <p:restoredTop sz="95954" autoAdjust="0"/>
  </p:normalViewPr>
  <p:slideViewPr>
    <p:cSldViewPr>
      <p:cViewPr varScale="1">
        <p:scale>
          <a:sx n="70" d="100"/>
          <a:sy n="70" d="100"/>
        </p:scale>
        <p:origin x="864" y="78"/>
      </p:cViewPr>
      <p:guideLst>
        <p:guide orient="horz" pos="3562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655364859458494E-2"/>
          <c:y val="6.9165117235416365E-2"/>
          <c:w val="0.95084203942950318"/>
          <c:h val="0.83165058538021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B025-4F13-BB28-691A261CD656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>
                  <a:alpha val="48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B025-4F13-BB28-691A261CD656}"/>
              </c:ext>
            </c:extLst>
          </c:dPt>
          <c:dLbls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25-4F13-BB28-691A261CD656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25-4F13-BB28-691A261CD65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25-4F13-BB28-691A261CD6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52" b="1" i="0" u="none" strike="noStrike" baseline="0">
                    <a:solidFill>
                      <a:srgbClr val="000000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Arkusz1!$A$3:$A$18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2020*</c:v>
                </c:pt>
              </c:strCache>
            </c:strRef>
          </c:cat>
          <c:val>
            <c:numRef>
              <c:f>Arkusz1!$B$3:$B$18</c:f>
              <c:numCache>
                <c:formatCode>#,#00</c:formatCode>
                <c:ptCount val="16"/>
                <c:pt idx="0">
                  <c:v>3.5</c:v>
                </c:pt>
                <c:pt idx="1">
                  <c:v>6.2000000000000028</c:v>
                </c:pt>
                <c:pt idx="2">
                  <c:v>7</c:v>
                </c:pt>
                <c:pt idx="3">
                  <c:v>4.2</c:v>
                </c:pt>
                <c:pt idx="4">
                  <c:v>2.8</c:v>
                </c:pt>
                <c:pt idx="5">
                  <c:v>3.6</c:v>
                </c:pt>
                <c:pt idx="6">
                  <c:v>5</c:v>
                </c:pt>
                <c:pt idx="7">
                  <c:v>1.6</c:v>
                </c:pt>
                <c:pt idx="8">
                  <c:v>1.4</c:v>
                </c:pt>
                <c:pt idx="9">
                  <c:v>3.3</c:v>
                </c:pt>
                <c:pt idx="10">
                  <c:v>3.8</c:v>
                </c:pt>
                <c:pt idx="11">
                  <c:v>3.1</c:v>
                </c:pt>
                <c:pt idx="12">
                  <c:v>4.9000000000000004</c:v>
                </c:pt>
                <c:pt idx="13">
                  <c:v>5.0999999999999996</c:v>
                </c:pt>
                <c:pt idx="14">
                  <c:v>4</c:v>
                </c:pt>
                <c:pt idx="15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25-4F13-BB28-691A261CD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84928"/>
        <c:axId val="133710592"/>
      </c:barChart>
      <c:catAx>
        <c:axId val="13388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92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l-PL"/>
          </a:p>
        </c:txPr>
        <c:crossAx val="133710592"/>
        <c:crosses val="autoZero"/>
        <c:auto val="1"/>
        <c:lblAlgn val="ctr"/>
        <c:lblOffset val="100"/>
        <c:noMultiLvlLbl val="0"/>
      </c:catAx>
      <c:valAx>
        <c:axId val="133710592"/>
        <c:scaling>
          <c:orientation val="minMax"/>
        </c:scaling>
        <c:delete val="1"/>
        <c:axPos val="l"/>
        <c:numFmt formatCode="#,#00" sourceLinked="1"/>
        <c:majorTickMark val="out"/>
        <c:minorTickMark val="none"/>
        <c:tickLblPos val="nextTo"/>
        <c:crossAx val="133884928"/>
        <c:crosses val="autoZero"/>
        <c:crossBetween val="between"/>
      </c:valAx>
      <c:spPr>
        <a:noFill/>
        <a:ln w="3027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2816.3</c:v>
                </c:pt>
                <c:pt idx="1">
                  <c:v>2914.7</c:v>
                </c:pt>
                <c:pt idx="2">
                  <c:v>2521</c:v>
                </c:pt>
                <c:pt idx="3">
                  <c:v>1937.8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65-47AB-924E-F60B88BBB16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2812</c:v>
                </c:pt>
                <c:pt idx="1">
                  <c:v>3214.4</c:v>
                </c:pt>
                <c:pt idx="2">
                  <c:v>3803.1</c:v>
                </c:pt>
                <c:pt idx="3">
                  <c:v>3916.6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65-47AB-924E-F60B88BBB16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Turnover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Arkusz1!$D$2:$D$6</c:f>
              <c:numCache>
                <c:formatCode>General</c:formatCode>
                <c:ptCount val="5"/>
                <c:pt idx="0">
                  <c:v>5628.3</c:v>
                </c:pt>
                <c:pt idx="1">
                  <c:v>6129.1</c:v>
                </c:pt>
                <c:pt idx="2">
                  <c:v>6324.1</c:v>
                </c:pt>
                <c:pt idx="3">
                  <c:v>5854.4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65-47AB-924E-F60B88BBB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45797120"/>
        <c:axId val="146038784"/>
        <c:axId val="0"/>
      </c:bar3DChart>
      <c:catAx>
        <c:axId val="14579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6038784"/>
        <c:crosses val="autoZero"/>
        <c:auto val="1"/>
        <c:lblAlgn val="ctr"/>
        <c:lblOffset val="100"/>
        <c:noMultiLvlLbl val="0"/>
      </c:catAx>
      <c:valAx>
        <c:axId val="14603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579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14AFF-0C12-4F54-AC69-BEBD7E71BC2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D04C5D8-9600-4DEA-9051-24C486E30869}">
      <dgm:prSet phldrT="[Tekst]"/>
      <dgm:spPr/>
      <dgm:t>
        <a:bodyPr/>
        <a:lstStyle/>
        <a:p>
          <a:pPr algn="ctr"/>
          <a:r>
            <a:rPr lang="pl-PL" dirty="0"/>
            <a:t>Power engineering</a:t>
          </a:r>
        </a:p>
      </dgm:t>
    </dgm:pt>
    <dgm:pt modelId="{C25D8369-EC3B-4DB6-914F-BE7AE3652F7F}" type="parTrans" cxnId="{4419D2C9-6DD8-4D3D-90B5-5367BF960454}">
      <dgm:prSet/>
      <dgm:spPr/>
      <dgm:t>
        <a:bodyPr/>
        <a:lstStyle/>
        <a:p>
          <a:endParaRPr lang="pl-PL"/>
        </a:p>
      </dgm:t>
    </dgm:pt>
    <dgm:pt modelId="{F75053AE-DE6F-4C71-8D03-9545BFFA57FB}" type="sibTrans" cxnId="{4419D2C9-6DD8-4D3D-90B5-5367BF960454}">
      <dgm:prSet/>
      <dgm:spPr/>
      <dgm:t>
        <a:bodyPr/>
        <a:lstStyle/>
        <a:p>
          <a:endParaRPr lang="pl-PL"/>
        </a:p>
      </dgm:t>
    </dgm:pt>
    <dgm:pt modelId="{D8F0B848-8E17-4735-8EF1-1AAB279F6532}">
      <dgm:prSet phldrT="[Tekst]"/>
      <dgm:spPr/>
      <dgm:t>
        <a:bodyPr/>
        <a:lstStyle/>
        <a:p>
          <a:pPr algn="ctr"/>
          <a:r>
            <a:rPr lang="en-US" noProof="0" dirty="0"/>
            <a:t>Pharmaceuticals</a:t>
          </a:r>
          <a:r>
            <a:rPr lang="pl-PL" dirty="0"/>
            <a:t> &amp; Cosmetics</a:t>
          </a:r>
        </a:p>
      </dgm:t>
    </dgm:pt>
    <dgm:pt modelId="{5CC083F0-A105-4772-9798-FF4BDE159E06}" type="parTrans" cxnId="{97FDA6CA-A34D-4BF5-B638-174DE60D9370}">
      <dgm:prSet/>
      <dgm:spPr/>
      <dgm:t>
        <a:bodyPr/>
        <a:lstStyle/>
        <a:p>
          <a:endParaRPr lang="pl-PL"/>
        </a:p>
      </dgm:t>
    </dgm:pt>
    <dgm:pt modelId="{6A09680A-A1A0-4188-964E-4E5734A508D9}" type="sibTrans" cxnId="{97FDA6CA-A34D-4BF5-B638-174DE60D9370}">
      <dgm:prSet/>
      <dgm:spPr/>
      <dgm:t>
        <a:bodyPr/>
        <a:lstStyle/>
        <a:p>
          <a:endParaRPr lang="pl-PL"/>
        </a:p>
      </dgm:t>
    </dgm:pt>
    <dgm:pt modelId="{C83F3ADD-A303-492E-B575-61EFF0784F0B}">
      <dgm:prSet phldrT="[Tekst]"/>
      <dgm:spPr/>
      <dgm:t>
        <a:bodyPr/>
        <a:lstStyle/>
        <a:p>
          <a:endParaRPr lang="pl-PL" dirty="0"/>
        </a:p>
      </dgm:t>
    </dgm:pt>
    <dgm:pt modelId="{82C14545-1CAE-4BB3-AF90-106C0F652106}" type="parTrans" cxnId="{C8FFE4CE-F835-4690-BA5B-8817C532CBC9}">
      <dgm:prSet/>
      <dgm:spPr/>
      <dgm:t>
        <a:bodyPr/>
        <a:lstStyle/>
        <a:p>
          <a:endParaRPr lang="pl-PL"/>
        </a:p>
      </dgm:t>
    </dgm:pt>
    <dgm:pt modelId="{00A781BA-EDCD-4328-BC69-9DDAAEE23F50}" type="sibTrans" cxnId="{C8FFE4CE-F835-4690-BA5B-8817C532CBC9}">
      <dgm:prSet/>
      <dgm:spPr/>
      <dgm:t>
        <a:bodyPr/>
        <a:lstStyle/>
        <a:p>
          <a:endParaRPr lang="pl-PL"/>
        </a:p>
      </dgm:t>
    </dgm:pt>
    <dgm:pt modelId="{B7A32B18-BF67-41F5-90AF-9D1AE4A76475}">
      <dgm:prSet phldrT="[Tekst]"/>
      <dgm:spPr/>
      <dgm:t>
        <a:bodyPr/>
        <a:lstStyle/>
        <a:p>
          <a:pPr algn="ctr"/>
          <a:r>
            <a:rPr lang="pl-PL" dirty="0"/>
            <a:t>A</a:t>
          </a:r>
          <a:r>
            <a:rPr lang="en-GB" dirty="0" err="1"/>
            <a:t>gri</a:t>
          </a:r>
          <a:r>
            <a:rPr lang="en-GB" dirty="0"/>
            <a:t>-food products</a:t>
          </a:r>
          <a:endParaRPr lang="pl-PL" dirty="0"/>
        </a:p>
      </dgm:t>
    </dgm:pt>
    <dgm:pt modelId="{7AFFEA0E-665F-4E79-BB22-7D448281E9CE}" type="parTrans" cxnId="{9A4CA4DA-9EE8-4CF9-A400-DC13D88BD694}">
      <dgm:prSet/>
      <dgm:spPr/>
      <dgm:t>
        <a:bodyPr/>
        <a:lstStyle/>
        <a:p>
          <a:endParaRPr lang="pl-PL"/>
        </a:p>
      </dgm:t>
    </dgm:pt>
    <dgm:pt modelId="{129AF979-F882-43F2-9D00-7B2473C6DCFB}" type="sibTrans" cxnId="{9A4CA4DA-9EE8-4CF9-A400-DC13D88BD694}">
      <dgm:prSet/>
      <dgm:spPr/>
      <dgm:t>
        <a:bodyPr/>
        <a:lstStyle/>
        <a:p>
          <a:endParaRPr lang="pl-PL"/>
        </a:p>
      </dgm:t>
    </dgm:pt>
    <dgm:pt modelId="{512BD08A-C8E7-4B76-9F24-36422A758649}">
      <dgm:prSet phldrT="[Tekst]"/>
      <dgm:spPr/>
      <dgm:t>
        <a:bodyPr/>
        <a:lstStyle/>
        <a:p>
          <a:endParaRPr lang="pl-PL" dirty="0"/>
        </a:p>
      </dgm:t>
    </dgm:pt>
    <dgm:pt modelId="{A515F358-5669-477B-8EB5-2DC0FC3CA2AB}" type="sibTrans" cxnId="{E8933140-4521-47CF-8E68-3393A16196E7}">
      <dgm:prSet/>
      <dgm:spPr/>
      <dgm:t>
        <a:bodyPr/>
        <a:lstStyle/>
        <a:p>
          <a:endParaRPr lang="pl-PL"/>
        </a:p>
      </dgm:t>
    </dgm:pt>
    <dgm:pt modelId="{0A6BB3FF-B3EE-4181-9BF6-20551C47E79D}" type="parTrans" cxnId="{E8933140-4521-47CF-8E68-3393A16196E7}">
      <dgm:prSet/>
      <dgm:spPr/>
      <dgm:t>
        <a:bodyPr/>
        <a:lstStyle/>
        <a:p>
          <a:endParaRPr lang="pl-PL"/>
        </a:p>
      </dgm:t>
    </dgm:pt>
    <dgm:pt modelId="{BC584267-E83C-42C6-B6AF-7B34772C9891}">
      <dgm:prSet phldrT="[Tekst]"/>
      <dgm:spPr/>
      <dgm:t>
        <a:bodyPr/>
        <a:lstStyle/>
        <a:p>
          <a:endParaRPr lang="pl-PL" dirty="0"/>
        </a:p>
      </dgm:t>
    </dgm:pt>
    <dgm:pt modelId="{08918BAB-83F4-4DFF-BB49-7536957B8EDB}" type="sibTrans" cxnId="{695EAFBB-3EA6-4DD9-9702-D0BF3D7DA887}">
      <dgm:prSet/>
      <dgm:spPr/>
      <dgm:t>
        <a:bodyPr/>
        <a:lstStyle/>
        <a:p>
          <a:endParaRPr lang="pl-PL"/>
        </a:p>
      </dgm:t>
    </dgm:pt>
    <dgm:pt modelId="{6F351EF5-48C6-4026-B52F-634EB8DB7DDC}" type="parTrans" cxnId="{695EAFBB-3EA6-4DD9-9702-D0BF3D7DA887}">
      <dgm:prSet/>
      <dgm:spPr/>
      <dgm:t>
        <a:bodyPr/>
        <a:lstStyle/>
        <a:p>
          <a:endParaRPr lang="pl-PL"/>
        </a:p>
      </dgm:t>
    </dgm:pt>
    <dgm:pt modelId="{CF29556A-7B52-4C6B-AE06-6F7440045077}" type="pres">
      <dgm:prSet presAssocID="{C1014AFF-0C12-4F54-AC69-BEBD7E71BC20}" presName="Name0" presStyleCnt="0">
        <dgm:presLayoutVars>
          <dgm:chMax/>
          <dgm:chPref/>
          <dgm:dir/>
        </dgm:presLayoutVars>
      </dgm:prSet>
      <dgm:spPr/>
    </dgm:pt>
    <dgm:pt modelId="{E2A64C6A-0F1D-4098-97A2-76BB20E753A8}" type="pres">
      <dgm:prSet presAssocID="{512BD08A-C8E7-4B76-9F24-36422A758649}" presName="parenttextcomposite" presStyleCnt="0"/>
      <dgm:spPr/>
    </dgm:pt>
    <dgm:pt modelId="{2EE6779D-9A42-4F6E-87D7-A82E89A44AAA}" type="pres">
      <dgm:prSet presAssocID="{512BD08A-C8E7-4B76-9F24-36422A758649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E3F2F94-B793-4AD8-A7FC-50F11DDD920A}" type="pres">
      <dgm:prSet presAssocID="{512BD08A-C8E7-4B76-9F24-36422A758649}" presName="composite" presStyleCnt="0"/>
      <dgm:spPr/>
    </dgm:pt>
    <dgm:pt modelId="{8D9339F2-E834-4585-B9B2-C53A99E87B35}" type="pres">
      <dgm:prSet presAssocID="{512BD08A-C8E7-4B76-9F24-36422A758649}" presName="chevron1" presStyleLbl="alignNode1" presStyleIdx="0" presStyleCnt="21" custLinFactNeighborX="263" custLinFactNeighborY="-3198"/>
      <dgm:spPr/>
    </dgm:pt>
    <dgm:pt modelId="{56D10520-1152-47E0-957A-612DDA75CAF8}" type="pres">
      <dgm:prSet presAssocID="{512BD08A-C8E7-4B76-9F24-36422A758649}" presName="chevron2" presStyleLbl="alignNode1" presStyleIdx="1" presStyleCnt="21"/>
      <dgm:spPr/>
    </dgm:pt>
    <dgm:pt modelId="{08F819D8-E812-49B5-802F-F5CC7E976B29}" type="pres">
      <dgm:prSet presAssocID="{512BD08A-C8E7-4B76-9F24-36422A758649}" presName="chevron3" presStyleLbl="alignNode1" presStyleIdx="2" presStyleCnt="21"/>
      <dgm:spPr/>
    </dgm:pt>
    <dgm:pt modelId="{539302AF-19AA-456A-BBEF-120DB2164209}" type="pres">
      <dgm:prSet presAssocID="{512BD08A-C8E7-4B76-9F24-36422A758649}" presName="chevron4" presStyleLbl="alignNode1" presStyleIdx="3" presStyleCnt="21"/>
      <dgm:spPr/>
    </dgm:pt>
    <dgm:pt modelId="{9D91D4E2-5320-480C-8949-5C7CD9A7AB04}" type="pres">
      <dgm:prSet presAssocID="{512BD08A-C8E7-4B76-9F24-36422A758649}" presName="chevron5" presStyleLbl="alignNode1" presStyleIdx="4" presStyleCnt="21"/>
      <dgm:spPr/>
    </dgm:pt>
    <dgm:pt modelId="{6491D39F-7ABC-4247-B77C-16DB59494CCF}" type="pres">
      <dgm:prSet presAssocID="{512BD08A-C8E7-4B76-9F24-36422A758649}" presName="chevron6" presStyleLbl="alignNode1" presStyleIdx="5" presStyleCnt="21"/>
      <dgm:spPr/>
    </dgm:pt>
    <dgm:pt modelId="{99F7CB6A-18B4-4C2C-8965-0C6C4A1D00C7}" type="pres">
      <dgm:prSet presAssocID="{512BD08A-C8E7-4B76-9F24-36422A758649}" presName="chevron7" presStyleLbl="alignNode1" presStyleIdx="6" presStyleCnt="21"/>
      <dgm:spPr/>
    </dgm:pt>
    <dgm:pt modelId="{754F74AB-0288-436B-B8E1-DA02841A9DC5}" type="pres">
      <dgm:prSet presAssocID="{512BD08A-C8E7-4B76-9F24-36422A758649}" presName="childtext" presStyleLbl="solidFgAcc1" presStyleIdx="0" presStyleCnt="3" custScaleX="77845" custLinFactNeighborX="3416" custLinFactNeighborY="2466">
        <dgm:presLayoutVars>
          <dgm:chMax/>
          <dgm:chPref val="0"/>
          <dgm:bulletEnabled val="1"/>
        </dgm:presLayoutVars>
      </dgm:prSet>
      <dgm:spPr/>
    </dgm:pt>
    <dgm:pt modelId="{F22FC117-C599-4079-B175-105D7D63402B}" type="pres">
      <dgm:prSet presAssocID="{A515F358-5669-477B-8EB5-2DC0FC3CA2AB}" presName="sibTrans" presStyleCnt="0"/>
      <dgm:spPr/>
    </dgm:pt>
    <dgm:pt modelId="{74CEC5A7-18D7-459D-A72F-BC1505055F52}" type="pres">
      <dgm:prSet presAssocID="{BC584267-E83C-42C6-B6AF-7B34772C9891}" presName="parenttextcomposite" presStyleCnt="0"/>
      <dgm:spPr/>
    </dgm:pt>
    <dgm:pt modelId="{A54463AE-1E9D-4B9F-9C6B-246719591E54}" type="pres">
      <dgm:prSet presAssocID="{BC584267-E83C-42C6-B6AF-7B34772C9891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BA74CA74-17AB-4048-8889-9191082AFC35}" type="pres">
      <dgm:prSet presAssocID="{BC584267-E83C-42C6-B6AF-7B34772C9891}" presName="composite" presStyleCnt="0"/>
      <dgm:spPr/>
    </dgm:pt>
    <dgm:pt modelId="{B7EB6CEB-DDF7-4BA9-A826-75CF962BDA44}" type="pres">
      <dgm:prSet presAssocID="{BC584267-E83C-42C6-B6AF-7B34772C9891}" presName="chevron1" presStyleLbl="alignNode1" presStyleIdx="7" presStyleCnt="21"/>
      <dgm:spPr/>
    </dgm:pt>
    <dgm:pt modelId="{C0CA7F1F-8BE3-4D48-8582-168CF0C16184}" type="pres">
      <dgm:prSet presAssocID="{BC584267-E83C-42C6-B6AF-7B34772C9891}" presName="chevron2" presStyleLbl="alignNode1" presStyleIdx="8" presStyleCnt="21"/>
      <dgm:spPr/>
    </dgm:pt>
    <dgm:pt modelId="{E694D491-47C9-4AE4-8B70-B586B8CB5C06}" type="pres">
      <dgm:prSet presAssocID="{BC584267-E83C-42C6-B6AF-7B34772C9891}" presName="chevron3" presStyleLbl="alignNode1" presStyleIdx="9" presStyleCnt="21"/>
      <dgm:spPr/>
    </dgm:pt>
    <dgm:pt modelId="{4937D14E-9858-4929-A004-85B1B07A3D57}" type="pres">
      <dgm:prSet presAssocID="{BC584267-E83C-42C6-B6AF-7B34772C9891}" presName="chevron4" presStyleLbl="alignNode1" presStyleIdx="10" presStyleCnt="21"/>
      <dgm:spPr/>
    </dgm:pt>
    <dgm:pt modelId="{5FFC3E41-C5E6-4CD2-9D31-6B13FC6FEF32}" type="pres">
      <dgm:prSet presAssocID="{BC584267-E83C-42C6-B6AF-7B34772C9891}" presName="chevron5" presStyleLbl="alignNode1" presStyleIdx="11" presStyleCnt="21"/>
      <dgm:spPr/>
    </dgm:pt>
    <dgm:pt modelId="{2308E38D-BF31-4B71-B094-41CDAF41C81B}" type="pres">
      <dgm:prSet presAssocID="{BC584267-E83C-42C6-B6AF-7B34772C9891}" presName="chevron6" presStyleLbl="alignNode1" presStyleIdx="12" presStyleCnt="21"/>
      <dgm:spPr/>
    </dgm:pt>
    <dgm:pt modelId="{95C2B4D2-EF19-4C74-9D4C-8BE3407B43B6}" type="pres">
      <dgm:prSet presAssocID="{BC584267-E83C-42C6-B6AF-7B34772C9891}" presName="chevron7" presStyleLbl="alignNode1" presStyleIdx="13" presStyleCnt="21"/>
      <dgm:spPr/>
    </dgm:pt>
    <dgm:pt modelId="{F5986E23-64D7-41D8-923C-C4C0FBC6B18B}" type="pres">
      <dgm:prSet presAssocID="{BC584267-E83C-42C6-B6AF-7B34772C9891}" presName="childtext" presStyleLbl="solidFgAcc1" presStyleIdx="1" presStyleCnt="3" custScaleX="78857" custLinFactNeighborX="2462">
        <dgm:presLayoutVars>
          <dgm:chMax/>
          <dgm:chPref val="0"/>
          <dgm:bulletEnabled val="1"/>
        </dgm:presLayoutVars>
      </dgm:prSet>
      <dgm:spPr/>
    </dgm:pt>
    <dgm:pt modelId="{E05E7EC7-AAD5-4345-9F43-B9BD129B780C}" type="pres">
      <dgm:prSet presAssocID="{08918BAB-83F4-4DFF-BB49-7536957B8EDB}" presName="sibTrans" presStyleCnt="0"/>
      <dgm:spPr/>
    </dgm:pt>
    <dgm:pt modelId="{6F5ABDBF-766A-427E-A445-9D9156A273B7}" type="pres">
      <dgm:prSet presAssocID="{C83F3ADD-A303-492E-B575-61EFF0784F0B}" presName="parenttextcomposite" presStyleCnt="0"/>
      <dgm:spPr/>
    </dgm:pt>
    <dgm:pt modelId="{BDC72331-21C8-46CA-9C90-80D47EDDE1DC}" type="pres">
      <dgm:prSet presAssocID="{C83F3ADD-A303-492E-B575-61EFF0784F0B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BB6455E2-572B-4E66-A57E-762C8EF8114D}" type="pres">
      <dgm:prSet presAssocID="{C83F3ADD-A303-492E-B575-61EFF0784F0B}" presName="composite" presStyleCnt="0"/>
      <dgm:spPr/>
    </dgm:pt>
    <dgm:pt modelId="{251C8895-8C77-4F1E-B00B-6860BFF9845B}" type="pres">
      <dgm:prSet presAssocID="{C83F3ADD-A303-492E-B575-61EFF0784F0B}" presName="chevron1" presStyleLbl="alignNode1" presStyleIdx="14" presStyleCnt="21"/>
      <dgm:spPr/>
    </dgm:pt>
    <dgm:pt modelId="{54D3C0DA-311A-4B0F-A286-3B638667CC36}" type="pres">
      <dgm:prSet presAssocID="{C83F3ADD-A303-492E-B575-61EFF0784F0B}" presName="chevron2" presStyleLbl="alignNode1" presStyleIdx="15" presStyleCnt="21"/>
      <dgm:spPr/>
    </dgm:pt>
    <dgm:pt modelId="{CBAF9C5B-0A48-4B20-A2D8-474BF51869CC}" type="pres">
      <dgm:prSet presAssocID="{C83F3ADD-A303-492E-B575-61EFF0784F0B}" presName="chevron3" presStyleLbl="alignNode1" presStyleIdx="16" presStyleCnt="21"/>
      <dgm:spPr/>
    </dgm:pt>
    <dgm:pt modelId="{5CA1A8B7-244B-4B0F-8591-F06A50050923}" type="pres">
      <dgm:prSet presAssocID="{C83F3ADD-A303-492E-B575-61EFF0784F0B}" presName="chevron4" presStyleLbl="alignNode1" presStyleIdx="17" presStyleCnt="21"/>
      <dgm:spPr/>
    </dgm:pt>
    <dgm:pt modelId="{73C2F2E1-3F1B-4D93-AD3B-0CF6EB962CE8}" type="pres">
      <dgm:prSet presAssocID="{C83F3ADD-A303-492E-B575-61EFF0784F0B}" presName="chevron5" presStyleLbl="alignNode1" presStyleIdx="18" presStyleCnt="21"/>
      <dgm:spPr/>
    </dgm:pt>
    <dgm:pt modelId="{22A7F734-E332-47DA-9E8A-B45BD02E5183}" type="pres">
      <dgm:prSet presAssocID="{C83F3ADD-A303-492E-B575-61EFF0784F0B}" presName="chevron6" presStyleLbl="alignNode1" presStyleIdx="19" presStyleCnt="21"/>
      <dgm:spPr/>
    </dgm:pt>
    <dgm:pt modelId="{807A202D-CC9E-45F3-AAAD-977165C7971C}" type="pres">
      <dgm:prSet presAssocID="{C83F3ADD-A303-492E-B575-61EFF0784F0B}" presName="chevron7" presStyleLbl="alignNode1" presStyleIdx="20" presStyleCnt="21"/>
      <dgm:spPr/>
    </dgm:pt>
    <dgm:pt modelId="{C8B22BE0-2817-43D5-9371-05255DAB57FC}" type="pres">
      <dgm:prSet presAssocID="{C83F3ADD-A303-492E-B575-61EFF0784F0B}" presName="childtext" presStyleLbl="solidFgAcc1" presStyleIdx="2" presStyleCnt="3" custScaleX="77789" custLinFactNeighborX="2356">
        <dgm:presLayoutVars>
          <dgm:chMax/>
          <dgm:chPref val="0"/>
          <dgm:bulletEnabled val="1"/>
        </dgm:presLayoutVars>
      </dgm:prSet>
      <dgm:spPr/>
    </dgm:pt>
  </dgm:ptLst>
  <dgm:cxnLst>
    <dgm:cxn modelId="{E8933140-4521-47CF-8E68-3393A16196E7}" srcId="{C1014AFF-0C12-4F54-AC69-BEBD7E71BC20}" destId="{512BD08A-C8E7-4B76-9F24-36422A758649}" srcOrd="0" destOrd="0" parTransId="{0A6BB3FF-B3EE-4181-9BF6-20551C47E79D}" sibTransId="{A515F358-5669-477B-8EB5-2DC0FC3CA2AB}"/>
    <dgm:cxn modelId="{CFB0D24B-8720-4490-AE98-ED955516EF4F}" type="presOf" srcId="{1D04C5D8-9600-4DEA-9051-24C486E30869}" destId="{754F74AB-0288-436B-B8E1-DA02841A9DC5}" srcOrd="0" destOrd="0" presId="urn:microsoft.com/office/officeart/2008/layout/VerticalAccentList"/>
    <dgm:cxn modelId="{99C108A6-483A-4CD1-9A30-187313EBEED9}" type="presOf" srcId="{C83F3ADD-A303-492E-B575-61EFF0784F0B}" destId="{BDC72331-21C8-46CA-9C90-80D47EDDE1DC}" srcOrd="0" destOrd="0" presId="urn:microsoft.com/office/officeart/2008/layout/VerticalAccentList"/>
    <dgm:cxn modelId="{198FEDB8-F354-4C23-86E3-AF0D597D392A}" type="presOf" srcId="{C1014AFF-0C12-4F54-AC69-BEBD7E71BC20}" destId="{CF29556A-7B52-4C6B-AE06-6F7440045077}" srcOrd="0" destOrd="0" presId="urn:microsoft.com/office/officeart/2008/layout/VerticalAccentList"/>
    <dgm:cxn modelId="{695EAFBB-3EA6-4DD9-9702-D0BF3D7DA887}" srcId="{C1014AFF-0C12-4F54-AC69-BEBD7E71BC20}" destId="{BC584267-E83C-42C6-B6AF-7B34772C9891}" srcOrd="1" destOrd="0" parTransId="{6F351EF5-48C6-4026-B52F-634EB8DB7DDC}" sibTransId="{08918BAB-83F4-4DFF-BB49-7536957B8EDB}"/>
    <dgm:cxn modelId="{075EE4C4-E67D-4319-86F6-36C4AA5D4EB9}" type="presOf" srcId="{BC584267-E83C-42C6-B6AF-7B34772C9891}" destId="{A54463AE-1E9D-4B9F-9C6B-246719591E54}" srcOrd="0" destOrd="0" presId="urn:microsoft.com/office/officeart/2008/layout/VerticalAccentList"/>
    <dgm:cxn modelId="{4419D2C9-6DD8-4D3D-90B5-5367BF960454}" srcId="{512BD08A-C8E7-4B76-9F24-36422A758649}" destId="{1D04C5D8-9600-4DEA-9051-24C486E30869}" srcOrd="0" destOrd="0" parTransId="{C25D8369-EC3B-4DB6-914F-BE7AE3652F7F}" sibTransId="{F75053AE-DE6F-4C71-8D03-9545BFFA57FB}"/>
    <dgm:cxn modelId="{97FDA6CA-A34D-4BF5-B638-174DE60D9370}" srcId="{BC584267-E83C-42C6-B6AF-7B34772C9891}" destId="{D8F0B848-8E17-4735-8EF1-1AAB279F6532}" srcOrd="0" destOrd="0" parTransId="{5CC083F0-A105-4772-9798-FF4BDE159E06}" sibTransId="{6A09680A-A1A0-4188-964E-4E5734A508D9}"/>
    <dgm:cxn modelId="{C8FFE4CE-F835-4690-BA5B-8817C532CBC9}" srcId="{C1014AFF-0C12-4F54-AC69-BEBD7E71BC20}" destId="{C83F3ADD-A303-492E-B575-61EFF0784F0B}" srcOrd="2" destOrd="0" parTransId="{82C14545-1CAE-4BB3-AF90-106C0F652106}" sibTransId="{00A781BA-EDCD-4328-BC69-9DDAAEE23F50}"/>
    <dgm:cxn modelId="{25954AD8-228D-4003-B52C-268D0A9E58B7}" type="presOf" srcId="{512BD08A-C8E7-4B76-9F24-36422A758649}" destId="{2EE6779D-9A42-4F6E-87D7-A82E89A44AAA}" srcOrd="0" destOrd="0" presId="urn:microsoft.com/office/officeart/2008/layout/VerticalAccentList"/>
    <dgm:cxn modelId="{9A4CA4DA-9EE8-4CF9-A400-DC13D88BD694}" srcId="{C83F3ADD-A303-492E-B575-61EFF0784F0B}" destId="{B7A32B18-BF67-41F5-90AF-9D1AE4A76475}" srcOrd="0" destOrd="0" parTransId="{7AFFEA0E-665F-4E79-BB22-7D448281E9CE}" sibTransId="{129AF979-F882-43F2-9D00-7B2473C6DCFB}"/>
    <dgm:cxn modelId="{367D50E0-646E-4632-B821-8129AB866770}" type="presOf" srcId="{B7A32B18-BF67-41F5-90AF-9D1AE4A76475}" destId="{C8B22BE0-2817-43D5-9371-05255DAB57FC}" srcOrd="0" destOrd="0" presId="urn:microsoft.com/office/officeart/2008/layout/VerticalAccentList"/>
    <dgm:cxn modelId="{9C481CF7-B29D-4A09-868D-7F4397F84D38}" type="presOf" srcId="{D8F0B848-8E17-4735-8EF1-1AAB279F6532}" destId="{F5986E23-64D7-41D8-923C-C4C0FBC6B18B}" srcOrd="0" destOrd="0" presId="urn:microsoft.com/office/officeart/2008/layout/VerticalAccentList"/>
    <dgm:cxn modelId="{2FB1BBCE-DCB7-4006-A1D1-D00937028489}" type="presParOf" srcId="{CF29556A-7B52-4C6B-AE06-6F7440045077}" destId="{E2A64C6A-0F1D-4098-97A2-76BB20E753A8}" srcOrd="0" destOrd="0" presId="urn:microsoft.com/office/officeart/2008/layout/VerticalAccentList"/>
    <dgm:cxn modelId="{099BD588-7DF0-45E2-A5D0-430CEB61BAF9}" type="presParOf" srcId="{E2A64C6A-0F1D-4098-97A2-76BB20E753A8}" destId="{2EE6779D-9A42-4F6E-87D7-A82E89A44AAA}" srcOrd="0" destOrd="0" presId="urn:microsoft.com/office/officeart/2008/layout/VerticalAccentList"/>
    <dgm:cxn modelId="{ECD27AC8-E985-433B-BE3A-E592830A2D3E}" type="presParOf" srcId="{CF29556A-7B52-4C6B-AE06-6F7440045077}" destId="{6E3F2F94-B793-4AD8-A7FC-50F11DDD920A}" srcOrd="1" destOrd="0" presId="urn:microsoft.com/office/officeart/2008/layout/VerticalAccentList"/>
    <dgm:cxn modelId="{7854C193-570C-47EA-B583-76E311E78DB7}" type="presParOf" srcId="{6E3F2F94-B793-4AD8-A7FC-50F11DDD920A}" destId="{8D9339F2-E834-4585-B9B2-C53A99E87B35}" srcOrd="0" destOrd="0" presId="urn:microsoft.com/office/officeart/2008/layout/VerticalAccentList"/>
    <dgm:cxn modelId="{E1658E4C-C920-4763-8DF5-F164E87903F8}" type="presParOf" srcId="{6E3F2F94-B793-4AD8-A7FC-50F11DDD920A}" destId="{56D10520-1152-47E0-957A-612DDA75CAF8}" srcOrd="1" destOrd="0" presId="urn:microsoft.com/office/officeart/2008/layout/VerticalAccentList"/>
    <dgm:cxn modelId="{25767507-2D13-44A9-B79C-CFEE1BE9FFF1}" type="presParOf" srcId="{6E3F2F94-B793-4AD8-A7FC-50F11DDD920A}" destId="{08F819D8-E812-49B5-802F-F5CC7E976B29}" srcOrd="2" destOrd="0" presId="urn:microsoft.com/office/officeart/2008/layout/VerticalAccentList"/>
    <dgm:cxn modelId="{267ECBD6-E161-47A5-814A-399F63FA5CAE}" type="presParOf" srcId="{6E3F2F94-B793-4AD8-A7FC-50F11DDD920A}" destId="{539302AF-19AA-456A-BBEF-120DB2164209}" srcOrd="3" destOrd="0" presId="urn:microsoft.com/office/officeart/2008/layout/VerticalAccentList"/>
    <dgm:cxn modelId="{E375E3EE-D0B9-4F07-A748-EB5704A24B86}" type="presParOf" srcId="{6E3F2F94-B793-4AD8-A7FC-50F11DDD920A}" destId="{9D91D4E2-5320-480C-8949-5C7CD9A7AB04}" srcOrd="4" destOrd="0" presId="urn:microsoft.com/office/officeart/2008/layout/VerticalAccentList"/>
    <dgm:cxn modelId="{3A6F6135-8264-40DC-8C54-76F683FA1650}" type="presParOf" srcId="{6E3F2F94-B793-4AD8-A7FC-50F11DDD920A}" destId="{6491D39F-7ABC-4247-B77C-16DB59494CCF}" srcOrd="5" destOrd="0" presId="urn:microsoft.com/office/officeart/2008/layout/VerticalAccentList"/>
    <dgm:cxn modelId="{784B783A-C267-4F4C-AC94-5026361DD689}" type="presParOf" srcId="{6E3F2F94-B793-4AD8-A7FC-50F11DDD920A}" destId="{99F7CB6A-18B4-4C2C-8965-0C6C4A1D00C7}" srcOrd="6" destOrd="0" presId="urn:microsoft.com/office/officeart/2008/layout/VerticalAccentList"/>
    <dgm:cxn modelId="{5C6CD298-AC0A-481D-9F16-848F32764392}" type="presParOf" srcId="{6E3F2F94-B793-4AD8-A7FC-50F11DDD920A}" destId="{754F74AB-0288-436B-B8E1-DA02841A9DC5}" srcOrd="7" destOrd="0" presId="urn:microsoft.com/office/officeart/2008/layout/VerticalAccentList"/>
    <dgm:cxn modelId="{8A19DD25-A751-452E-9B54-4997062B9A97}" type="presParOf" srcId="{CF29556A-7B52-4C6B-AE06-6F7440045077}" destId="{F22FC117-C599-4079-B175-105D7D63402B}" srcOrd="2" destOrd="0" presId="urn:microsoft.com/office/officeart/2008/layout/VerticalAccentList"/>
    <dgm:cxn modelId="{308CDAD9-2F20-449A-8758-B3E6EB9D879F}" type="presParOf" srcId="{CF29556A-7B52-4C6B-AE06-6F7440045077}" destId="{74CEC5A7-18D7-459D-A72F-BC1505055F52}" srcOrd="3" destOrd="0" presId="urn:microsoft.com/office/officeart/2008/layout/VerticalAccentList"/>
    <dgm:cxn modelId="{8DFD43B6-D3E2-46DC-8B8E-8CD13AC5B558}" type="presParOf" srcId="{74CEC5A7-18D7-459D-A72F-BC1505055F52}" destId="{A54463AE-1E9D-4B9F-9C6B-246719591E54}" srcOrd="0" destOrd="0" presId="urn:microsoft.com/office/officeart/2008/layout/VerticalAccentList"/>
    <dgm:cxn modelId="{20BE1171-4ED7-4E03-90F7-BFFFD9F0F8A8}" type="presParOf" srcId="{CF29556A-7B52-4C6B-AE06-6F7440045077}" destId="{BA74CA74-17AB-4048-8889-9191082AFC35}" srcOrd="4" destOrd="0" presId="urn:microsoft.com/office/officeart/2008/layout/VerticalAccentList"/>
    <dgm:cxn modelId="{5222A74C-C86E-4D1E-9275-848F5E7E2078}" type="presParOf" srcId="{BA74CA74-17AB-4048-8889-9191082AFC35}" destId="{B7EB6CEB-DDF7-4BA9-A826-75CF962BDA44}" srcOrd="0" destOrd="0" presId="urn:microsoft.com/office/officeart/2008/layout/VerticalAccentList"/>
    <dgm:cxn modelId="{1233D64A-13B7-4F54-8FFA-44E339D895C4}" type="presParOf" srcId="{BA74CA74-17AB-4048-8889-9191082AFC35}" destId="{C0CA7F1F-8BE3-4D48-8582-168CF0C16184}" srcOrd="1" destOrd="0" presId="urn:microsoft.com/office/officeart/2008/layout/VerticalAccentList"/>
    <dgm:cxn modelId="{29ACB47D-8494-4465-8248-39AB1C78C87C}" type="presParOf" srcId="{BA74CA74-17AB-4048-8889-9191082AFC35}" destId="{E694D491-47C9-4AE4-8B70-B586B8CB5C06}" srcOrd="2" destOrd="0" presId="urn:microsoft.com/office/officeart/2008/layout/VerticalAccentList"/>
    <dgm:cxn modelId="{7AA2FCCD-793E-40A3-90B8-C8453CDB568D}" type="presParOf" srcId="{BA74CA74-17AB-4048-8889-9191082AFC35}" destId="{4937D14E-9858-4929-A004-85B1B07A3D57}" srcOrd="3" destOrd="0" presId="urn:microsoft.com/office/officeart/2008/layout/VerticalAccentList"/>
    <dgm:cxn modelId="{C53198CD-E647-45DB-BAEF-DA8B93F8AFC4}" type="presParOf" srcId="{BA74CA74-17AB-4048-8889-9191082AFC35}" destId="{5FFC3E41-C5E6-4CD2-9D31-6B13FC6FEF32}" srcOrd="4" destOrd="0" presId="urn:microsoft.com/office/officeart/2008/layout/VerticalAccentList"/>
    <dgm:cxn modelId="{06D8545A-BDEF-40F7-8683-8B87998CEA41}" type="presParOf" srcId="{BA74CA74-17AB-4048-8889-9191082AFC35}" destId="{2308E38D-BF31-4B71-B094-41CDAF41C81B}" srcOrd="5" destOrd="0" presId="urn:microsoft.com/office/officeart/2008/layout/VerticalAccentList"/>
    <dgm:cxn modelId="{CAE15921-03BB-4E02-9FE1-9A6D77404822}" type="presParOf" srcId="{BA74CA74-17AB-4048-8889-9191082AFC35}" destId="{95C2B4D2-EF19-4C74-9D4C-8BE3407B43B6}" srcOrd="6" destOrd="0" presId="urn:microsoft.com/office/officeart/2008/layout/VerticalAccentList"/>
    <dgm:cxn modelId="{C4BD64D5-55A4-4968-8239-EB6568199155}" type="presParOf" srcId="{BA74CA74-17AB-4048-8889-9191082AFC35}" destId="{F5986E23-64D7-41D8-923C-C4C0FBC6B18B}" srcOrd="7" destOrd="0" presId="urn:microsoft.com/office/officeart/2008/layout/VerticalAccentList"/>
    <dgm:cxn modelId="{BB159D6A-27C2-41E9-ABB2-53DDDB5EBFD6}" type="presParOf" srcId="{CF29556A-7B52-4C6B-AE06-6F7440045077}" destId="{E05E7EC7-AAD5-4345-9F43-B9BD129B780C}" srcOrd="5" destOrd="0" presId="urn:microsoft.com/office/officeart/2008/layout/VerticalAccentList"/>
    <dgm:cxn modelId="{851CEABD-34B0-4626-B63F-93A795C3CED9}" type="presParOf" srcId="{CF29556A-7B52-4C6B-AE06-6F7440045077}" destId="{6F5ABDBF-766A-427E-A445-9D9156A273B7}" srcOrd="6" destOrd="0" presId="urn:microsoft.com/office/officeart/2008/layout/VerticalAccentList"/>
    <dgm:cxn modelId="{0A036B06-AA2E-47DB-B425-1BC49449B9DB}" type="presParOf" srcId="{6F5ABDBF-766A-427E-A445-9D9156A273B7}" destId="{BDC72331-21C8-46CA-9C90-80D47EDDE1DC}" srcOrd="0" destOrd="0" presId="urn:microsoft.com/office/officeart/2008/layout/VerticalAccentList"/>
    <dgm:cxn modelId="{487D94D0-BBC2-43FF-8E69-EFBA4E927573}" type="presParOf" srcId="{CF29556A-7B52-4C6B-AE06-6F7440045077}" destId="{BB6455E2-572B-4E66-A57E-762C8EF8114D}" srcOrd="7" destOrd="0" presId="urn:microsoft.com/office/officeart/2008/layout/VerticalAccentList"/>
    <dgm:cxn modelId="{0184E107-8657-4E29-8A24-002155E5DEA8}" type="presParOf" srcId="{BB6455E2-572B-4E66-A57E-762C8EF8114D}" destId="{251C8895-8C77-4F1E-B00B-6860BFF9845B}" srcOrd="0" destOrd="0" presId="urn:microsoft.com/office/officeart/2008/layout/VerticalAccentList"/>
    <dgm:cxn modelId="{7BCEAECC-0070-4435-B5C9-442E4D2C2B06}" type="presParOf" srcId="{BB6455E2-572B-4E66-A57E-762C8EF8114D}" destId="{54D3C0DA-311A-4B0F-A286-3B638667CC36}" srcOrd="1" destOrd="0" presId="urn:microsoft.com/office/officeart/2008/layout/VerticalAccentList"/>
    <dgm:cxn modelId="{22A5F1B1-A5E0-499C-A6EE-B8A83769AA27}" type="presParOf" srcId="{BB6455E2-572B-4E66-A57E-762C8EF8114D}" destId="{CBAF9C5B-0A48-4B20-A2D8-474BF51869CC}" srcOrd="2" destOrd="0" presId="urn:microsoft.com/office/officeart/2008/layout/VerticalAccentList"/>
    <dgm:cxn modelId="{65241BA0-99E1-4007-8249-7621DD5C7E70}" type="presParOf" srcId="{BB6455E2-572B-4E66-A57E-762C8EF8114D}" destId="{5CA1A8B7-244B-4B0F-8591-F06A50050923}" srcOrd="3" destOrd="0" presId="urn:microsoft.com/office/officeart/2008/layout/VerticalAccentList"/>
    <dgm:cxn modelId="{5D31C1B7-C646-4F6B-A185-240BD4074068}" type="presParOf" srcId="{BB6455E2-572B-4E66-A57E-762C8EF8114D}" destId="{73C2F2E1-3F1B-4D93-AD3B-0CF6EB962CE8}" srcOrd="4" destOrd="0" presId="urn:microsoft.com/office/officeart/2008/layout/VerticalAccentList"/>
    <dgm:cxn modelId="{20533101-A2B0-4BAE-9981-C8FAC3311030}" type="presParOf" srcId="{BB6455E2-572B-4E66-A57E-762C8EF8114D}" destId="{22A7F734-E332-47DA-9E8A-B45BD02E5183}" srcOrd="5" destOrd="0" presId="urn:microsoft.com/office/officeart/2008/layout/VerticalAccentList"/>
    <dgm:cxn modelId="{C9DF7F59-5091-4B58-A13D-E55BDBCE27B9}" type="presParOf" srcId="{BB6455E2-572B-4E66-A57E-762C8EF8114D}" destId="{807A202D-CC9E-45F3-AAAD-977165C7971C}" srcOrd="6" destOrd="0" presId="urn:microsoft.com/office/officeart/2008/layout/VerticalAccentList"/>
    <dgm:cxn modelId="{DF53E3F4-1B3A-4A98-9A42-437394B54D96}" type="presParOf" srcId="{BB6455E2-572B-4E66-A57E-762C8EF8114D}" destId="{C8B22BE0-2817-43D5-9371-05255DAB57F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6779D-9A42-4F6E-87D7-A82E89A44AAA}">
      <dsp:nvSpPr>
        <dsp:cNvPr id="0" name=""/>
        <dsp:cNvSpPr/>
      </dsp:nvSpPr>
      <dsp:spPr>
        <a:xfrm>
          <a:off x="911016" y="837"/>
          <a:ext cx="7289236" cy="662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 dirty="0"/>
        </a:p>
      </dsp:txBody>
      <dsp:txXfrm>
        <a:off x="911016" y="837"/>
        <a:ext cx="7289236" cy="662657"/>
      </dsp:txXfrm>
    </dsp:sp>
    <dsp:sp modelId="{8D9339F2-E834-4585-B9B2-C53A99E87B35}">
      <dsp:nvSpPr>
        <dsp:cNvPr id="0" name=""/>
        <dsp:cNvSpPr/>
      </dsp:nvSpPr>
      <dsp:spPr>
        <a:xfrm>
          <a:off x="915502" y="620327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10520-1152-47E0-957A-612DDA75CAF8}">
      <dsp:nvSpPr>
        <dsp:cNvPr id="0" name=""/>
        <dsp:cNvSpPr/>
      </dsp:nvSpPr>
      <dsp:spPr>
        <a:xfrm>
          <a:off x="1935558" y="663495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819D8-E812-49B5-802F-F5CC7E976B29}">
      <dsp:nvSpPr>
        <dsp:cNvPr id="0" name=""/>
        <dsp:cNvSpPr/>
      </dsp:nvSpPr>
      <dsp:spPr>
        <a:xfrm>
          <a:off x="2960911" y="663495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302AF-19AA-456A-BBEF-120DB2164209}">
      <dsp:nvSpPr>
        <dsp:cNvPr id="0" name=""/>
        <dsp:cNvSpPr/>
      </dsp:nvSpPr>
      <dsp:spPr>
        <a:xfrm>
          <a:off x="3985453" y="663495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1D4E2-5320-480C-8949-5C7CD9A7AB04}">
      <dsp:nvSpPr>
        <dsp:cNvPr id="0" name=""/>
        <dsp:cNvSpPr/>
      </dsp:nvSpPr>
      <dsp:spPr>
        <a:xfrm>
          <a:off x="5010806" y="663495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1D39F-7ABC-4247-B77C-16DB59494CCF}">
      <dsp:nvSpPr>
        <dsp:cNvPr id="0" name=""/>
        <dsp:cNvSpPr/>
      </dsp:nvSpPr>
      <dsp:spPr>
        <a:xfrm>
          <a:off x="6035349" y="663495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7CB6A-18B4-4C2C-8965-0C6C4A1D00C7}">
      <dsp:nvSpPr>
        <dsp:cNvPr id="0" name=""/>
        <dsp:cNvSpPr/>
      </dsp:nvSpPr>
      <dsp:spPr>
        <a:xfrm>
          <a:off x="7060701" y="663495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F74AB-0288-436B-B8E1-DA02841A9DC5}">
      <dsp:nvSpPr>
        <dsp:cNvPr id="0" name=""/>
        <dsp:cNvSpPr/>
      </dsp:nvSpPr>
      <dsp:spPr>
        <a:xfrm>
          <a:off x="1981215" y="825111"/>
          <a:ext cx="5748071" cy="1079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Power engineering</a:t>
          </a:r>
        </a:p>
      </dsp:txBody>
      <dsp:txXfrm>
        <a:off x="1981215" y="825111"/>
        <a:ext cx="5748071" cy="1079886"/>
      </dsp:txXfrm>
    </dsp:sp>
    <dsp:sp modelId="{A54463AE-1E9D-4B9F-9C6B-246719591E54}">
      <dsp:nvSpPr>
        <dsp:cNvPr id="0" name=""/>
        <dsp:cNvSpPr/>
      </dsp:nvSpPr>
      <dsp:spPr>
        <a:xfrm>
          <a:off x="911016" y="2117941"/>
          <a:ext cx="7289236" cy="662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 dirty="0"/>
        </a:p>
      </dsp:txBody>
      <dsp:txXfrm>
        <a:off x="911016" y="2117941"/>
        <a:ext cx="7289236" cy="662657"/>
      </dsp:txXfrm>
    </dsp:sp>
    <dsp:sp modelId="{B7EB6CEB-DDF7-4BA9-A826-75CF962BDA44}">
      <dsp:nvSpPr>
        <dsp:cNvPr id="0" name=""/>
        <dsp:cNvSpPr/>
      </dsp:nvSpPr>
      <dsp:spPr>
        <a:xfrm>
          <a:off x="911016" y="2780599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A7F1F-8BE3-4D48-8582-168CF0C16184}">
      <dsp:nvSpPr>
        <dsp:cNvPr id="0" name=""/>
        <dsp:cNvSpPr/>
      </dsp:nvSpPr>
      <dsp:spPr>
        <a:xfrm>
          <a:off x="1935558" y="2780599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4D491-47C9-4AE4-8B70-B586B8CB5C06}">
      <dsp:nvSpPr>
        <dsp:cNvPr id="0" name=""/>
        <dsp:cNvSpPr/>
      </dsp:nvSpPr>
      <dsp:spPr>
        <a:xfrm>
          <a:off x="2960911" y="2780599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7D14E-9858-4929-A004-85B1B07A3D57}">
      <dsp:nvSpPr>
        <dsp:cNvPr id="0" name=""/>
        <dsp:cNvSpPr/>
      </dsp:nvSpPr>
      <dsp:spPr>
        <a:xfrm>
          <a:off x="3985453" y="2780599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C3E41-C5E6-4CD2-9D31-6B13FC6FEF32}">
      <dsp:nvSpPr>
        <dsp:cNvPr id="0" name=""/>
        <dsp:cNvSpPr/>
      </dsp:nvSpPr>
      <dsp:spPr>
        <a:xfrm>
          <a:off x="5010806" y="2780599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8E38D-BF31-4B71-B094-41CDAF41C81B}">
      <dsp:nvSpPr>
        <dsp:cNvPr id="0" name=""/>
        <dsp:cNvSpPr/>
      </dsp:nvSpPr>
      <dsp:spPr>
        <a:xfrm>
          <a:off x="6035349" y="2780599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2B4D2-EF19-4C74-9D4C-8BE3407B43B6}">
      <dsp:nvSpPr>
        <dsp:cNvPr id="0" name=""/>
        <dsp:cNvSpPr/>
      </dsp:nvSpPr>
      <dsp:spPr>
        <a:xfrm>
          <a:off x="7060701" y="2780599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86E23-64D7-41D8-923C-C4C0FBC6B18B}">
      <dsp:nvSpPr>
        <dsp:cNvPr id="0" name=""/>
        <dsp:cNvSpPr/>
      </dsp:nvSpPr>
      <dsp:spPr>
        <a:xfrm>
          <a:off x="1873409" y="2915585"/>
          <a:ext cx="5822797" cy="1079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 dirty="0"/>
            <a:t>Pharmaceuticals</a:t>
          </a:r>
          <a:r>
            <a:rPr lang="pl-PL" sz="3400" kern="1200" dirty="0"/>
            <a:t> &amp; Cosmetics</a:t>
          </a:r>
        </a:p>
      </dsp:txBody>
      <dsp:txXfrm>
        <a:off x="1873409" y="2915585"/>
        <a:ext cx="5822797" cy="1079886"/>
      </dsp:txXfrm>
    </dsp:sp>
    <dsp:sp modelId="{BDC72331-21C8-46CA-9C90-80D47EDDE1DC}">
      <dsp:nvSpPr>
        <dsp:cNvPr id="0" name=""/>
        <dsp:cNvSpPr/>
      </dsp:nvSpPr>
      <dsp:spPr>
        <a:xfrm>
          <a:off x="911016" y="4235045"/>
          <a:ext cx="7289236" cy="662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 dirty="0"/>
        </a:p>
      </dsp:txBody>
      <dsp:txXfrm>
        <a:off x="911016" y="4235045"/>
        <a:ext cx="7289236" cy="662657"/>
      </dsp:txXfrm>
    </dsp:sp>
    <dsp:sp modelId="{251C8895-8C77-4F1E-B00B-6860BFF9845B}">
      <dsp:nvSpPr>
        <dsp:cNvPr id="0" name=""/>
        <dsp:cNvSpPr/>
      </dsp:nvSpPr>
      <dsp:spPr>
        <a:xfrm>
          <a:off x="911016" y="4897703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3C0DA-311A-4B0F-A286-3B638667CC36}">
      <dsp:nvSpPr>
        <dsp:cNvPr id="0" name=""/>
        <dsp:cNvSpPr/>
      </dsp:nvSpPr>
      <dsp:spPr>
        <a:xfrm>
          <a:off x="1935558" y="4897703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F9C5B-0A48-4B20-A2D8-474BF51869CC}">
      <dsp:nvSpPr>
        <dsp:cNvPr id="0" name=""/>
        <dsp:cNvSpPr/>
      </dsp:nvSpPr>
      <dsp:spPr>
        <a:xfrm>
          <a:off x="2960911" y="4897703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1A8B7-244B-4B0F-8591-F06A50050923}">
      <dsp:nvSpPr>
        <dsp:cNvPr id="0" name=""/>
        <dsp:cNvSpPr/>
      </dsp:nvSpPr>
      <dsp:spPr>
        <a:xfrm>
          <a:off x="3985453" y="4897703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2F2E1-3F1B-4D93-AD3B-0CF6EB962CE8}">
      <dsp:nvSpPr>
        <dsp:cNvPr id="0" name=""/>
        <dsp:cNvSpPr/>
      </dsp:nvSpPr>
      <dsp:spPr>
        <a:xfrm>
          <a:off x="5010806" y="4897703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7F734-E332-47DA-9E8A-B45BD02E5183}">
      <dsp:nvSpPr>
        <dsp:cNvPr id="0" name=""/>
        <dsp:cNvSpPr/>
      </dsp:nvSpPr>
      <dsp:spPr>
        <a:xfrm>
          <a:off x="6035349" y="4897703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A202D-CC9E-45F3-AAAD-977165C7971C}">
      <dsp:nvSpPr>
        <dsp:cNvPr id="0" name=""/>
        <dsp:cNvSpPr/>
      </dsp:nvSpPr>
      <dsp:spPr>
        <a:xfrm>
          <a:off x="7060701" y="4897703"/>
          <a:ext cx="1705681" cy="13498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22BE0-2817-43D5-9371-05255DAB57FC}">
      <dsp:nvSpPr>
        <dsp:cNvPr id="0" name=""/>
        <dsp:cNvSpPr/>
      </dsp:nvSpPr>
      <dsp:spPr>
        <a:xfrm>
          <a:off x="1905012" y="5032689"/>
          <a:ext cx="5743936" cy="1079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A</a:t>
          </a:r>
          <a:r>
            <a:rPr lang="en-GB" sz="3400" kern="1200" dirty="0" err="1"/>
            <a:t>gri</a:t>
          </a:r>
          <a:r>
            <a:rPr lang="en-GB" sz="3400" kern="1200" dirty="0"/>
            <a:t>-food products</a:t>
          </a:r>
          <a:endParaRPr lang="pl-PL" sz="3400" kern="1200" dirty="0"/>
        </a:p>
      </dsp:txBody>
      <dsp:txXfrm>
        <a:off x="1905012" y="5032689"/>
        <a:ext cx="5743936" cy="1079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412A952-CFA4-4E05-AEBA-6EB1D3026331}" type="datetimeFigureOut">
              <a:rPr lang="pl-PL"/>
              <a:pPr>
                <a:defRPr/>
              </a:pPr>
              <a:t>18.09.2020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DE4D49-8CD1-4EE2-ACA1-8627728403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778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AF8E8D3-D034-4F0D-AFDD-16197EC006C8}" type="datetimeFigureOut">
              <a:rPr lang="pl-PL"/>
              <a:pPr>
                <a:defRPr/>
              </a:pPr>
              <a:t>18.09.2020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985529-D669-48D2-B2DC-04E0288816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510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7DBB36-113C-47E4-9D40-6DDE04B08622}" type="slidenum">
              <a:rPr lang="pl-PL" altLang="pl-PL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 altLang="pl-PL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A33353-1F44-4C24-85FE-692BA6FE2E71}" type="slidenum">
              <a:rPr lang="pl-PL" altLang="pl-PL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 altLang="pl-PL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 podstaw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473075"/>
            <a:ext cx="87217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17585" y="6333235"/>
            <a:ext cx="14299614" cy="305523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767779"/>
                </a:solidFill>
              </a:defRPr>
            </a:lvl1pPr>
          </a:lstStyle>
          <a:p>
            <a:endParaRPr dirty="0"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3917586" y="4118767"/>
            <a:ext cx="14287863" cy="2089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 b="0" i="0">
                <a:solidFill>
                  <a:srgbClr val="D11632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9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 / wyroznienie">
    <p:bg>
      <p:bgPr>
        <a:solidFill>
          <a:srgbClr val="767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>
            <a:spLocks/>
          </p:cNvSpPr>
          <p:nvPr/>
        </p:nvSpPr>
        <p:spPr bwMode="auto">
          <a:xfrm flipV="1">
            <a:off x="1887538" y="9007475"/>
            <a:ext cx="2717800" cy="381000"/>
          </a:xfrm>
          <a:custGeom>
            <a:avLst/>
            <a:gdLst>
              <a:gd name="T0" fmla="*/ 0 w 1225550"/>
              <a:gd name="T1" fmla="*/ 0 h 381000"/>
              <a:gd name="T2" fmla="*/ 1225042 w 1225550"/>
              <a:gd name="T3" fmla="*/ 0 h 3810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25550" h="381000">
                <a:moveTo>
                  <a:pt x="0" y="0"/>
                </a:moveTo>
                <a:lnTo>
                  <a:pt x="1225042" y="0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4" name="Obraz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912350"/>
            <a:ext cx="260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9945688"/>
            <a:ext cx="2619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9885363"/>
            <a:ext cx="40163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0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992981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1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99377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2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9912350"/>
            <a:ext cx="280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6"/>
          <a:stretch>
            <a:fillRect/>
          </a:stretch>
        </p:blipFill>
        <p:spPr bwMode="auto">
          <a:xfrm>
            <a:off x="1331913" y="622300"/>
            <a:ext cx="42481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6899" y="2757536"/>
            <a:ext cx="16330300" cy="6173739"/>
          </a:xfrm>
        </p:spPr>
        <p:txBody>
          <a:bodyPr anchor="ctr"/>
          <a:lstStyle>
            <a:lvl1pPr algn="ctr">
              <a:defRPr sz="5400" i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A60C9B-D9D6-40A7-8B85-8B777BDA6B9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3" name="Holder 4"/>
          <p:cNvSpPr>
            <a:spLocks noGrp="1"/>
          </p:cNvSpPr>
          <p:nvPr>
            <p:ph type="ftr" sz="quarter" idx="12"/>
          </p:nvPr>
        </p:nvSpPr>
        <p:spPr>
          <a:xfrm>
            <a:off x="2279650" y="9944100"/>
            <a:ext cx="1600200" cy="214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www.gov.pl/rozwoj </a:t>
            </a:r>
          </a:p>
        </p:txBody>
      </p:sp>
    </p:spTree>
    <p:extLst>
      <p:ext uri="{BB962C8B-B14F-4D97-AF65-F5344CB8AC3E}">
        <p14:creationId xmlns:p14="http://schemas.microsoft.com/office/powerpoint/2010/main" val="339930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a + cytat / wyroznienie negatyw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>
            <a:spLocks/>
          </p:cNvSpPr>
          <p:nvPr userDrawn="1"/>
        </p:nvSpPr>
        <p:spPr bwMode="auto">
          <a:xfrm flipV="1">
            <a:off x="1887538" y="9007475"/>
            <a:ext cx="2717800" cy="381000"/>
          </a:xfrm>
          <a:custGeom>
            <a:avLst/>
            <a:gdLst>
              <a:gd name="T0" fmla="*/ 0 w 1225550"/>
              <a:gd name="T1" fmla="*/ 0 h 381000"/>
              <a:gd name="T2" fmla="*/ 1225042 w 1225550"/>
              <a:gd name="T3" fmla="*/ 0 h 3810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25550" h="381000">
                <a:moveTo>
                  <a:pt x="0" y="0"/>
                </a:moveTo>
                <a:lnTo>
                  <a:pt x="1225042" y="0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4" name="Obraz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912350"/>
            <a:ext cx="260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8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9945688"/>
            <a:ext cx="2619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9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9885363"/>
            <a:ext cx="40163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0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992981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1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99377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2">
            <a:hlinkClick r:id="rId12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9912350"/>
            <a:ext cx="280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6"/>
          <a:stretch>
            <a:fillRect/>
          </a:stretch>
        </p:blipFill>
        <p:spPr bwMode="auto">
          <a:xfrm>
            <a:off x="1331913" y="622300"/>
            <a:ext cx="42481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6899" y="2757536"/>
            <a:ext cx="16330300" cy="6173739"/>
          </a:xfrm>
        </p:spPr>
        <p:txBody>
          <a:bodyPr anchor="ctr"/>
          <a:lstStyle>
            <a:lvl1pPr algn="ctr">
              <a:defRPr sz="5400" i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621AC7-2F09-469A-8A10-B064C244CAC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3" name="Holder 4"/>
          <p:cNvSpPr>
            <a:spLocks noGrp="1"/>
          </p:cNvSpPr>
          <p:nvPr>
            <p:ph type="ftr" sz="quarter" idx="12"/>
          </p:nvPr>
        </p:nvSpPr>
        <p:spPr>
          <a:xfrm>
            <a:off x="2279650" y="9944100"/>
            <a:ext cx="1600200" cy="214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www.gov.pl/rozwoj </a:t>
            </a:r>
          </a:p>
        </p:txBody>
      </p:sp>
    </p:spTree>
    <p:extLst>
      <p:ext uri="{BB962C8B-B14F-4D97-AF65-F5344CB8AC3E}">
        <p14:creationId xmlns:p14="http://schemas.microsoft.com/office/powerpoint/2010/main" val="1031905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6"/>
          <p:cNvGrpSpPr>
            <a:grpSpLocks/>
          </p:cNvGrpSpPr>
          <p:nvPr userDrawn="1"/>
        </p:nvGrpSpPr>
        <p:grpSpPr bwMode="auto">
          <a:xfrm>
            <a:off x="1887538" y="9007475"/>
            <a:ext cx="5343525" cy="1184275"/>
            <a:chOff x="5784850" y="9007475"/>
            <a:chExt cx="5343442" cy="1183797"/>
          </a:xfrm>
        </p:grpSpPr>
        <p:sp>
          <p:nvSpPr>
            <p:cNvPr id="6" name="object 5"/>
            <p:cNvSpPr>
              <a:spLocks/>
            </p:cNvSpPr>
            <p:nvPr/>
          </p:nvSpPr>
          <p:spPr bwMode="auto">
            <a:xfrm flipV="1">
              <a:off x="5784850" y="9007475"/>
              <a:ext cx="2718378" cy="381000"/>
            </a:xfrm>
            <a:custGeom>
              <a:avLst/>
              <a:gdLst>
                <a:gd name="T0" fmla="*/ 0 w 1225550"/>
                <a:gd name="T1" fmla="*/ 0 h 381000"/>
                <a:gd name="T2" fmla="*/ 1225042 w 1225550"/>
                <a:gd name="T3" fmla="*/ 0 h 38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25550" h="38100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noFill/>
            <a:ln w="38100">
              <a:solidFill>
                <a:srgbClr val="D116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grpSp>
          <p:nvGrpSpPr>
            <p:cNvPr id="7" name="Grupa 8"/>
            <p:cNvGrpSpPr>
              <a:grpSpLocks/>
            </p:cNvGrpSpPr>
            <p:nvPr/>
          </p:nvGrpSpPr>
          <p:grpSpPr bwMode="auto"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9" name="Obraz 9" descr="Obraz zawierający rysunek&#10;&#10;Opis wygenerowany automatycznie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6161" y="9911678"/>
                <a:ext cx="261257" cy="261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Obraz 10" descr="Obraz zawierający siekiera&#10;&#10;Opis wygenerowany automatycznie">
                <a:hlinkClick r:id="rId4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1491" y="9945340"/>
                <a:ext cx="261257" cy="212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1" descr="Obraz zawierający rysunek&#10;&#10;Opis wygenerowany automatycznie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8650" y="9937175"/>
                <a:ext cx="326572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Obraz 12" descr="Obraz zawierający rysunek&#10;&#10;Opis wygenerowany automatycznie">
                <a:hlinkClick r:id="rId8"/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795818" y="9929039"/>
                <a:ext cx="244873" cy="244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Obraz 13" descr="Obraz zawierający budynek&#10;&#10;Opis wygenerowany automatycznie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6223" y="9937175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Obraz 14" descr="Obraz zawierający rysunek&#10;&#10;Opis wygenerowany automatycznie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48151" y="9911678"/>
                <a:ext cx="280141" cy="279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Obraz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>
            <a:fillRect/>
          </a:stretch>
        </p:blipFill>
        <p:spPr bwMode="auto">
          <a:xfrm>
            <a:off x="1338263" y="625475"/>
            <a:ext cx="41767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49" y="1158876"/>
            <a:ext cx="12432349" cy="1600200"/>
          </a:xfrm>
        </p:spPr>
        <p:txBody>
          <a:bodyPr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66650" y="3521075"/>
            <a:ext cx="5638800" cy="5410200"/>
          </a:xfrm>
        </p:spPr>
        <p:txBody>
          <a:bodyPr/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8" name="Symbol zastępczy wykresu 7"/>
          <p:cNvSpPr>
            <a:spLocks noGrp="1"/>
          </p:cNvSpPr>
          <p:nvPr>
            <p:ph type="chart" sz="quarter" idx="10"/>
          </p:nvPr>
        </p:nvSpPr>
        <p:spPr>
          <a:xfrm>
            <a:off x="1898650" y="3521075"/>
            <a:ext cx="10210800" cy="5410200"/>
          </a:xfrm>
        </p:spPr>
        <p:txBody>
          <a:bodyPr>
            <a:noAutofit/>
          </a:bodyPr>
          <a:lstStyle/>
          <a:p>
            <a:pPr lvl="0"/>
            <a:endParaRPr lang="pl-PL" noProof="0"/>
          </a:p>
        </p:txBody>
      </p:sp>
      <p:sp>
        <p:nvSpPr>
          <p:cNvPr id="1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950" b="0" i="0" smtClean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>
              <a:defRPr/>
            </a:pPr>
            <a:fld id="{375E6B8B-3D14-41ED-B021-D71C95C07D1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8" name="Holder 4"/>
          <p:cNvSpPr>
            <a:spLocks noGrp="1"/>
          </p:cNvSpPr>
          <p:nvPr>
            <p:ph type="ftr" sz="quarter" idx="13"/>
          </p:nvPr>
        </p:nvSpPr>
        <p:spPr>
          <a:xfrm>
            <a:off x="2279650" y="9944100"/>
            <a:ext cx="1600200" cy="214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76777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www.gov.pl/rozwoj </a:t>
            </a:r>
          </a:p>
        </p:txBody>
      </p:sp>
    </p:spTree>
    <p:extLst>
      <p:ext uri="{BB962C8B-B14F-4D97-AF65-F5344CB8AC3E}">
        <p14:creationId xmlns:p14="http://schemas.microsoft.com/office/powerpoint/2010/main" val="2524646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6"/>
          <p:cNvGrpSpPr>
            <a:grpSpLocks/>
          </p:cNvGrpSpPr>
          <p:nvPr userDrawn="1"/>
        </p:nvGrpSpPr>
        <p:grpSpPr bwMode="auto">
          <a:xfrm>
            <a:off x="1887538" y="9007475"/>
            <a:ext cx="5343525" cy="1184275"/>
            <a:chOff x="5784850" y="9007475"/>
            <a:chExt cx="5343442" cy="1183797"/>
          </a:xfrm>
        </p:grpSpPr>
        <p:sp>
          <p:nvSpPr>
            <p:cNvPr id="5" name="object 5"/>
            <p:cNvSpPr>
              <a:spLocks/>
            </p:cNvSpPr>
            <p:nvPr/>
          </p:nvSpPr>
          <p:spPr bwMode="auto">
            <a:xfrm flipV="1">
              <a:off x="5784850" y="9007475"/>
              <a:ext cx="2718378" cy="381000"/>
            </a:xfrm>
            <a:custGeom>
              <a:avLst/>
              <a:gdLst>
                <a:gd name="T0" fmla="*/ 0 w 1225550"/>
                <a:gd name="T1" fmla="*/ 0 h 381000"/>
                <a:gd name="T2" fmla="*/ 1225042 w 1225550"/>
                <a:gd name="T3" fmla="*/ 0 h 38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25550" h="38100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noFill/>
            <a:ln w="38100">
              <a:solidFill>
                <a:srgbClr val="D116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grpSp>
          <p:nvGrpSpPr>
            <p:cNvPr id="6" name="Grupa 8"/>
            <p:cNvGrpSpPr>
              <a:grpSpLocks/>
            </p:cNvGrpSpPr>
            <p:nvPr/>
          </p:nvGrpSpPr>
          <p:grpSpPr bwMode="auto"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7" name="Obraz 9" descr="Obraz zawierający rysunek&#10;&#10;Opis wygenerowany automatycznie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6161" y="9911678"/>
                <a:ext cx="261257" cy="261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Obraz 10" descr="Obraz zawierający siekiera&#10;&#10;Opis wygenerowany automatycznie">
                <a:hlinkClick r:id="rId4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1491" y="9945340"/>
                <a:ext cx="261257" cy="212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Obraz 11" descr="Obraz zawierający rysunek&#10;&#10;Opis wygenerowany automatycznie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8650" y="9937175"/>
                <a:ext cx="326572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2" descr="Obraz zawierający rysunek&#10;&#10;Opis wygenerowany automatycznie">
                <a:hlinkClick r:id="rId8"/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795818" y="9929039"/>
                <a:ext cx="244873" cy="244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Obraz 13" descr="Obraz zawierający budynek&#10;&#10;Opis wygenerowany automatycznie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6223" y="9937175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Obraz 14" descr="Obraz zawierający rysunek&#10;&#10;Opis wygenerowany automatycznie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48151" y="9911678"/>
                <a:ext cx="280141" cy="279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Obraz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>
            <a:fillRect/>
          </a:stretch>
        </p:blipFill>
        <p:spPr bwMode="auto">
          <a:xfrm>
            <a:off x="1338263" y="625475"/>
            <a:ext cx="41767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49" y="1158876"/>
            <a:ext cx="12432349" cy="1600200"/>
          </a:xfrm>
        </p:spPr>
        <p:txBody>
          <a:bodyPr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8" name="Symbol zastępczy wykresu 7"/>
          <p:cNvSpPr>
            <a:spLocks noGrp="1"/>
          </p:cNvSpPr>
          <p:nvPr>
            <p:ph type="chart" sz="quarter" idx="10"/>
          </p:nvPr>
        </p:nvSpPr>
        <p:spPr>
          <a:xfrm>
            <a:off x="1898650" y="3521075"/>
            <a:ext cx="16306800" cy="5410200"/>
          </a:xfrm>
        </p:spPr>
        <p:txBody>
          <a:bodyPr>
            <a:noAutofit/>
          </a:bodyPr>
          <a:lstStyle/>
          <a:p>
            <a:pPr lvl="0"/>
            <a:endParaRPr lang="pl-PL" noProof="0"/>
          </a:p>
        </p:txBody>
      </p:sp>
      <p:sp>
        <p:nvSpPr>
          <p:cNvPr id="1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950" b="0" i="0" smtClean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>
              <a:defRPr/>
            </a:pPr>
            <a:fld id="{1E9F2D0A-6D2C-4726-BB77-47B3F8112AF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7" name="Holder 4"/>
          <p:cNvSpPr>
            <a:spLocks noGrp="1"/>
          </p:cNvSpPr>
          <p:nvPr>
            <p:ph type="ftr" sz="quarter" idx="13"/>
          </p:nvPr>
        </p:nvSpPr>
        <p:spPr>
          <a:xfrm>
            <a:off x="2279650" y="9944100"/>
            <a:ext cx="1600200" cy="214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76777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www.gov.pl/rozwoj </a:t>
            </a:r>
          </a:p>
        </p:txBody>
      </p:sp>
    </p:spTree>
    <p:extLst>
      <p:ext uri="{BB962C8B-B14F-4D97-AF65-F5344CB8AC3E}">
        <p14:creationId xmlns:p14="http://schemas.microsoft.com/office/powerpoint/2010/main" val="411338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t rel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6"/>
          <p:cNvGrpSpPr>
            <a:grpSpLocks/>
          </p:cNvGrpSpPr>
          <p:nvPr userDrawn="1"/>
        </p:nvGrpSpPr>
        <p:grpSpPr bwMode="auto">
          <a:xfrm>
            <a:off x="1887538" y="9007475"/>
            <a:ext cx="5343525" cy="1184275"/>
            <a:chOff x="5784850" y="9007475"/>
            <a:chExt cx="5343442" cy="1183797"/>
          </a:xfrm>
        </p:grpSpPr>
        <p:sp>
          <p:nvSpPr>
            <p:cNvPr id="6" name="object 5"/>
            <p:cNvSpPr>
              <a:spLocks/>
            </p:cNvSpPr>
            <p:nvPr/>
          </p:nvSpPr>
          <p:spPr bwMode="auto">
            <a:xfrm flipV="1">
              <a:off x="5784850" y="9007475"/>
              <a:ext cx="2718378" cy="381000"/>
            </a:xfrm>
            <a:custGeom>
              <a:avLst/>
              <a:gdLst>
                <a:gd name="T0" fmla="*/ 0 w 1225550"/>
                <a:gd name="T1" fmla="*/ 0 h 381000"/>
                <a:gd name="T2" fmla="*/ 1225042 w 1225550"/>
                <a:gd name="T3" fmla="*/ 0 h 38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25550" h="38100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noFill/>
            <a:ln w="38100">
              <a:solidFill>
                <a:srgbClr val="D116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grpSp>
          <p:nvGrpSpPr>
            <p:cNvPr id="7" name="Grupa 8"/>
            <p:cNvGrpSpPr>
              <a:grpSpLocks/>
            </p:cNvGrpSpPr>
            <p:nvPr/>
          </p:nvGrpSpPr>
          <p:grpSpPr bwMode="auto"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0" name="Obraz 9" descr="Obraz zawierający rysunek&#10;&#10;Opis wygenerowany automatycznie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6161" y="9911678"/>
                <a:ext cx="261257" cy="261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 descr="Obraz zawierający siekiera&#10;&#10;Opis wygenerowany automatycznie">
                <a:hlinkClick r:id="rId4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1491" y="9945340"/>
                <a:ext cx="261257" cy="212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Obraz 11" descr="Obraz zawierający rysunek&#10;&#10;Opis wygenerowany automatycznie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8650" y="9937175"/>
                <a:ext cx="326572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Obraz 12" descr="Obraz zawierający rysunek&#10;&#10;Opis wygenerowany automatycznie">
                <a:hlinkClick r:id="rId8"/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795818" y="9929039"/>
                <a:ext cx="244873" cy="244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Obraz 13" descr="Obraz zawierający budynek&#10;&#10;Opis wygenerowany automatycznie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6223" y="9937175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Obraz 14" descr="Obraz zawierający rysunek&#10;&#10;Opis wygenerowany automatycznie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48151" y="9911678"/>
                <a:ext cx="280141" cy="279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>
            <a:fillRect/>
          </a:stretch>
        </p:blipFill>
        <p:spPr bwMode="auto">
          <a:xfrm>
            <a:off x="1338263" y="625475"/>
            <a:ext cx="41767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8649" y="2757536"/>
            <a:ext cx="16318549" cy="1296939"/>
          </a:xfrm>
        </p:spPr>
        <p:txBody>
          <a:bodyPr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8" name="Symbol zastępczy obiektu SmartArt 7"/>
          <p:cNvSpPr>
            <a:spLocks noGrp="1"/>
          </p:cNvSpPr>
          <p:nvPr>
            <p:ph type="dgm" sz="quarter" idx="10"/>
          </p:nvPr>
        </p:nvSpPr>
        <p:spPr>
          <a:xfrm>
            <a:off x="6242050" y="1158875"/>
            <a:ext cx="13862050" cy="7772400"/>
          </a:xfrm>
        </p:spPr>
        <p:txBody>
          <a:bodyPr>
            <a:noAutofit/>
          </a:bodyPr>
          <a:lstStyle/>
          <a:p>
            <a:pPr lvl="0"/>
            <a:endParaRPr lang="pl-PL" noProof="0"/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1898650" y="4816475"/>
            <a:ext cx="3886200" cy="4114800"/>
          </a:xfrm>
        </p:spPr>
        <p:txBody>
          <a:bodyPr/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7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950" b="0" i="0" dirty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>
              <a:defRPr/>
            </a:pPr>
            <a:fld id="{5C02EFB5-E1F9-4663-AEA1-461A181451D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9" name="Holder 4"/>
          <p:cNvSpPr>
            <a:spLocks noGrp="1"/>
          </p:cNvSpPr>
          <p:nvPr>
            <p:ph type="ftr" sz="quarter" idx="13"/>
          </p:nvPr>
        </p:nvSpPr>
        <p:spPr>
          <a:xfrm>
            <a:off x="2279650" y="9944100"/>
            <a:ext cx="1600200" cy="214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76777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www.gov.pl/rozwoj </a:t>
            </a:r>
          </a:p>
        </p:txBody>
      </p:sp>
    </p:spTree>
    <p:extLst>
      <p:ext uri="{BB962C8B-B14F-4D97-AF65-F5344CB8AC3E}">
        <p14:creationId xmlns:p14="http://schemas.microsoft.com/office/powerpoint/2010/main" val="1545639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6"/>
          <p:cNvGrpSpPr>
            <a:grpSpLocks/>
          </p:cNvGrpSpPr>
          <p:nvPr userDrawn="1"/>
        </p:nvGrpSpPr>
        <p:grpSpPr bwMode="auto">
          <a:xfrm>
            <a:off x="1887538" y="9007475"/>
            <a:ext cx="5343525" cy="1184275"/>
            <a:chOff x="5784850" y="9007475"/>
            <a:chExt cx="5343442" cy="1183797"/>
          </a:xfrm>
        </p:grpSpPr>
        <p:sp>
          <p:nvSpPr>
            <p:cNvPr id="3" name="object 5"/>
            <p:cNvSpPr>
              <a:spLocks/>
            </p:cNvSpPr>
            <p:nvPr/>
          </p:nvSpPr>
          <p:spPr bwMode="auto">
            <a:xfrm flipV="1">
              <a:off x="5784850" y="9007475"/>
              <a:ext cx="2718378" cy="381000"/>
            </a:xfrm>
            <a:custGeom>
              <a:avLst/>
              <a:gdLst>
                <a:gd name="T0" fmla="*/ 0 w 1225550"/>
                <a:gd name="T1" fmla="*/ 0 h 381000"/>
                <a:gd name="T2" fmla="*/ 1225042 w 1225550"/>
                <a:gd name="T3" fmla="*/ 0 h 38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25550" h="38100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noFill/>
            <a:ln w="38100">
              <a:solidFill>
                <a:srgbClr val="D116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grpSp>
          <p:nvGrpSpPr>
            <p:cNvPr id="4" name="Grupa 8"/>
            <p:cNvGrpSpPr>
              <a:grpSpLocks/>
            </p:cNvGrpSpPr>
            <p:nvPr/>
          </p:nvGrpSpPr>
          <p:grpSpPr bwMode="auto"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5" name="Obraz 9" descr="Obraz zawierający rysunek&#10;&#10;Opis wygenerowany automatycznie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6161" y="9911678"/>
                <a:ext cx="261257" cy="261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Obraz 10" descr="Obraz zawierający siekiera&#10;&#10;Opis wygenerowany automatycznie">
                <a:hlinkClick r:id="rId4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1491" y="9945340"/>
                <a:ext cx="261257" cy="212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Obraz 11" descr="Obraz zawierający rysunek&#10;&#10;Opis wygenerowany automatycznie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8650" y="9937175"/>
                <a:ext cx="326572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Obraz 12" descr="Obraz zawierający rysunek&#10;&#10;Opis wygenerowany automatycznie">
                <a:hlinkClick r:id="rId8"/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795818" y="9929039"/>
                <a:ext cx="244873" cy="244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Obraz 13" descr="Obraz zawierający budynek&#10;&#10;Opis wygenerowany automatycznie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6223" y="9937175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Obraz 14" descr="Obraz zawierający rysunek&#10;&#10;Opis wygenerowany automatycznie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48151" y="9911678"/>
                <a:ext cx="280141" cy="279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950" b="0" i="0" dirty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>
              <a:defRPr/>
            </a:pPr>
            <a:fld id="{E96AF0B4-59DC-48E0-BC2A-7CE35D36556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3" name="Holder 4"/>
          <p:cNvSpPr>
            <a:spLocks noGrp="1"/>
          </p:cNvSpPr>
          <p:nvPr>
            <p:ph type="ftr" sz="quarter" idx="12"/>
          </p:nvPr>
        </p:nvSpPr>
        <p:spPr>
          <a:xfrm>
            <a:off x="2279650" y="9944100"/>
            <a:ext cx="1600200" cy="214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76777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www.gov.pl/rozwoj </a:t>
            </a:r>
          </a:p>
        </p:txBody>
      </p:sp>
    </p:spTree>
    <p:extLst>
      <p:ext uri="{BB962C8B-B14F-4D97-AF65-F5344CB8AC3E}">
        <p14:creationId xmlns:p14="http://schemas.microsoft.com/office/powerpoint/2010/main" val="190044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 podstaw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4FFD2FD-84AF-4AB0-BEBD-35562F173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473075"/>
            <a:ext cx="8721483" cy="4114800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17585" y="6333235"/>
            <a:ext cx="14299614" cy="30552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767779"/>
                </a:solidFill>
              </a:defRPr>
            </a:lvl1pPr>
          </a:lstStyle>
          <a:p>
            <a:endParaRPr dirty="0"/>
          </a:p>
        </p:txBody>
      </p:sp>
      <p:sp>
        <p:nvSpPr>
          <p:cNvPr id="20" name="Holder 2">
            <a:extLst>
              <a:ext uri="{FF2B5EF4-FFF2-40B4-BE49-F238E27FC236}">
                <a16:creationId xmlns:a16="http://schemas.microsoft.com/office/drawing/2014/main" id="{136DE818-ECE0-499F-954A-683A9BBAE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7586" y="4118767"/>
            <a:ext cx="14287863" cy="208982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8000" b="0" i="0">
                <a:solidFill>
                  <a:srgbClr val="D11632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6311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 fotograficz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C225058-E86E-436B-B7DE-53F95AF7A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473075"/>
            <a:ext cx="8721483" cy="4114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17586" y="4118767"/>
            <a:ext cx="14287863" cy="208982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8000" b="0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17585" y="6333236"/>
            <a:ext cx="14299614" cy="2827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68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8BA2122C-A3DF-408F-850C-316CA70223E5}"/>
              </a:ext>
            </a:extLst>
          </p:cNvPr>
          <p:cNvGrpSpPr/>
          <p:nvPr userDrawn="1"/>
        </p:nvGrpSpPr>
        <p:grpSpPr>
          <a:xfrm>
            <a:off x="5784850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ED9C0DB0-74F6-4433-B5F9-0907A48ED0EE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032F6D97-9178-428A-AB4C-CE45FB7E2150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5" name="Obraz 14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DABE0AAB-C356-416D-806D-D675FF9C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6" name="Obraz 15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DF148978-8F09-4850-9366-A736CD316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4AD7FBEF-8365-42CE-A76E-C37134C39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8" name="Obraz 17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6BD5BBA1-84F2-4494-9173-C5CB25305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9" name="Obraz 18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5D58C930-EFB8-40C0-BCED-FCD5BEA6C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0" name="Obraz 19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910F33B3-C553-42CF-8150-D039271F8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id="{D1D73C25-26E3-4C3E-A38A-7A2AA1B97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/>
        </p:blipFill>
        <p:spPr>
          <a:xfrm>
            <a:off x="1338799" y="625475"/>
            <a:ext cx="417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07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negatywowy + fotografia w 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4E263F2-D317-4400-B18A-25319B376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5"/>
          <a:stretch/>
        </p:blipFill>
        <p:spPr>
          <a:xfrm>
            <a:off x="1332001" y="622268"/>
            <a:ext cx="4248000" cy="213680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E602FC0-6A1E-4459-A36A-52FE3CC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849" y="1158876"/>
            <a:ext cx="12432349" cy="1600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677F5099-5182-4792-91A6-A051F1BC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6B1B45B7-1371-4494-BE64-269DC05D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F98191BF-B6F1-42B0-A4E5-D767D9CA8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54BA32D5-9400-4E83-8CCA-95318862A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l-PL" sz="1400" dirty="0"/>
              <a:t>www.gov.pl/rozwoj 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D021F9AD-0118-4D01-802D-F6FEE5E30E7E}"/>
              </a:ext>
            </a:extLst>
          </p:cNvPr>
          <p:cNvSpPr/>
          <p:nvPr userDrawn="1"/>
        </p:nvSpPr>
        <p:spPr>
          <a:xfrm flipV="1">
            <a:off x="5784850" y="9007475"/>
            <a:ext cx="2718379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raz 23">
            <a:hlinkClick r:id="rId3"/>
            <a:extLst>
              <a:ext uri="{FF2B5EF4-FFF2-40B4-BE49-F238E27FC236}">
                <a16:creationId xmlns:a16="http://schemas.microsoft.com/office/drawing/2014/main" id="{BC525C8B-C0BD-458F-92A1-A233C81A23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6162" y="9911678"/>
            <a:ext cx="261257" cy="261257"/>
          </a:xfrm>
          <a:prstGeom prst="rect">
            <a:avLst/>
          </a:prstGeom>
        </p:spPr>
      </p:pic>
      <p:pic>
        <p:nvPicPr>
          <p:cNvPr id="25" name="Obraz 24">
            <a:hlinkClick r:id="rId5"/>
            <a:extLst>
              <a:ext uri="{FF2B5EF4-FFF2-40B4-BE49-F238E27FC236}">
                <a16:creationId xmlns:a16="http://schemas.microsoft.com/office/drawing/2014/main" id="{C0A7D4D0-9D49-4DD8-8DC8-C25E17478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1491" y="9945340"/>
            <a:ext cx="261256" cy="212271"/>
          </a:xfrm>
          <a:prstGeom prst="rect">
            <a:avLst/>
          </a:prstGeom>
        </p:spPr>
      </p:pic>
      <p:pic>
        <p:nvPicPr>
          <p:cNvPr id="26" name="Obraz 25">
            <a:hlinkClick r:id="rId7"/>
            <a:extLst>
              <a:ext uri="{FF2B5EF4-FFF2-40B4-BE49-F238E27FC236}">
                <a16:creationId xmlns:a16="http://schemas.microsoft.com/office/drawing/2014/main" id="{A596CFBE-4767-46CD-B59D-F2F7FEBD233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3674" y="9884691"/>
            <a:ext cx="401548" cy="281084"/>
          </a:xfrm>
          <a:prstGeom prst="rect">
            <a:avLst/>
          </a:prstGeom>
        </p:spPr>
      </p:pic>
      <p:pic>
        <p:nvPicPr>
          <p:cNvPr id="27" name="Obraz 26">
            <a:hlinkClick r:id="rId9"/>
            <a:extLst>
              <a:ext uri="{FF2B5EF4-FFF2-40B4-BE49-F238E27FC236}">
                <a16:creationId xmlns:a16="http://schemas.microsoft.com/office/drawing/2014/main" id="{8D1D92D9-A72A-4C88-9141-F96165477B4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5795818" y="9929039"/>
            <a:ext cx="244873" cy="244873"/>
          </a:xfrm>
          <a:prstGeom prst="rect">
            <a:avLst/>
          </a:prstGeom>
        </p:spPr>
      </p:pic>
      <p:pic>
        <p:nvPicPr>
          <p:cNvPr id="28" name="Obraz 27">
            <a:hlinkClick r:id="rId11"/>
            <a:extLst>
              <a:ext uri="{FF2B5EF4-FFF2-40B4-BE49-F238E27FC236}">
                <a16:creationId xmlns:a16="http://schemas.microsoft.com/office/drawing/2014/main" id="{1A2A9A57-E362-4D1A-8C58-A18F03D81C7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224" y="9937175"/>
            <a:ext cx="228600" cy="228600"/>
          </a:xfrm>
          <a:prstGeom prst="rect">
            <a:avLst/>
          </a:prstGeom>
        </p:spPr>
      </p:pic>
      <p:pic>
        <p:nvPicPr>
          <p:cNvPr id="29" name="Obraz 28">
            <a:hlinkClick r:id="rId13"/>
            <a:extLst>
              <a:ext uri="{FF2B5EF4-FFF2-40B4-BE49-F238E27FC236}">
                <a16:creationId xmlns:a16="http://schemas.microsoft.com/office/drawing/2014/main" id="{ECDF42DF-6A2B-4522-A68A-A934389D29F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8152" y="9911678"/>
            <a:ext cx="280141" cy="2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6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 fotograficz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473075"/>
            <a:ext cx="87217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17586" y="4118767"/>
            <a:ext cx="14287863" cy="2089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 b="0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17585" y="6333236"/>
            <a:ext cx="14299614" cy="28273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393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2 kolum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 numCol="2" spcCol="432000"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400">
                <a:solidFill>
                  <a:srgbClr val="767779"/>
                </a:solidFill>
              </a:defRPr>
            </a:lvl1pPr>
          </a:lstStyle>
          <a:p>
            <a:r>
              <a:rPr lang="pl-PL" dirty="0"/>
              <a:t>www.gov.pl/rozwoj 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8BA2122C-A3DF-408F-850C-316CA70223E5}"/>
              </a:ext>
            </a:extLst>
          </p:cNvPr>
          <p:cNvGrpSpPr/>
          <p:nvPr userDrawn="1"/>
        </p:nvGrpSpPr>
        <p:grpSpPr>
          <a:xfrm>
            <a:off x="5784850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ED9C0DB0-74F6-4433-B5F9-0907A48ED0EE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032F6D97-9178-428A-AB4C-CE45FB7E2150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5" name="Obraz 14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DABE0AAB-C356-416D-806D-D675FF9C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6" name="Obraz 15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DF148978-8F09-4850-9366-A736CD316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4AD7FBEF-8365-42CE-A76E-C37134C39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8" name="Obraz 17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6BD5BBA1-84F2-4494-9173-C5CB25305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9" name="Obraz 18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5D58C930-EFB8-40C0-BCED-FCD5BEA6C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0" name="Obraz 19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910F33B3-C553-42CF-8150-D039271F8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id="{7DB2FD9C-8430-4321-8DFC-B9B0F857DB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/>
        </p:blipFill>
        <p:spPr>
          <a:xfrm>
            <a:off x="1338799" y="625475"/>
            <a:ext cx="417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9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otografia po prawej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5C2820AB-AA1E-4549-A3AC-119755E06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6324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8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85ABD2B4-B2ED-4788-A42C-16C75AA748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5700" y="3521075"/>
            <a:ext cx="7518400" cy="5410200"/>
          </a:xfrm>
          <a:noFill/>
        </p:spPr>
        <p:txBody>
          <a:bodyPr/>
          <a:lstStyle/>
          <a:p>
            <a:endParaRPr lang="pl-PL"/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9F42ED10-9CC8-44F9-BD61-C2E852D35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22BE20A8-4967-4E5B-AEBB-29494D58EEB2}"/>
              </a:ext>
            </a:extLst>
          </p:cNvPr>
          <p:cNvGrpSpPr/>
          <p:nvPr userDrawn="1"/>
        </p:nvGrpSpPr>
        <p:grpSpPr>
          <a:xfrm>
            <a:off x="5784850" y="9007475"/>
            <a:ext cx="5343443" cy="1183797"/>
            <a:chOff x="5784850" y="9007475"/>
            <a:chExt cx="5343442" cy="1183797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D97C4C53-5567-4A1C-B153-EFF317FC6A86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BDA7F4E6-8997-4F3A-873B-26C9D5E3ECD3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26" name="Obraz 25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F4537895-D5F9-460E-BD7D-78487F801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27" name="Obraz 26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D7D6DDFF-3EDA-4878-8DBB-7C648E6DD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28" name="Obraz 27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30258F8C-3B08-46B2-94F5-ACEB36519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29" name="Obraz 28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89112F54-F598-44AA-AE09-E758A5E11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30" name="Obraz 29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7042285B-468F-4E5A-8F2B-B2371272B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1" name="Obraz 30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1D592934-1E80-4362-BD92-0C65A44BF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C83742B0-0E8D-4ED1-8136-62637FB55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/>
        </p:blipFill>
        <p:spPr>
          <a:xfrm>
            <a:off x="1338799" y="625475"/>
            <a:ext cx="417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21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7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otografia po lewej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5C2820AB-AA1E-4549-A3AC-119755E06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8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85ABD2B4-B2ED-4788-A42C-16C75AA748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58750" y="3521075"/>
            <a:ext cx="5410200" cy="5410200"/>
          </a:xfrm>
          <a:noFill/>
        </p:spPr>
        <p:txBody>
          <a:bodyPr/>
          <a:lstStyle/>
          <a:p>
            <a:endParaRPr lang="pl-PL"/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C02A7C95-0D04-4F82-A77B-55B051347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4CDA2D86-9E87-4E8B-88E2-0603DEBA0519}"/>
              </a:ext>
            </a:extLst>
          </p:cNvPr>
          <p:cNvGrpSpPr/>
          <p:nvPr userDrawn="1"/>
        </p:nvGrpSpPr>
        <p:grpSpPr>
          <a:xfrm>
            <a:off x="5784850" y="9007475"/>
            <a:ext cx="5343443" cy="1183797"/>
            <a:chOff x="5784850" y="9007475"/>
            <a:chExt cx="5343442" cy="1183797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B71011DA-6639-4A92-8018-4AB5718CA833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3678A7F7-17D2-4000-9BDA-AAC445F3782C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26" name="Obraz 25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2E28505F-067C-4B2A-97DF-B7D7EB8FFF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27" name="Obraz 26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781BA3EE-64D4-4137-8649-487B40FAF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28" name="Obraz 27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50DD4E4D-264D-4A26-88D0-D24F32178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29" name="Obraz 28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DC700540-AF78-4B44-951B-B994A1375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30" name="Obraz 29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05A1E914-6C72-43FA-B098-E7932ADA8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1" name="Obraz 30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90A117E1-5D77-4A86-BAD1-9584A3E9A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06A973AB-D14F-4ADF-9797-75B582079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/>
        </p:blipFill>
        <p:spPr>
          <a:xfrm>
            <a:off x="1338799" y="625475"/>
            <a:ext cx="417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51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cytat/wyroznien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069741BC-9898-4040-82B9-6847358830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0650" y="-60325"/>
            <a:ext cx="16687800" cy="115062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6899" y="2757536"/>
            <a:ext cx="7936551" cy="1296939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8650" y="4816475"/>
            <a:ext cx="7924800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8C97FDC3-A4FE-4B4C-AB8E-51B49D86ED88}"/>
              </a:ext>
            </a:extLst>
          </p:cNvPr>
          <p:cNvSpPr txBox="1">
            <a:spLocks/>
          </p:cNvSpPr>
          <p:nvPr userDrawn="1"/>
        </p:nvSpPr>
        <p:spPr>
          <a:xfrm>
            <a:off x="12566650" y="1539876"/>
            <a:ext cx="7537449" cy="78486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Lato"/>
                <a:ea typeface="+mj-ea"/>
                <a:cs typeface="Lato"/>
              </a:defRPr>
            </a:lvl1pPr>
          </a:lstStyle>
          <a:p>
            <a:pPr algn="l"/>
            <a:r>
              <a:rPr lang="pl-PL" kern="0" dirty="0"/>
              <a:t>Kliknij, aby edytować styl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DED3717E-74D3-426B-8E46-38FE64B52E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6650" y="1539875"/>
            <a:ext cx="5638800" cy="7848600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AE380E41-8FDF-4109-BB4D-9771E2566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3815FFDB-4A29-4C58-99F0-F0055E8733BD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A8C4AE0F-F2E5-4A01-B111-69FEBB450015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123727B5-E373-4CE2-A71E-9516C5F8A9AA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8" name="Obraz 17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A1A49851-1B8F-485D-B772-36A4BFE8C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9" name="Obraz 18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6473B43A-85E1-4B47-B88D-C7EA9266D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20" name="Obraz 19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B0A44765-8252-4BA9-B385-D4CA0190D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21" name="Obraz 20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2B2BA3AC-7B48-442D-AA02-6128912FE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22" name="Obraz 21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57DAD9DA-1737-4A91-ABBD-768D7FB32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3" name="Obraz 22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333226CB-DB3F-45EB-9FDC-BE085851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79073FD6-DE70-4706-B7DF-668E2AE9D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/>
        </p:blipFill>
        <p:spPr>
          <a:xfrm>
            <a:off x="1338799" y="625475"/>
            <a:ext cx="417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30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zy fotograf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8650" y="2759075"/>
            <a:ext cx="7924800" cy="12954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ABBC4A6D-C199-44A2-8633-65134171A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8649" y="6340475"/>
            <a:ext cx="3886200" cy="2590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9F7E81D9-8887-4E20-AA3C-256163B4A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80650" y="1158875"/>
            <a:ext cx="10515600" cy="7772400"/>
          </a:xfrm>
        </p:spPr>
        <p:txBody>
          <a:bodyPr/>
          <a:lstStyle/>
          <a:p>
            <a:endParaRPr lang="pl-PL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06E23297-1F18-4C5E-8CDD-1BCE9704F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8650" y="4816475"/>
            <a:ext cx="7910344" cy="1219200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1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4" name="Symbol zastępczy daty 13">
            <a:extLst>
              <a:ext uri="{FF2B5EF4-FFF2-40B4-BE49-F238E27FC236}">
                <a16:creationId xmlns:a16="http://schemas.microsoft.com/office/drawing/2014/main" id="{B167306D-90F2-423B-A571-331D09DD9A1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ymbol zastępczy numeru slajdu 18">
            <a:extLst>
              <a:ext uri="{FF2B5EF4-FFF2-40B4-BE49-F238E27FC236}">
                <a16:creationId xmlns:a16="http://schemas.microsoft.com/office/drawing/2014/main" id="{B030B93B-388D-48B7-B639-F3E775CC38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21" name="Symbol zastępczy obrazu 8">
            <a:extLst>
              <a:ext uri="{FF2B5EF4-FFF2-40B4-BE49-F238E27FC236}">
                <a16:creationId xmlns:a16="http://schemas.microsoft.com/office/drawing/2014/main" id="{9625E2E9-01D3-45E2-AF69-07C198B1C0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13450" y="6340475"/>
            <a:ext cx="3810000" cy="2590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8" name="Holder 4">
            <a:extLst>
              <a:ext uri="{FF2B5EF4-FFF2-40B4-BE49-F238E27FC236}">
                <a16:creationId xmlns:a16="http://schemas.microsoft.com/office/drawing/2014/main" id="{4E430A03-26DA-4B60-8D8D-FDBA3E23A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DDCC3803-B36D-480F-BBE8-303C84789AF4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30" name="object 5">
              <a:extLst>
                <a:ext uri="{FF2B5EF4-FFF2-40B4-BE49-F238E27FC236}">
                  <a16:creationId xmlns:a16="http://schemas.microsoft.com/office/drawing/2014/main" id="{052608D1-4033-47BC-8566-087F697756AA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941587AC-4BB5-471F-9ABE-C6648FA74FC2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32" name="Obraz 31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D5ED359B-9A23-4D4D-A0D4-DE700ABED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33" name="Obraz 32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8285F1AA-6865-4BF5-87D9-C670DBDD3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34" name="Obraz 33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84C6913C-5D13-4269-AC7A-186B9DF23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35" name="Obraz 34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8E4FDEDB-D2AA-465A-BB29-1C671F0D69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36" name="Obraz 35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6A5F5676-1D07-43E2-96A1-461310CA1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7" name="Obraz 36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44150FE0-E692-4121-95D3-29D9FF9DE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id="{CBF30338-EB71-470F-AA80-B8214E4AA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/>
        </p:blipFill>
        <p:spPr>
          <a:xfrm>
            <a:off x="1338799" y="625475"/>
            <a:ext cx="417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67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 / wyroznienie">
    <p:bg>
      <p:bgPr>
        <a:solidFill>
          <a:srgbClr val="767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02FC0-6A1E-4459-A36A-52FE3CC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99" y="2757536"/>
            <a:ext cx="16330300" cy="6173739"/>
          </a:xfrm>
        </p:spPr>
        <p:txBody>
          <a:bodyPr anchor="ctr"/>
          <a:lstStyle>
            <a:lvl1pPr algn="ctr">
              <a:defRPr sz="5400" i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677F5099-5182-4792-91A6-A051F1BC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6B1B45B7-1371-4494-BE64-269DC05D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F7376D45-9EC9-44DB-9255-A828605B0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l-PL" sz="1400" dirty="0"/>
              <a:t>www.gov.pl/rozwoj 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892B755E-87AF-46D5-8A34-243BBD35806B}"/>
              </a:ext>
            </a:extLst>
          </p:cNvPr>
          <p:cNvSpPr/>
          <p:nvPr/>
        </p:nvSpPr>
        <p:spPr>
          <a:xfrm flipV="1">
            <a:off x="1887537" y="9007475"/>
            <a:ext cx="2718379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raz 13">
            <a:hlinkClick r:id="rId2"/>
            <a:extLst>
              <a:ext uri="{FF2B5EF4-FFF2-40B4-BE49-F238E27FC236}">
                <a16:creationId xmlns:a16="http://schemas.microsoft.com/office/drawing/2014/main" id="{4BAFAF25-AFBA-447E-A69D-4F8C1FE57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8849" y="9911678"/>
            <a:ext cx="261257" cy="261257"/>
          </a:xfrm>
          <a:prstGeom prst="rect">
            <a:avLst/>
          </a:prstGeom>
        </p:spPr>
      </p:pic>
      <p:pic>
        <p:nvPicPr>
          <p:cNvPr id="15" name="Obraz 14">
            <a:hlinkClick r:id="rId4"/>
            <a:extLst>
              <a:ext uri="{FF2B5EF4-FFF2-40B4-BE49-F238E27FC236}">
                <a16:creationId xmlns:a16="http://schemas.microsoft.com/office/drawing/2014/main" id="{10C502B8-2160-4283-AFE7-392E56C655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178" y="9945340"/>
            <a:ext cx="261256" cy="212271"/>
          </a:xfrm>
          <a:prstGeom prst="rect">
            <a:avLst/>
          </a:prstGeom>
        </p:spPr>
      </p:pic>
      <p:pic>
        <p:nvPicPr>
          <p:cNvPr id="16" name="Obraz 15">
            <a:hlinkClick r:id="rId6"/>
            <a:extLst>
              <a:ext uri="{FF2B5EF4-FFF2-40B4-BE49-F238E27FC236}">
                <a16:creationId xmlns:a16="http://schemas.microsoft.com/office/drawing/2014/main" id="{F1B25284-E469-407D-BF1E-07A28E64F2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361" y="9884691"/>
            <a:ext cx="401548" cy="281084"/>
          </a:xfrm>
          <a:prstGeom prst="rect">
            <a:avLst/>
          </a:prstGeom>
        </p:spPr>
      </p:pic>
      <p:pic>
        <p:nvPicPr>
          <p:cNvPr id="17" name="Obraz 16">
            <a:hlinkClick r:id="rId8"/>
            <a:extLst>
              <a:ext uri="{FF2B5EF4-FFF2-40B4-BE49-F238E27FC236}">
                <a16:creationId xmlns:a16="http://schemas.microsoft.com/office/drawing/2014/main" id="{185EDFF7-343D-4299-A2DE-22BA7629E2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898505" y="9929039"/>
            <a:ext cx="244873" cy="244873"/>
          </a:xfrm>
          <a:prstGeom prst="rect">
            <a:avLst/>
          </a:prstGeom>
        </p:spPr>
      </p:pic>
      <p:pic>
        <p:nvPicPr>
          <p:cNvPr id="18" name="Obraz 17">
            <a:hlinkClick r:id="rId10"/>
            <a:extLst>
              <a:ext uri="{FF2B5EF4-FFF2-40B4-BE49-F238E27FC236}">
                <a16:creationId xmlns:a16="http://schemas.microsoft.com/office/drawing/2014/main" id="{71725C24-FE24-4045-8622-F82E305ABB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911" y="9937175"/>
            <a:ext cx="228600" cy="228600"/>
          </a:xfrm>
          <a:prstGeom prst="rect">
            <a:avLst/>
          </a:prstGeom>
        </p:spPr>
      </p:pic>
      <p:pic>
        <p:nvPicPr>
          <p:cNvPr id="19" name="Obraz 18">
            <a:hlinkClick r:id="rId12"/>
            <a:extLst>
              <a:ext uri="{FF2B5EF4-FFF2-40B4-BE49-F238E27FC236}">
                <a16:creationId xmlns:a16="http://schemas.microsoft.com/office/drawing/2014/main" id="{0C01EA09-DB47-4578-923E-294679C05F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0839" y="9911678"/>
            <a:ext cx="280141" cy="279593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0293F773-1930-47AA-80C4-8CF33A7C0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5"/>
          <a:stretch/>
        </p:blipFill>
        <p:spPr>
          <a:xfrm>
            <a:off x="1332001" y="622268"/>
            <a:ext cx="4248000" cy="21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57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a + cytat / wyroznienie negatywow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02FC0-6A1E-4459-A36A-52FE3CC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99" y="2757536"/>
            <a:ext cx="16330300" cy="6173739"/>
          </a:xfrm>
        </p:spPr>
        <p:txBody>
          <a:bodyPr anchor="ctr"/>
          <a:lstStyle>
            <a:lvl1pPr algn="ctr">
              <a:defRPr sz="5400" i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677F5099-5182-4792-91A6-A051F1BC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6B1B45B7-1371-4494-BE64-269DC05D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6661FF0B-0EEF-4B2A-AA72-84986B216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l-PL" sz="1400" dirty="0"/>
              <a:t>www.gov.pl/rozwoj </a:t>
            </a: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8EB9BD4E-FCF5-4497-A65D-48133D3A6F6B}"/>
              </a:ext>
            </a:extLst>
          </p:cNvPr>
          <p:cNvSpPr/>
          <p:nvPr userDrawn="1"/>
        </p:nvSpPr>
        <p:spPr>
          <a:xfrm flipV="1">
            <a:off x="1887537" y="9007475"/>
            <a:ext cx="2718379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raz 21">
            <a:hlinkClick r:id="rId2"/>
            <a:extLst>
              <a:ext uri="{FF2B5EF4-FFF2-40B4-BE49-F238E27FC236}">
                <a16:creationId xmlns:a16="http://schemas.microsoft.com/office/drawing/2014/main" id="{B5C85CB4-FB8B-4205-9A5A-822378F24D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8849" y="9911678"/>
            <a:ext cx="261257" cy="261257"/>
          </a:xfrm>
          <a:prstGeom prst="rect">
            <a:avLst/>
          </a:prstGeom>
        </p:spPr>
      </p:pic>
      <p:pic>
        <p:nvPicPr>
          <p:cNvPr id="23" name="Obraz 22">
            <a:hlinkClick r:id="rId4"/>
            <a:extLst>
              <a:ext uri="{FF2B5EF4-FFF2-40B4-BE49-F238E27FC236}">
                <a16:creationId xmlns:a16="http://schemas.microsoft.com/office/drawing/2014/main" id="{364E68B4-DE20-476C-9A27-6066D89D8A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178" y="9945340"/>
            <a:ext cx="261256" cy="212271"/>
          </a:xfrm>
          <a:prstGeom prst="rect">
            <a:avLst/>
          </a:prstGeom>
        </p:spPr>
      </p:pic>
      <p:pic>
        <p:nvPicPr>
          <p:cNvPr id="24" name="Obraz 23">
            <a:hlinkClick r:id="rId6"/>
            <a:extLst>
              <a:ext uri="{FF2B5EF4-FFF2-40B4-BE49-F238E27FC236}">
                <a16:creationId xmlns:a16="http://schemas.microsoft.com/office/drawing/2014/main" id="{60B9FA82-AE78-40E7-B63E-55D242F79C6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361" y="9884691"/>
            <a:ext cx="401548" cy="281084"/>
          </a:xfrm>
          <a:prstGeom prst="rect">
            <a:avLst/>
          </a:prstGeom>
        </p:spPr>
      </p:pic>
      <p:pic>
        <p:nvPicPr>
          <p:cNvPr id="25" name="Obraz 24">
            <a:hlinkClick r:id="rId8"/>
            <a:extLst>
              <a:ext uri="{FF2B5EF4-FFF2-40B4-BE49-F238E27FC236}">
                <a16:creationId xmlns:a16="http://schemas.microsoft.com/office/drawing/2014/main" id="{D38E9638-5524-4D7A-B6A2-7C10A97D7DD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898505" y="9929039"/>
            <a:ext cx="244873" cy="244873"/>
          </a:xfrm>
          <a:prstGeom prst="rect">
            <a:avLst/>
          </a:prstGeom>
        </p:spPr>
      </p:pic>
      <p:pic>
        <p:nvPicPr>
          <p:cNvPr id="26" name="Obraz 25">
            <a:hlinkClick r:id="rId10"/>
            <a:extLst>
              <a:ext uri="{FF2B5EF4-FFF2-40B4-BE49-F238E27FC236}">
                <a16:creationId xmlns:a16="http://schemas.microsoft.com/office/drawing/2014/main" id="{445A5CD9-FB94-4A48-8DF8-E28A1AE9552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911" y="9937175"/>
            <a:ext cx="228600" cy="228600"/>
          </a:xfrm>
          <a:prstGeom prst="rect">
            <a:avLst/>
          </a:prstGeom>
        </p:spPr>
      </p:pic>
      <p:pic>
        <p:nvPicPr>
          <p:cNvPr id="27" name="Obraz 26">
            <a:hlinkClick r:id="rId12"/>
            <a:extLst>
              <a:ext uri="{FF2B5EF4-FFF2-40B4-BE49-F238E27FC236}">
                <a16:creationId xmlns:a16="http://schemas.microsoft.com/office/drawing/2014/main" id="{D62C77B7-A745-4CAA-B2DB-608DD61A4D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0839" y="9911678"/>
            <a:ext cx="280141" cy="27959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CD6564E-459C-40FB-B989-C86EB8F4C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5"/>
          <a:stretch/>
        </p:blipFill>
        <p:spPr>
          <a:xfrm>
            <a:off x="1332001" y="622268"/>
            <a:ext cx="4248000" cy="21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yk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49" y="1158876"/>
            <a:ext cx="12432349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66650" y="3521075"/>
            <a:ext cx="5638800" cy="5410200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spcBef>
                <a:spcPts val="80"/>
              </a:spcBef>
            </a:pPr>
            <a:fld id="{9938A621-5A8E-497E-9A8A-F0BECC9AA590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8" name="Symbol zastępczy wykresu 7">
            <a:extLst>
              <a:ext uri="{FF2B5EF4-FFF2-40B4-BE49-F238E27FC236}">
                <a16:creationId xmlns:a16="http://schemas.microsoft.com/office/drawing/2014/main" id="{9D936D50-75EF-4D19-8EA0-FC2C17F9A25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898650" y="3521075"/>
            <a:ext cx="10210800" cy="5410200"/>
          </a:xfrm>
        </p:spPr>
        <p:txBody>
          <a:bodyPr/>
          <a:lstStyle/>
          <a:p>
            <a:endParaRPr lang="pl-PL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9779E1B5-702F-4405-B508-FC8117EA1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E5CD056-B4CA-404C-9A58-233BE7F785DF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40229E74-6508-4024-900C-F0A94DC9CD93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702C2E3A-9039-4E0C-B285-3D4386E7D81A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4" name="Obraz 13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96FA1BB3-E87C-4A9C-A7B9-7FFCC562C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5" name="Obraz 14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48C22B59-9933-4176-9123-15F1A8F01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6" name="Obraz 15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E6E9ABEE-01B9-4927-9685-9DC143360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8299FDBF-DC0E-4969-81E5-CA5E79D11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8" name="Obraz 17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CD583684-78FC-4AAE-B41B-5D77D909E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B4AD76E2-8B29-463B-8BDD-825936BD1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id="{C667C40A-4704-4D88-89BA-A717BB8E7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/>
        </p:blipFill>
        <p:spPr>
          <a:xfrm>
            <a:off x="1338799" y="625475"/>
            <a:ext cx="417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55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lko wyk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49" y="1158876"/>
            <a:ext cx="12432349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spcBef>
                <a:spcPts val="80"/>
              </a:spcBef>
            </a:pPr>
            <a:fld id="{9938A621-5A8E-497E-9A8A-F0BECC9AA590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8" name="Symbol zastępczy wykresu 7">
            <a:extLst>
              <a:ext uri="{FF2B5EF4-FFF2-40B4-BE49-F238E27FC236}">
                <a16:creationId xmlns:a16="http://schemas.microsoft.com/office/drawing/2014/main" id="{9D936D50-75EF-4D19-8EA0-FC2C17F9A25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898650" y="3521075"/>
            <a:ext cx="16306800" cy="5410200"/>
          </a:xfrm>
        </p:spPr>
        <p:txBody>
          <a:bodyPr/>
          <a:lstStyle/>
          <a:p>
            <a:endParaRPr lang="pl-PL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1DC5747F-B2F4-42AD-B2C9-1339AB32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0F9088E8-060D-4754-A398-89A44113A519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B0AAA9BB-1509-48D8-A87B-2E588C2D6BF7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E92087D1-68D6-4277-BE66-BD0D8011DA57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4" name="Obraz 13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9F99A339-997D-4679-8BA1-5B2FF9B7D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5" name="Obraz 14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F72A58AD-AEB2-4569-9A4A-BEA452FC5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6" name="Obraz 15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360F6A2D-DB62-4D28-9FC2-F084E1989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315EAB02-A160-44CA-A666-BC5815BD8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8" name="Obraz 17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67140690-33D4-4B17-AA20-93A3BD08F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E42FA894-A777-4269-B2B5-3894B2307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id="{504FF2E0-BE04-41E7-8718-BB54BCCD7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/>
        </p:blipFill>
        <p:spPr>
          <a:xfrm>
            <a:off x="1338799" y="625475"/>
            <a:ext cx="417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95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t rel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8649" y="2757536"/>
            <a:ext cx="16318549" cy="1296939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sp>
        <p:nvSpPr>
          <p:cNvPr id="8" name="Symbol zastępczy obiektu SmartArt 7">
            <a:extLst>
              <a:ext uri="{FF2B5EF4-FFF2-40B4-BE49-F238E27FC236}">
                <a16:creationId xmlns:a16="http://schemas.microsoft.com/office/drawing/2014/main" id="{459C44DA-9174-41B7-B84C-CD52B70A8B89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6242050" y="1158875"/>
            <a:ext cx="13862050" cy="7772400"/>
          </a:xfrm>
        </p:spPr>
        <p:txBody>
          <a:bodyPr/>
          <a:lstStyle/>
          <a:p>
            <a:endParaRPr lang="pl-PL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4C781513-F0F7-432F-993E-D60F00FB2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8650" y="4816475"/>
            <a:ext cx="3886200" cy="4114800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ABE18FFF-5A09-4440-93FE-004BF54C6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73714A55-80CE-43F0-B17E-8235F3174834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CC446321-2515-4D32-A60A-86235E441233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5A0817D0-28FE-42EB-85A5-962110A9D122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4" name="Obraz 13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D77D1603-1AB1-40A5-A335-4BF1FDAF9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5" name="Obraz 14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C23E86F1-E535-4256-BCDD-797F1C48B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6" name="Obraz 15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96091F8D-FE59-41FA-9825-59049CDB1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73A55AC8-B416-4BE5-BA95-C64903F00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8" name="Obraz 17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F550B88E-84B3-4224-AF76-72160F439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FBE6CCC3-8435-44A4-B22F-D26BA49C9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id="{3279B786-A18A-4AE4-BE37-D93E7C0AE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/>
        </p:blipFill>
        <p:spPr>
          <a:xfrm>
            <a:off x="1338799" y="625475"/>
            <a:ext cx="417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6"/>
          <p:cNvGrpSpPr>
            <a:grpSpLocks/>
          </p:cNvGrpSpPr>
          <p:nvPr userDrawn="1"/>
        </p:nvGrpSpPr>
        <p:grpSpPr bwMode="auto">
          <a:xfrm>
            <a:off x="5784850" y="9007475"/>
            <a:ext cx="5343525" cy="1184275"/>
            <a:chOff x="5784850" y="9007475"/>
            <a:chExt cx="5343442" cy="1183797"/>
          </a:xfrm>
        </p:grpSpPr>
        <p:sp>
          <p:nvSpPr>
            <p:cNvPr id="5" name="object 5"/>
            <p:cNvSpPr>
              <a:spLocks/>
            </p:cNvSpPr>
            <p:nvPr/>
          </p:nvSpPr>
          <p:spPr bwMode="auto">
            <a:xfrm flipV="1">
              <a:off x="5784850" y="9007475"/>
              <a:ext cx="2718378" cy="381000"/>
            </a:xfrm>
            <a:custGeom>
              <a:avLst/>
              <a:gdLst>
                <a:gd name="T0" fmla="*/ 0 w 1225550"/>
                <a:gd name="T1" fmla="*/ 0 h 381000"/>
                <a:gd name="T2" fmla="*/ 1225042 w 1225550"/>
                <a:gd name="T3" fmla="*/ 0 h 38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25550" h="38100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noFill/>
            <a:ln w="38100">
              <a:solidFill>
                <a:srgbClr val="D116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grpSp>
          <p:nvGrpSpPr>
            <p:cNvPr id="6" name="Grupa 8"/>
            <p:cNvGrpSpPr>
              <a:grpSpLocks/>
            </p:cNvGrpSpPr>
            <p:nvPr/>
          </p:nvGrpSpPr>
          <p:grpSpPr bwMode="auto"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7" name="Obraz 9" descr="Obraz zawierający rysunek&#10;&#10;Opis wygenerowany automatycznie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6161" y="9911678"/>
                <a:ext cx="261257" cy="261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Obraz 10" descr="Obraz zawierający siekiera&#10;&#10;Opis wygenerowany automatycznie">
                <a:hlinkClick r:id="rId4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1491" y="9945340"/>
                <a:ext cx="261257" cy="212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Obraz 11" descr="Obraz zawierający rysunek&#10;&#10;Opis wygenerowany automatycznie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8650" y="9937175"/>
                <a:ext cx="326572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Obraz 12" descr="Obraz zawierający rysunek&#10;&#10;Opis wygenerowany automatycznie">
                <a:hlinkClick r:id="rId8"/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795818" y="9929039"/>
                <a:ext cx="244873" cy="244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Obraz 13" descr="Obraz zawierający budynek&#10;&#10;Opis wygenerowany automatycznie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6223" y="9937175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Obraz 14" descr="Obraz zawierający rysunek&#10;&#10;Opis wygenerowany automatycznie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48151" y="9911678"/>
                <a:ext cx="280141" cy="279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Obraz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>
            <a:fillRect/>
          </a:stretch>
        </p:blipFill>
        <p:spPr bwMode="auto">
          <a:xfrm>
            <a:off x="1338263" y="625475"/>
            <a:ext cx="41767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950" b="0" i="0" dirty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>
              <a:defRPr/>
            </a:pPr>
            <a:fld id="{2962E23B-4284-499C-90DD-A4CF75FF29B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7" name="Holder 4"/>
          <p:cNvSpPr>
            <a:spLocks noGrp="1"/>
          </p:cNvSpPr>
          <p:nvPr>
            <p:ph type="ftr" sz="quarter" idx="13"/>
          </p:nvPr>
        </p:nvSpPr>
        <p:spPr>
          <a:xfrm>
            <a:off x="6176963" y="9944100"/>
            <a:ext cx="1600200" cy="214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76777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www.gov.pl/rozwoj </a:t>
            </a:r>
          </a:p>
        </p:txBody>
      </p:sp>
    </p:spTree>
    <p:extLst>
      <p:ext uri="{BB962C8B-B14F-4D97-AF65-F5344CB8AC3E}">
        <p14:creationId xmlns:p14="http://schemas.microsoft.com/office/powerpoint/2010/main" val="2473617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94FF51B6-C746-4D7F-967D-A5EFE0E71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D0428213-3637-4E3D-BB95-AA0106E03024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4FF0610F-C87E-45D2-B41D-A3849A0DD3ED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99E07DD7-DD9E-499B-849D-EC666D77FD49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9" name="Obraz 8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A98F926C-83B1-43C4-B340-5680762BB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0" name="Obraz 9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463257D5-D9FE-42D4-8A66-51ED62D08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1" name="Obraz 10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96FE4044-243D-4691-99DC-73322F7A9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2" name="Obraz 11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6870E984-733D-414C-8ABC-B94800CB8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3" name="Obraz 12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1CAD5FA0-5594-4F93-99D6-144F60ED6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4" name="Obraz 13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57F2C8E6-6B86-494F-97E2-3A62BB263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6325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negatywowy + fotografia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6"/>
          <a:stretch>
            <a:fillRect/>
          </a:stretch>
        </p:blipFill>
        <p:spPr bwMode="auto">
          <a:xfrm>
            <a:off x="1331913" y="622300"/>
            <a:ext cx="42481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5"/>
          <p:cNvSpPr>
            <a:spLocks/>
          </p:cNvSpPr>
          <p:nvPr userDrawn="1"/>
        </p:nvSpPr>
        <p:spPr bwMode="auto">
          <a:xfrm flipV="1">
            <a:off x="5784850" y="9007475"/>
            <a:ext cx="2717800" cy="381000"/>
          </a:xfrm>
          <a:custGeom>
            <a:avLst/>
            <a:gdLst>
              <a:gd name="T0" fmla="*/ 0 w 1225550"/>
              <a:gd name="T1" fmla="*/ 0 h 381000"/>
              <a:gd name="T2" fmla="*/ 1225042 w 1225550"/>
              <a:gd name="T3" fmla="*/ 0 h 3810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25550" h="381000">
                <a:moveTo>
                  <a:pt x="0" y="0"/>
                </a:moveTo>
                <a:lnTo>
                  <a:pt x="1225042" y="0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6" name="Obraz 8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0" y="9912350"/>
            <a:ext cx="260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9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9945688"/>
            <a:ext cx="26193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0">
            <a:hlinkClick r:id="rId7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38" y="9885363"/>
            <a:ext cx="4016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1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92981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2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75" y="99377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3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9912350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84849" y="1158876"/>
            <a:ext cx="12432349" cy="1600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ymbol zastępczy numeru slajd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6C41E0-71D9-4981-B659-E530112CEF0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5" name="Holder 4"/>
          <p:cNvSpPr>
            <a:spLocks noGrp="1"/>
          </p:cNvSpPr>
          <p:nvPr>
            <p:ph type="ftr" sz="quarter" idx="16"/>
          </p:nvPr>
        </p:nvSpPr>
        <p:spPr>
          <a:xfrm>
            <a:off x="6176963" y="9944100"/>
            <a:ext cx="1600200" cy="214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www.gov.pl/rozwoj </a:t>
            </a:r>
          </a:p>
        </p:txBody>
      </p:sp>
    </p:spTree>
    <p:extLst>
      <p:ext uri="{BB962C8B-B14F-4D97-AF65-F5344CB8AC3E}">
        <p14:creationId xmlns:p14="http://schemas.microsoft.com/office/powerpoint/2010/main" val="231336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6"/>
          <p:cNvGrpSpPr>
            <a:grpSpLocks/>
          </p:cNvGrpSpPr>
          <p:nvPr userDrawn="1"/>
        </p:nvGrpSpPr>
        <p:grpSpPr bwMode="auto">
          <a:xfrm>
            <a:off x="5784850" y="9007475"/>
            <a:ext cx="5343525" cy="1184275"/>
            <a:chOff x="5784850" y="9007475"/>
            <a:chExt cx="5343442" cy="1183797"/>
          </a:xfrm>
        </p:grpSpPr>
        <p:sp>
          <p:nvSpPr>
            <p:cNvPr id="5" name="object 5"/>
            <p:cNvSpPr>
              <a:spLocks/>
            </p:cNvSpPr>
            <p:nvPr/>
          </p:nvSpPr>
          <p:spPr bwMode="auto">
            <a:xfrm flipV="1">
              <a:off x="5784850" y="9007475"/>
              <a:ext cx="2718378" cy="381000"/>
            </a:xfrm>
            <a:custGeom>
              <a:avLst/>
              <a:gdLst>
                <a:gd name="T0" fmla="*/ 0 w 1225550"/>
                <a:gd name="T1" fmla="*/ 0 h 381000"/>
                <a:gd name="T2" fmla="*/ 1225042 w 1225550"/>
                <a:gd name="T3" fmla="*/ 0 h 38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25550" h="38100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noFill/>
            <a:ln w="38100">
              <a:solidFill>
                <a:srgbClr val="D116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grpSp>
          <p:nvGrpSpPr>
            <p:cNvPr id="6" name="Grupa 8"/>
            <p:cNvGrpSpPr>
              <a:grpSpLocks/>
            </p:cNvGrpSpPr>
            <p:nvPr/>
          </p:nvGrpSpPr>
          <p:grpSpPr bwMode="auto"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7" name="Obraz 9" descr="Obraz zawierający rysunek&#10;&#10;Opis wygenerowany automatycznie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6161" y="9911678"/>
                <a:ext cx="261257" cy="261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Obraz 10" descr="Obraz zawierający siekiera&#10;&#10;Opis wygenerowany automatycznie">
                <a:hlinkClick r:id="rId4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1491" y="9945340"/>
                <a:ext cx="261257" cy="212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Obraz 11" descr="Obraz zawierający rysunek&#10;&#10;Opis wygenerowany automatycznie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8650" y="9937175"/>
                <a:ext cx="326572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Obraz 12" descr="Obraz zawierający rysunek&#10;&#10;Opis wygenerowany automatycznie">
                <a:hlinkClick r:id="rId8"/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795818" y="9929039"/>
                <a:ext cx="244873" cy="244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Obraz 13" descr="Obraz zawierający budynek&#10;&#10;Opis wygenerowany automatycznie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6223" y="9937175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Obraz 14" descr="Obraz zawierający rysunek&#10;&#10;Opis wygenerowany automatycznie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48151" y="9911678"/>
                <a:ext cx="280141" cy="279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Obraz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>
            <a:fillRect/>
          </a:stretch>
        </p:blipFill>
        <p:spPr bwMode="auto">
          <a:xfrm>
            <a:off x="1338263" y="625475"/>
            <a:ext cx="41767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 numCol="2" spcCol="432000"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950" b="0" i="0" dirty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>
              <a:defRPr/>
            </a:pPr>
            <a:fld id="{E70CE174-4299-466F-9D27-6DF52AA1E5C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7" name="Holder 4"/>
          <p:cNvSpPr>
            <a:spLocks noGrp="1"/>
          </p:cNvSpPr>
          <p:nvPr>
            <p:ph type="ftr" sz="quarter" idx="13"/>
          </p:nvPr>
        </p:nvSpPr>
        <p:spPr>
          <a:xfrm>
            <a:off x="6176963" y="9944100"/>
            <a:ext cx="1600200" cy="214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76777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www.gov.pl/rozwoj </a:t>
            </a:r>
          </a:p>
        </p:txBody>
      </p:sp>
    </p:spTree>
    <p:extLst>
      <p:ext uri="{BB962C8B-B14F-4D97-AF65-F5344CB8AC3E}">
        <p14:creationId xmlns:p14="http://schemas.microsoft.com/office/powerpoint/2010/main" val="182790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grafia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6"/>
          <p:cNvGrpSpPr>
            <a:grpSpLocks/>
          </p:cNvGrpSpPr>
          <p:nvPr userDrawn="1"/>
        </p:nvGrpSpPr>
        <p:grpSpPr bwMode="auto">
          <a:xfrm>
            <a:off x="5784850" y="9007475"/>
            <a:ext cx="5343525" cy="1184275"/>
            <a:chOff x="5784850" y="9007475"/>
            <a:chExt cx="5343442" cy="1183797"/>
          </a:xfrm>
        </p:grpSpPr>
        <p:sp>
          <p:nvSpPr>
            <p:cNvPr id="6" name="object 5"/>
            <p:cNvSpPr>
              <a:spLocks/>
            </p:cNvSpPr>
            <p:nvPr/>
          </p:nvSpPr>
          <p:spPr bwMode="auto">
            <a:xfrm flipV="1">
              <a:off x="5784850" y="9007475"/>
              <a:ext cx="2718378" cy="381000"/>
            </a:xfrm>
            <a:custGeom>
              <a:avLst/>
              <a:gdLst>
                <a:gd name="T0" fmla="*/ 0 w 1225550"/>
                <a:gd name="T1" fmla="*/ 0 h 381000"/>
                <a:gd name="T2" fmla="*/ 1225042 w 1225550"/>
                <a:gd name="T3" fmla="*/ 0 h 38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25550" h="38100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noFill/>
            <a:ln w="38100">
              <a:solidFill>
                <a:srgbClr val="D116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grpSp>
          <p:nvGrpSpPr>
            <p:cNvPr id="7" name="Grupa 8"/>
            <p:cNvGrpSpPr>
              <a:grpSpLocks/>
            </p:cNvGrpSpPr>
            <p:nvPr/>
          </p:nvGrpSpPr>
          <p:grpSpPr bwMode="auto"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8" name="Obraz 9" descr="Obraz zawierający rysunek&#10;&#10;Opis wygenerowany automatycznie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6161" y="9911678"/>
                <a:ext cx="261257" cy="261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Obraz 10" descr="Obraz zawierający siekiera&#10;&#10;Opis wygenerowany automatycznie">
                <a:hlinkClick r:id="rId4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1491" y="9945340"/>
                <a:ext cx="261257" cy="212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Obraz 11" descr="Obraz zawierający rysunek&#10;&#10;Opis wygenerowany automatycznie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8650" y="9937175"/>
                <a:ext cx="326572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Obraz 12" descr="Obraz zawierający rysunek&#10;&#10;Opis wygenerowany automatycznie">
                <a:hlinkClick r:id="rId8"/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795818" y="9929039"/>
                <a:ext cx="244873" cy="244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Obraz 13" descr="Obraz zawierający budynek&#10;&#10;Opis wygenerowany automatycznie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6223" y="9937175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Obraz 14" descr="Obraz zawierający rysunek&#10;&#10;Opis wygenerowany automatycznie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48151" y="9911678"/>
                <a:ext cx="280141" cy="279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>
            <a:fillRect/>
          </a:stretch>
        </p:blipFill>
        <p:spPr bwMode="auto">
          <a:xfrm>
            <a:off x="1338263" y="625475"/>
            <a:ext cx="41767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6324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8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1"/>
          </p:nvPr>
        </p:nvSpPr>
        <p:spPr>
          <a:xfrm>
            <a:off x="12585700" y="3521075"/>
            <a:ext cx="7518400" cy="5410200"/>
          </a:xfrm>
          <a:noFill/>
        </p:spPr>
        <p:txBody>
          <a:bodyPr>
            <a:noAutofit/>
          </a:bodyPr>
          <a:lstStyle/>
          <a:p>
            <a:pPr lvl="0"/>
            <a:endParaRPr lang="pl-PL" noProof="0"/>
          </a:p>
        </p:txBody>
      </p:sp>
      <p:sp>
        <p:nvSpPr>
          <p:cNvPr id="17" name="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2950" b="0" i="0" dirty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>
              <a:defRPr/>
            </a:pPr>
            <a:fld id="{958C3AC9-79DE-49FD-B01F-D1E575652E6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9" name="Holder 4"/>
          <p:cNvSpPr>
            <a:spLocks noGrp="1"/>
          </p:cNvSpPr>
          <p:nvPr>
            <p:ph type="ftr" sz="quarter" idx="14"/>
          </p:nvPr>
        </p:nvSpPr>
        <p:spPr>
          <a:xfrm>
            <a:off x="6176963" y="9944100"/>
            <a:ext cx="1600200" cy="214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76777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www.gov.pl/rozwoj </a:t>
            </a:r>
          </a:p>
        </p:txBody>
      </p:sp>
    </p:spTree>
    <p:extLst>
      <p:ext uri="{BB962C8B-B14F-4D97-AF65-F5344CB8AC3E}">
        <p14:creationId xmlns:p14="http://schemas.microsoft.com/office/powerpoint/2010/main" val="305852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graf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6"/>
          <p:cNvGrpSpPr>
            <a:grpSpLocks/>
          </p:cNvGrpSpPr>
          <p:nvPr userDrawn="1"/>
        </p:nvGrpSpPr>
        <p:grpSpPr bwMode="auto">
          <a:xfrm>
            <a:off x="5784850" y="9007475"/>
            <a:ext cx="5343525" cy="1184275"/>
            <a:chOff x="5784850" y="9007475"/>
            <a:chExt cx="5343442" cy="1183797"/>
          </a:xfrm>
        </p:grpSpPr>
        <p:sp>
          <p:nvSpPr>
            <p:cNvPr id="6" name="object 5"/>
            <p:cNvSpPr>
              <a:spLocks/>
            </p:cNvSpPr>
            <p:nvPr/>
          </p:nvSpPr>
          <p:spPr bwMode="auto">
            <a:xfrm flipV="1">
              <a:off x="5784850" y="9007475"/>
              <a:ext cx="2718378" cy="381000"/>
            </a:xfrm>
            <a:custGeom>
              <a:avLst/>
              <a:gdLst>
                <a:gd name="T0" fmla="*/ 0 w 1225550"/>
                <a:gd name="T1" fmla="*/ 0 h 381000"/>
                <a:gd name="T2" fmla="*/ 1225042 w 1225550"/>
                <a:gd name="T3" fmla="*/ 0 h 38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25550" h="38100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noFill/>
            <a:ln w="38100">
              <a:solidFill>
                <a:srgbClr val="D116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grpSp>
          <p:nvGrpSpPr>
            <p:cNvPr id="7" name="Grupa 8"/>
            <p:cNvGrpSpPr>
              <a:grpSpLocks/>
            </p:cNvGrpSpPr>
            <p:nvPr/>
          </p:nvGrpSpPr>
          <p:grpSpPr bwMode="auto"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8" name="Obraz 9" descr="Obraz zawierający rysunek&#10;&#10;Opis wygenerowany automatycznie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6161" y="9911678"/>
                <a:ext cx="261257" cy="261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Obraz 10" descr="Obraz zawierający siekiera&#10;&#10;Opis wygenerowany automatycznie">
                <a:hlinkClick r:id="rId4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1491" y="9945340"/>
                <a:ext cx="261257" cy="212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Obraz 11" descr="Obraz zawierający rysunek&#10;&#10;Opis wygenerowany automatycznie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8650" y="9937175"/>
                <a:ext cx="326572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Obraz 12" descr="Obraz zawierający rysunek&#10;&#10;Opis wygenerowany automatycznie">
                <a:hlinkClick r:id="rId8"/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795818" y="9929039"/>
                <a:ext cx="244873" cy="244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Obraz 13" descr="Obraz zawierający budynek&#10;&#10;Opis wygenerowany automatycznie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6223" y="9937175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Obraz 14" descr="Obraz zawierający rysunek&#10;&#10;Opis wygenerowany automatycznie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48151" y="9911678"/>
                <a:ext cx="280141" cy="279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>
            <a:fillRect/>
          </a:stretch>
        </p:blipFill>
        <p:spPr bwMode="auto">
          <a:xfrm>
            <a:off x="1338263" y="625475"/>
            <a:ext cx="41767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8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1"/>
          </p:nvPr>
        </p:nvSpPr>
        <p:spPr>
          <a:xfrm>
            <a:off x="-158750" y="3521075"/>
            <a:ext cx="5410200" cy="5410200"/>
          </a:xfrm>
          <a:noFill/>
        </p:spPr>
        <p:txBody>
          <a:bodyPr>
            <a:noAutofit/>
          </a:bodyPr>
          <a:lstStyle/>
          <a:p>
            <a:pPr lvl="0"/>
            <a:endParaRPr lang="pl-PL" noProof="0"/>
          </a:p>
        </p:txBody>
      </p:sp>
      <p:sp>
        <p:nvSpPr>
          <p:cNvPr id="17" name="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2950" b="0" i="0" dirty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>
              <a:defRPr/>
            </a:pPr>
            <a:fld id="{FA25AC29-25BE-48B2-AFD4-EC5DF2EFBAE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9" name="Holder 4"/>
          <p:cNvSpPr>
            <a:spLocks noGrp="1"/>
          </p:cNvSpPr>
          <p:nvPr>
            <p:ph type="ftr" sz="quarter" idx="14"/>
          </p:nvPr>
        </p:nvSpPr>
        <p:spPr>
          <a:xfrm>
            <a:off x="6176963" y="9944100"/>
            <a:ext cx="1600200" cy="214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76777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www.gov.pl/rozwoj </a:t>
            </a:r>
          </a:p>
        </p:txBody>
      </p:sp>
    </p:spTree>
    <p:extLst>
      <p:ext uri="{BB962C8B-B14F-4D97-AF65-F5344CB8AC3E}">
        <p14:creationId xmlns:p14="http://schemas.microsoft.com/office/powerpoint/2010/main" val="112143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cytat/wyrozni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 userDrawn="1"/>
        </p:nvSpPr>
        <p:spPr bwMode="auto">
          <a:xfrm>
            <a:off x="12566650" y="1539875"/>
            <a:ext cx="753745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r>
              <a:rPr lang="pl-PL" altLang="pl-PL" sz="5400">
                <a:solidFill>
                  <a:schemeClr val="bg1"/>
                </a:solidFill>
                <a:ea typeface="Lato"/>
                <a:cs typeface="Lato"/>
              </a:rPr>
              <a:t>Kliknij, aby edytować styl</a:t>
            </a:r>
          </a:p>
        </p:txBody>
      </p:sp>
      <p:grpSp>
        <p:nvGrpSpPr>
          <p:cNvPr id="7" name="Grupa 7"/>
          <p:cNvGrpSpPr>
            <a:grpSpLocks/>
          </p:cNvGrpSpPr>
          <p:nvPr userDrawn="1"/>
        </p:nvGrpSpPr>
        <p:grpSpPr bwMode="auto">
          <a:xfrm>
            <a:off x="1887538" y="9007475"/>
            <a:ext cx="5343525" cy="1184275"/>
            <a:chOff x="5784850" y="9007475"/>
            <a:chExt cx="5343442" cy="1183797"/>
          </a:xfrm>
        </p:grpSpPr>
        <p:sp>
          <p:nvSpPr>
            <p:cNvPr id="8" name="object 5"/>
            <p:cNvSpPr>
              <a:spLocks/>
            </p:cNvSpPr>
            <p:nvPr/>
          </p:nvSpPr>
          <p:spPr bwMode="auto">
            <a:xfrm flipV="1">
              <a:off x="5784850" y="9007475"/>
              <a:ext cx="2718378" cy="381000"/>
            </a:xfrm>
            <a:custGeom>
              <a:avLst/>
              <a:gdLst>
                <a:gd name="T0" fmla="*/ 0 w 1225550"/>
                <a:gd name="T1" fmla="*/ 0 h 381000"/>
                <a:gd name="T2" fmla="*/ 1225042 w 1225550"/>
                <a:gd name="T3" fmla="*/ 0 h 38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25550" h="38100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noFill/>
            <a:ln w="38100">
              <a:solidFill>
                <a:srgbClr val="D116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grpSp>
          <p:nvGrpSpPr>
            <p:cNvPr id="9" name="Grupa 9"/>
            <p:cNvGrpSpPr>
              <a:grpSpLocks/>
            </p:cNvGrpSpPr>
            <p:nvPr/>
          </p:nvGrpSpPr>
          <p:grpSpPr bwMode="auto"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2" name="Obraz 10" descr="Obraz zawierający rysunek&#10;&#10;Opis wygenerowany automatycznie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6161" y="9911678"/>
                <a:ext cx="261257" cy="261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Obraz 11" descr="Obraz zawierający siekiera&#10;&#10;Opis wygenerowany automatycznie">
                <a:hlinkClick r:id="rId4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1491" y="9945340"/>
                <a:ext cx="261257" cy="212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Obraz 12" descr="Obraz zawierający rysunek&#10;&#10;Opis wygenerowany automatycznie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8650" y="9937175"/>
                <a:ext cx="326572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Obraz 13" descr="Obraz zawierający rysunek&#10;&#10;Opis wygenerowany automatycznie">
                <a:hlinkClick r:id="rId8"/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795818" y="9929039"/>
                <a:ext cx="244873" cy="244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Obraz 14" descr="Obraz zawierający budynek&#10;&#10;Opis wygenerowany automatycznie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6223" y="9937175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Obraz 15" descr="Obraz zawierający rysunek&#10;&#10;Opis wygenerowany automatycznie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48151" y="9911678"/>
                <a:ext cx="280141" cy="279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8" name="Obraz 1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>
            <a:fillRect/>
          </a:stretch>
        </p:blipFill>
        <p:spPr bwMode="auto">
          <a:xfrm>
            <a:off x="1338263" y="625475"/>
            <a:ext cx="41767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obrazu 3"/>
          <p:cNvSpPr>
            <a:spLocks noGrp="1"/>
          </p:cNvSpPr>
          <p:nvPr>
            <p:ph type="pic" sz="quarter" idx="11"/>
          </p:nvPr>
        </p:nvSpPr>
        <p:spPr>
          <a:xfrm>
            <a:off x="10280650" y="-60325"/>
            <a:ext cx="16687800" cy="11506200"/>
          </a:xfrm>
        </p:spPr>
        <p:txBody>
          <a:bodyPr>
            <a:noAutofit/>
          </a:bodyPr>
          <a:lstStyle/>
          <a:p>
            <a:pPr lvl="0"/>
            <a:endParaRPr lang="pl-PL" noProof="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6899" y="2757536"/>
            <a:ext cx="7936551" cy="1296939"/>
          </a:xfrm>
        </p:spPr>
        <p:txBody>
          <a:bodyPr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898650" y="4816475"/>
            <a:ext cx="7924800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12566650" y="1539875"/>
            <a:ext cx="5638800" cy="7848600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2950" b="0" i="0" smtClean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>
              <a:defRPr/>
            </a:pPr>
            <a:fld id="{93725194-4266-4A81-BF22-1348C67BCD3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21" name="Holder 4"/>
          <p:cNvSpPr>
            <a:spLocks noGrp="1"/>
          </p:cNvSpPr>
          <p:nvPr>
            <p:ph type="ftr" sz="quarter" idx="15"/>
          </p:nvPr>
        </p:nvSpPr>
        <p:spPr>
          <a:xfrm>
            <a:off x="2279650" y="9944100"/>
            <a:ext cx="1600200" cy="214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76777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www.gov.pl/rozwoj </a:t>
            </a:r>
          </a:p>
        </p:txBody>
      </p:sp>
    </p:spTree>
    <p:extLst>
      <p:ext uri="{BB962C8B-B14F-4D97-AF65-F5344CB8AC3E}">
        <p14:creationId xmlns:p14="http://schemas.microsoft.com/office/powerpoint/2010/main" val="185742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>
            <a:grpSpLocks/>
          </p:cNvGrpSpPr>
          <p:nvPr userDrawn="1"/>
        </p:nvGrpSpPr>
        <p:grpSpPr bwMode="auto">
          <a:xfrm>
            <a:off x="1887538" y="9007475"/>
            <a:ext cx="5343525" cy="1184275"/>
            <a:chOff x="5784850" y="9007475"/>
            <a:chExt cx="5343442" cy="1183797"/>
          </a:xfrm>
        </p:grpSpPr>
        <p:sp>
          <p:nvSpPr>
            <p:cNvPr id="8" name="object 5"/>
            <p:cNvSpPr>
              <a:spLocks/>
            </p:cNvSpPr>
            <p:nvPr/>
          </p:nvSpPr>
          <p:spPr bwMode="auto">
            <a:xfrm flipV="1">
              <a:off x="5784850" y="9007475"/>
              <a:ext cx="2718378" cy="381000"/>
            </a:xfrm>
            <a:custGeom>
              <a:avLst/>
              <a:gdLst>
                <a:gd name="T0" fmla="*/ 0 w 1225550"/>
                <a:gd name="T1" fmla="*/ 0 h 381000"/>
                <a:gd name="T2" fmla="*/ 1225042 w 1225550"/>
                <a:gd name="T3" fmla="*/ 0 h 38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25550" h="38100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noFill/>
            <a:ln w="38100">
              <a:solidFill>
                <a:srgbClr val="D116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grpSp>
          <p:nvGrpSpPr>
            <p:cNvPr id="10" name="Grupa 8"/>
            <p:cNvGrpSpPr>
              <a:grpSpLocks/>
            </p:cNvGrpSpPr>
            <p:nvPr/>
          </p:nvGrpSpPr>
          <p:grpSpPr bwMode="auto"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1" name="Obraz 9" descr="Obraz zawierający rysunek&#10;&#10;Opis wygenerowany automatycznie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6161" y="9911678"/>
                <a:ext cx="261257" cy="261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Obraz 10" descr="Obraz zawierający siekiera&#10;&#10;Opis wygenerowany automatycznie">
                <a:hlinkClick r:id="rId4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1491" y="9945340"/>
                <a:ext cx="261257" cy="212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Obraz 11" descr="Obraz zawierający rysunek&#10;&#10;Opis wygenerowany automatycznie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8650" y="9937175"/>
                <a:ext cx="326572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Obraz 12" descr="Obraz zawierający rysunek&#10;&#10;Opis wygenerowany automatycznie">
                <a:hlinkClick r:id="rId8"/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795818" y="9929039"/>
                <a:ext cx="244873" cy="244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Obraz 13" descr="Obraz zawierający budynek&#10;&#10;Opis wygenerowany automatycznie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6223" y="9937175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Obraz 14" descr="Obraz zawierający rysunek&#10;&#10;Opis wygenerowany automatycznie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48151" y="9911678"/>
                <a:ext cx="280141" cy="279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" name="Obraz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/>
          <a:stretch>
            <a:fillRect/>
          </a:stretch>
        </p:blipFill>
        <p:spPr bwMode="auto">
          <a:xfrm>
            <a:off x="1338263" y="625475"/>
            <a:ext cx="41767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8650" y="2759075"/>
            <a:ext cx="7924800" cy="1295400"/>
          </a:xfrm>
        </p:spPr>
        <p:txBody>
          <a:bodyPr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1898649" y="6340475"/>
            <a:ext cx="3886200" cy="2590800"/>
          </a:xfrm>
        </p:spPr>
        <p:txBody>
          <a:bodyPr>
            <a:noAutofit/>
          </a:bodyPr>
          <a:lstStyle/>
          <a:p>
            <a:pPr lvl="0"/>
            <a:endParaRPr lang="pl-PL" noProof="0" dirty="0"/>
          </a:p>
        </p:txBody>
      </p:sp>
      <p:sp>
        <p:nvSpPr>
          <p:cNvPr id="13" name="Symbol zastępczy obrazu 12"/>
          <p:cNvSpPr>
            <a:spLocks noGrp="1"/>
          </p:cNvSpPr>
          <p:nvPr>
            <p:ph type="pic" sz="quarter" idx="12"/>
          </p:nvPr>
        </p:nvSpPr>
        <p:spPr>
          <a:xfrm>
            <a:off x="10280650" y="1158875"/>
            <a:ext cx="10515600" cy="7772400"/>
          </a:xfrm>
        </p:spPr>
        <p:txBody>
          <a:bodyPr>
            <a:noAutofit/>
          </a:bodyPr>
          <a:lstStyle/>
          <a:p>
            <a:pPr lvl="0"/>
            <a:endParaRPr lang="pl-PL" noProof="0"/>
          </a:p>
        </p:txBody>
      </p:sp>
      <p:sp>
        <p:nvSpPr>
          <p:cNvPr id="17" name="Holder 3"/>
          <p:cNvSpPr>
            <a:spLocks noGrp="1"/>
          </p:cNvSpPr>
          <p:nvPr>
            <p:ph type="body" idx="1"/>
          </p:nvPr>
        </p:nvSpPr>
        <p:spPr>
          <a:xfrm>
            <a:off x="1898650" y="4816475"/>
            <a:ext cx="7910344" cy="1219200"/>
          </a:xfrm>
        </p:spPr>
        <p:txBody>
          <a:bodyPr/>
          <a:lstStyle>
            <a:lvl1pPr>
              <a:lnSpc>
                <a:spcPct val="100000"/>
              </a:lnSpc>
              <a:defRPr sz="1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21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6013450" y="6340475"/>
            <a:ext cx="3810000" cy="2590800"/>
          </a:xfrm>
        </p:spPr>
        <p:txBody>
          <a:bodyPr>
            <a:noAutofit/>
          </a:bodyPr>
          <a:lstStyle/>
          <a:p>
            <a:pPr lvl="0"/>
            <a:endParaRPr lang="pl-PL" noProof="0" dirty="0"/>
          </a:p>
        </p:txBody>
      </p:sp>
      <p:sp>
        <p:nvSpPr>
          <p:cNvPr id="20" name="Symbol zastępczy daty 1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ymbol zastępczy numeru slajdu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8C90-3450-43CE-A2DE-BDEB696FF7B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23" name="Holder 4"/>
          <p:cNvSpPr>
            <a:spLocks noGrp="1"/>
          </p:cNvSpPr>
          <p:nvPr>
            <p:ph type="ftr" sz="quarter" idx="19"/>
          </p:nvPr>
        </p:nvSpPr>
        <p:spPr>
          <a:xfrm>
            <a:off x="2279650" y="9944100"/>
            <a:ext cx="1600200" cy="214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76777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www.gov.pl/rozwoj </a:t>
            </a:r>
          </a:p>
        </p:txBody>
      </p:sp>
    </p:spTree>
    <p:extLst>
      <p:ext uri="{BB962C8B-B14F-4D97-AF65-F5344CB8AC3E}">
        <p14:creationId xmlns:p14="http://schemas.microsoft.com/office/powerpoint/2010/main" val="256335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7538" y="2757488"/>
            <a:ext cx="16329025" cy="7635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1887538" y="4065588"/>
            <a:ext cx="16329025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624050" y="9912350"/>
            <a:ext cx="1611313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76777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605250" y="9912350"/>
            <a:ext cx="1611313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8100" algn="r" fontAlgn="auto">
              <a:spcBef>
                <a:spcPts val="80"/>
              </a:spcBef>
              <a:spcAft>
                <a:spcPts val="0"/>
              </a:spcAft>
              <a:defRPr sz="2950" b="0" i="0" spc="10" smtClean="0">
                <a:solidFill>
                  <a:srgbClr val="767779"/>
                </a:solidFill>
                <a:latin typeface="Lato"/>
                <a:cs typeface="Lato"/>
              </a:defRPr>
            </a:lvl1pPr>
          </a:lstStyle>
          <a:p>
            <a:pPr>
              <a:defRPr/>
            </a:pPr>
            <a:fld id="{0162BE29-80B4-436D-AB78-3BD8E48CA81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noFill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Lat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Lat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Lat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Lato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Lato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Lato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Lato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Lato"/>
        </a:defRPr>
      </a:lvl9pPr>
    </p:titleStyle>
    <p:bodyStyle>
      <a:lvl1pPr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6899" y="2757536"/>
            <a:ext cx="16330300" cy="7635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6899" y="4066183"/>
            <a:ext cx="16330300" cy="47888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624050" y="9911906"/>
            <a:ext cx="16119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76777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605251" y="9911906"/>
            <a:ext cx="1611948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2950" b="0" i="0">
                <a:solidFill>
                  <a:srgbClr val="767779"/>
                </a:solidFill>
                <a:latin typeface="Lato"/>
                <a:cs typeface="Lato"/>
              </a:defRPr>
            </a:lvl1pPr>
          </a:lstStyle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</p:spTree>
    <p:extLst>
      <p:ext uri="{BB962C8B-B14F-4D97-AF65-F5344CB8AC3E}">
        <p14:creationId xmlns:p14="http://schemas.microsoft.com/office/powerpoint/2010/main" val="425584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hf hdr="0" dt="0"/>
  <p:txStyles>
    <p:titleStyle>
      <a:lvl1pPr>
        <a:defRPr sz="5400" baseline="0">
          <a:noFill/>
          <a:latin typeface="+mj-lt"/>
          <a:ea typeface="+mj-ea"/>
          <a:cs typeface="+mj-cs"/>
        </a:defRPr>
      </a:lvl1pPr>
    </p:titleStyle>
    <p:bodyStyle>
      <a:lvl1pPr marL="0" algn="l">
        <a:lnSpc>
          <a:spcPct val="150000"/>
        </a:lnSpc>
        <a:defRPr sz="3600"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38">
          <p15:clr>
            <a:srgbClr val="F26B43"/>
          </p15:clr>
        </p15:guide>
        <p15:guide id="2" orient="horz" pos="5626">
          <p15:clr>
            <a:srgbClr val="F26B43"/>
          </p15:clr>
        </p15:guide>
        <p15:guide id="3" pos="1196">
          <p15:clr>
            <a:srgbClr val="F26B43"/>
          </p15:clr>
        </p15:guide>
        <p15:guide id="4" pos="6332">
          <p15:clr>
            <a:srgbClr val="F26B43"/>
          </p15:clr>
        </p15:guide>
        <p15:guide id="5" pos="11468">
          <p15:clr>
            <a:srgbClr val="F26B43"/>
          </p15:clr>
        </p15:guide>
        <p15:guide id="6" orient="horz" pos="2218">
          <p15:clr>
            <a:srgbClr val="F26B43"/>
          </p15:clr>
        </p15:guide>
        <p15:guide id="7" orient="horz" pos="2554">
          <p15:clr>
            <a:srgbClr val="F26B43"/>
          </p15:clr>
        </p15:guide>
        <p15:guide id="8" orient="horz" pos="6250">
          <p15:clr>
            <a:srgbClr val="F26B43"/>
          </p15:clr>
        </p15:guide>
        <p15:guide id="9" pos="1052">
          <p15:clr>
            <a:srgbClr val="F26B43"/>
          </p15:clr>
        </p15:guide>
        <p15:guide id="10" orient="horz" pos="826">
          <p15:clr>
            <a:srgbClr val="F26B43"/>
          </p15:clr>
        </p15:guide>
        <p15:guide id="11" pos="8924">
          <p15:clr>
            <a:srgbClr val="F26B43"/>
          </p15:clr>
        </p15:guide>
        <p15:guide id="12" pos="3788">
          <p15:clr>
            <a:srgbClr val="F26B43"/>
          </p15:clr>
        </p15:guide>
        <p15:guide id="13" pos="7628">
          <p15:clr>
            <a:srgbClr val="F26B43"/>
          </p15:clr>
        </p15:guide>
        <p15:guide id="14" pos="6188">
          <p15:clr>
            <a:srgbClr val="F26B43"/>
          </p15:clr>
        </p15:guide>
        <p15:guide id="15" pos="7772">
          <p15:clr>
            <a:srgbClr val="F26B43"/>
          </p15:clr>
        </p15:guide>
        <p15:guide id="16" pos="6476">
          <p15:clr>
            <a:srgbClr val="F26B43"/>
          </p15:clr>
        </p15:guide>
        <p15:guide id="17" pos="7916">
          <p15:clr>
            <a:srgbClr val="F26B43"/>
          </p15:clr>
        </p15:guide>
        <p15:guide id="18" pos="3932">
          <p15:clr>
            <a:srgbClr val="F26B43"/>
          </p15:clr>
        </p15:guide>
        <p15:guide id="19" pos="3644">
          <p15:clr>
            <a:srgbClr val="F26B43"/>
          </p15:clr>
        </p15:guide>
        <p15:guide id="20" pos="9068">
          <p15:clr>
            <a:srgbClr val="F26B43"/>
          </p15:clr>
        </p15:guide>
        <p15:guide id="21" pos="9212">
          <p15:clr>
            <a:srgbClr val="F26B43"/>
          </p15:clr>
        </p15:guide>
        <p15:guide id="22" orient="horz" pos="3034">
          <p15:clr>
            <a:srgbClr val="F26B43"/>
          </p15:clr>
        </p15:guide>
        <p15:guide id="23" orient="horz" pos="7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755650" y="4054475"/>
            <a:ext cx="9220200" cy="480060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rgbClr val="767779"/>
                </a:solidFill>
              </a:rPr>
              <a:t>Investment </a:t>
            </a:r>
            <a:r>
              <a:rPr lang="pl-PL" sz="6000" dirty="0" err="1">
                <a:solidFill>
                  <a:srgbClr val="767779"/>
                </a:solidFill>
              </a:rPr>
              <a:t>Climate</a:t>
            </a:r>
            <a:r>
              <a:rPr lang="pl-PL" sz="6000" dirty="0">
                <a:solidFill>
                  <a:srgbClr val="767779"/>
                </a:solidFill>
              </a:rPr>
              <a:t> and Business </a:t>
            </a:r>
            <a:r>
              <a:rPr lang="pl-PL" sz="6000" dirty="0" err="1">
                <a:solidFill>
                  <a:srgbClr val="767779"/>
                </a:solidFill>
              </a:rPr>
              <a:t>Opportunities</a:t>
            </a:r>
            <a:r>
              <a:rPr lang="pl-PL" sz="6000" dirty="0">
                <a:solidFill>
                  <a:srgbClr val="767779"/>
                </a:solidFill>
              </a:rPr>
              <a:t> in Poland</a:t>
            </a:r>
            <a:r>
              <a:rPr lang="en-US" sz="6000" dirty="0">
                <a:solidFill>
                  <a:srgbClr val="767779"/>
                </a:solidFill>
              </a:rPr>
              <a:t> </a:t>
            </a:r>
            <a:br>
              <a:rPr lang="pl-PL" sz="6000" dirty="0">
                <a:solidFill>
                  <a:srgbClr val="767779"/>
                </a:solidFill>
              </a:rPr>
            </a:br>
            <a:br>
              <a:rPr lang="pl-PL" sz="6000" dirty="0">
                <a:solidFill>
                  <a:srgbClr val="767779"/>
                </a:solidFill>
              </a:rPr>
            </a:br>
            <a:r>
              <a:rPr lang="en-US" sz="6000" dirty="0">
                <a:solidFill>
                  <a:srgbClr val="767779"/>
                </a:solidFill>
              </a:rPr>
              <a:t>Poland - </a:t>
            </a:r>
            <a:r>
              <a:rPr lang="pl-PL" sz="6000" dirty="0">
                <a:solidFill>
                  <a:srgbClr val="767779"/>
                </a:solidFill>
              </a:rPr>
              <a:t>Turkey</a:t>
            </a:r>
            <a:r>
              <a:rPr lang="en-US" sz="6000" dirty="0">
                <a:solidFill>
                  <a:srgbClr val="767779"/>
                </a:solidFill>
              </a:rPr>
              <a:t> </a:t>
            </a:r>
            <a:r>
              <a:rPr lang="en-US" sz="6000">
                <a:solidFill>
                  <a:srgbClr val="767779"/>
                </a:solidFill>
              </a:rPr>
              <a:t>economic cooperation</a:t>
            </a:r>
            <a:br>
              <a:rPr lang="pl-PL" sz="6500" dirty="0">
                <a:solidFill>
                  <a:srgbClr val="767779"/>
                </a:solidFill>
              </a:rPr>
            </a:br>
            <a:endParaRPr lang="pl-PL" sz="6600" i="1" dirty="0">
              <a:solidFill>
                <a:srgbClr val="767779"/>
              </a:solidFill>
              <a:latin typeface="+mj-lt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0"/>
            <a:ext cx="9842500" cy="1130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 bwMode="auto">
          <a:xfrm>
            <a:off x="5784850" y="1158875"/>
            <a:ext cx="12420600" cy="990600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dirty="0">
                <a:solidFill>
                  <a:srgbClr val="D11632"/>
                </a:solidFill>
                <a:ea typeface="Lato"/>
              </a:rPr>
              <a:t>Poland-Turkey trade relations </a:t>
            </a:r>
            <a:endParaRPr lang="pl-PL" altLang="pl-PL" dirty="0">
              <a:ea typeface="Lato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CD981C8-5300-46C0-B673-6881AE898ECA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sp>
        <p:nvSpPr>
          <p:cNvPr id="27652" name="Symbol zastępczy stopki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solidFill>
                  <a:srgbClr val="767779"/>
                </a:solidFill>
              </a:rPr>
              <a:t>www.gov.pl/rozwoj </a:t>
            </a:r>
          </a:p>
        </p:txBody>
      </p:sp>
      <p:sp>
        <p:nvSpPr>
          <p:cNvPr id="27653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831850" y="3597275"/>
            <a:ext cx="8915400" cy="434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sz="2800" dirty="0">
                <a:solidFill>
                  <a:srgbClr val="767779"/>
                </a:solidFill>
              </a:rPr>
              <a:t>T</a:t>
            </a:r>
            <a:r>
              <a:rPr lang="en-GB" altLang="pl-PL" sz="2800" dirty="0" err="1">
                <a:solidFill>
                  <a:srgbClr val="767779"/>
                </a:solidFill>
              </a:rPr>
              <a:t>rade</a:t>
            </a:r>
            <a:r>
              <a:rPr lang="en-GB" altLang="pl-PL" sz="2800" dirty="0">
                <a:solidFill>
                  <a:srgbClr val="767779"/>
                </a:solidFill>
              </a:rPr>
              <a:t> turnover between Poland and </a:t>
            </a:r>
            <a:r>
              <a:rPr lang="pl-PL" altLang="pl-PL" sz="2800" dirty="0">
                <a:solidFill>
                  <a:srgbClr val="767779"/>
                </a:solidFill>
              </a:rPr>
              <a:t>Turkey</a:t>
            </a:r>
            <a:r>
              <a:rPr lang="en-GB" altLang="pl-PL" sz="2800" dirty="0">
                <a:solidFill>
                  <a:srgbClr val="767779"/>
                </a:solidFill>
              </a:rPr>
              <a:t> in 2019 reached </a:t>
            </a:r>
            <a:r>
              <a:rPr lang="pl-PL" altLang="pl-PL" sz="2800" dirty="0">
                <a:solidFill>
                  <a:srgbClr val="767779"/>
                </a:solidFill>
              </a:rPr>
              <a:t>EUR</a:t>
            </a:r>
            <a:r>
              <a:rPr lang="en-GB" altLang="pl-PL" sz="2800" dirty="0">
                <a:solidFill>
                  <a:srgbClr val="767779"/>
                </a:solidFill>
              </a:rPr>
              <a:t> </a:t>
            </a:r>
            <a:r>
              <a:rPr lang="pl-PL" altLang="pl-PL" sz="2800" dirty="0">
                <a:solidFill>
                  <a:srgbClr val="767779"/>
                </a:solidFill>
              </a:rPr>
              <a:t>5,9</a:t>
            </a:r>
            <a:r>
              <a:rPr lang="en-GB" altLang="pl-PL" sz="2800" dirty="0">
                <a:solidFill>
                  <a:srgbClr val="767779"/>
                </a:solidFill>
              </a:rPr>
              <a:t> billion</a:t>
            </a:r>
            <a:r>
              <a:rPr lang="pl-PL" altLang="pl-PL" sz="2800" dirty="0">
                <a:solidFill>
                  <a:srgbClr val="767779"/>
                </a:solidFill>
              </a:rPr>
              <a:t> a 8% </a:t>
            </a:r>
            <a:r>
              <a:rPr lang="pl-PL" altLang="pl-PL" sz="2800" dirty="0" err="1">
                <a:solidFill>
                  <a:srgbClr val="767779"/>
                </a:solidFill>
              </a:rPr>
              <a:t>fall</a:t>
            </a:r>
            <a:r>
              <a:rPr lang="pl-PL" altLang="pl-PL" sz="2800" dirty="0">
                <a:solidFill>
                  <a:srgbClr val="767779"/>
                </a:solidFill>
              </a:rPr>
              <a:t> from 2018.</a:t>
            </a:r>
          </a:p>
          <a:p>
            <a:pPr eaLnBrk="1" hangingPunct="1">
              <a:spcBef>
                <a:spcPct val="0"/>
              </a:spcBef>
            </a:pPr>
            <a:r>
              <a:rPr lang="en-GB" altLang="pl-PL" sz="2800" u="sng" dirty="0">
                <a:solidFill>
                  <a:srgbClr val="767779"/>
                </a:solidFill>
              </a:rPr>
              <a:t>Polish export to </a:t>
            </a:r>
            <a:r>
              <a:rPr lang="pl-PL" altLang="pl-PL" sz="2800" u="sng" dirty="0">
                <a:solidFill>
                  <a:srgbClr val="767779"/>
                </a:solidFill>
              </a:rPr>
              <a:t>Turkey</a:t>
            </a:r>
            <a:r>
              <a:rPr lang="en-GB" altLang="pl-PL" sz="2800" u="sng" dirty="0">
                <a:solidFill>
                  <a:srgbClr val="767779"/>
                </a:solidFill>
              </a:rPr>
              <a:t> </a:t>
            </a:r>
            <a:r>
              <a:rPr lang="en-GB" altLang="pl-PL" sz="2800" dirty="0">
                <a:solidFill>
                  <a:srgbClr val="767779"/>
                </a:solidFill>
              </a:rPr>
              <a:t>reached </a:t>
            </a:r>
            <a:r>
              <a:rPr lang="pl-PL" altLang="pl-PL" sz="2800" dirty="0">
                <a:solidFill>
                  <a:srgbClr val="767779"/>
                </a:solidFill>
              </a:rPr>
              <a:t>EUR</a:t>
            </a:r>
            <a:r>
              <a:rPr lang="en-GB" altLang="pl-PL" sz="2800" dirty="0">
                <a:solidFill>
                  <a:srgbClr val="767779"/>
                </a:solidFill>
              </a:rPr>
              <a:t> </a:t>
            </a:r>
            <a:r>
              <a:rPr lang="pl-PL" altLang="pl-PL" sz="2800" dirty="0">
                <a:solidFill>
                  <a:srgbClr val="767779"/>
                </a:solidFill>
              </a:rPr>
              <a:t>1,9 </a:t>
            </a:r>
            <a:r>
              <a:rPr lang="pl-PL" altLang="pl-PL" sz="2800" dirty="0" err="1">
                <a:solidFill>
                  <a:srgbClr val="767779"/>
                </a:solidFill>
              </a:rPr>
              <a:t>billion</a:t>
            </a:r>
            <a:r>
              <a:rPr lang="en-GB" altLang="pl-PL" sz="2800" dirty="0">
                <a:solidFill>
                  <a:srgbClr val="767779"/>
                </a:solidFill>
              </a:rPr>
              <a:t> and </a:t>
            </a:r>
            <a:r>
              <a:rPr lang="en-GB" altLang="pl-PL" sz="2800" u="sng" dirty="0">
                <a:solidFill>
                  <a:srgbClr val="767779"/>
                </a:solidFill>
              </a:rPr>
              <a:t>import from </a:t>
            </a:r>
            <a:r>
              <a:rPr lang="pl-PL" altLang="pl-PL" sz="2800" u="sng" dirty="0">
                <a:solidFill>
                  <a:srgbClr val="767779"/>
                </a:solidFill>
              </a:rPr>
              <a:t>Turkey</a:t>
            </a:r>
            <a:r>
              <a:rPr lang="en-GB" altLang="pl-PL" sz="2800" u="sng" dirty="0">
                <a:solidFill>
                  <a:srgbClr val="767779"/>
                </a:solidFill>
              </a:rPr>
              <a:t> </a:t>
            </a:r>
            <a:r>
              <a:rPr lang="en-GB" altLang="pl-PL" sz="2800" dirty="0">
                <a:solidFill>
                  <a:srgbClr val="767779"/>
                </a:solidFill>
              </a:rPr>
              <a:t>was at </a:t>
            </a:r>
            <a:r>
              <a:rPr lang="pl-PL" altLang="pl-PL" sz="2800" dirty="0">
                <a:solidFill>
                  <a:srgbClr val="767779"/>
                </a:solidFill>
              </a:rPr>
              <a:t>EUR</a:t>
            </a:r>
            <a:r>
              <a:rPr lang="en-GB" altLang="pl-PL" sz="2800" dirty="0">
                <a:solidFill>
                  <a:srgbClr val="767779"/>
                </a:solidFill>
              </a:rPr>
              <a:t> </a:t>
            </a:r>
            <a:r>
              <a:rPr lang="pl-PL" altLang="pl-PL" sz="2800" dirty="0">
                <a:solidFill>
                  <a:srgbClr val="767779"/>
                </a:solidFill>
              </a:rPr>
              <a:t>3,9 </a:t>
            </a:r>
            <a:r>
              <a:rPr lang="pl-PL" altLang="pl-PL" sz="2800" dirty="0" err="1">
                <a:solidFill>
                  <a:srgbClr val="767779"/>
                </a:solidFill>
              </a:rPr>
              <a:t>billion</a:t>
            </a:r>
            <a:r>
              <a:rPr lang="pl-PL" altLang="pl-PL" sz="2800" dirty="0">
                <a:solidFill>
                  <a:srgbClr val="767779"/>
                </a:solidFill>
              </a:rPr>
              <a:t> – </a:t>
            </a:r>
            <a:r>
              <a:rPr lang="pl-PL" altLang="pl-PL" sz="2800" dirty="0" err="1">
                <a:solidFill>
                  <a:srgbClr val="767779"/>
                </a:solidFill>
              </a:rPr>
              <a:t>reflecting</a:t>
            </a:r>
            <a:r>
              <a:rPr lang="pl-PL" altLang="pl-PL" sz="2800" dirty="0">
                <a:solidFill>
                  <a:srgbClr val="767779"/>
                </a:solidFill>
              </a:rPr>
              <a:t> a major trade </a:t>
            </a:r>
            <a:r>
              <a:rPr lang="pl-PL" altLang="pl-PL" sz="2800" dirty="0" err="1">
                <a:solidFill>
                  <a:srgbClr val="767779"/>
                </a:solidFill>
              </a:rPr>
              <a:t>imbalance</a:t>
            </a:r>
            <a:r>
              <a:rPr lang="pl-PL" altLang="pl-PL" sz="2800" dirty="0">
                <a:solidFill>
                  <a:srgbClr val="767779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2800" dirty="0" err="1">
                <a:solidFill>
                  <a:srgbClr val="767779"/>
                </a:solidFill>
              </a:rPr>
              <a:t>Key</a:t>
            </a:r>
            <a:r>
              <a:rPr lang="pl-PL" altLang="pl-PL" sz="2800" dirty="0">
                <a:solidFill>
                  <a:srgbClr val="767779"/>
                </a:solidFill>
              </a:rPr>
              <a:t> </a:t>
            </a:r>
            <a:r>
              <a:rPr lang="pl-PL" altLang="pl-PL" sz="2800" dirty="0" err="1">
                <a:solidFill>
                  <a:srgbClr val="767779"/>
                </a:solidFill>
              </a:rPr>
              <a:t>sectors</a:t>
            </a:r>
            <a:r>
              <a:rPr lang="pl-PL" altLang="pl-PL" sz="2800" dirty="0">
                <a:solidFill>
                  <a:srgbClr val="767779"/>
                </a:solidFill>
              </a:rPr>
              <a:t> of </a:t>
            </a:r>
            <a:r>
              <a:rPr lang="pl-PL" altLang="pl-PL" sz="2800" dirty="0" err="1">
                <a:solidFill>
                  <a:srgbClr val="767779"/>
                </a:solidFill>
              </a:rPr>
              <a:t>Polish</a:t>
            </a:r>
            <a:r>
              <a:rPr lang="pl-PL" altLang="pl-PL" sz="2800" dirty="0">
                <a:solidFill>
                  <a:srgbClr val="767779"/>
                </a:solidFill>
              </a:rPr>
              <a:t> export: </a:t>
            </a:r>
            <a:r>
              <a:rPr lang="pl-PL" altLang="pl-PL" sz="2800" dirty="0" err="1">
                <a:solidFill>
                  <a:srgbClr val="767779"/>
                </a:solidFill>
              </a:rPr>
              <a:t>mechanical</a:t>
            </a:r>
            <a:r>
              <a:rPr lang="pl-PL" altLang="pl-PL" sz="2800" dirty="0">
                <a:solidFill>
                  <a:srgbClr val="767779"/>
                </a:solidFill>
              </a:rPr>
              <a:t> and </a:t>
            </a:r>
            <a:r>
              <a:rPr lang="pl-PL" altLang="pl-PL" sz="2800" dirty="0" err="1">
                <a:solidFill>
                  <a:srgbClr val="767779"/>
                </a:solidFill>
              </a:rPr>
              <a:t>electrical</a:t>
            </a:r>
            <a:r>
              <a:rPr lang="pl-PL" altLang="pl-PL" sz="2800" dirty="0">
                <a:solidFill>
                  <a:srgbClr val="767779"/>
                </a:solidFill>
              </a:rPr>
              <a:t> devices, </a:t>
            </a:r>
            <a:r>
              <a:rPr lang="pl-PL" altLang="pl-PL" sz="2800" dirty="0" err="1">
                <a:solidFill>
                  <a:srgbClr val="767779"/>
                </a:solidFill>
              </a:rPr>
              <a:t>vehicles</a:t>
            </a:r>
            <a:r>
              <a:rPr lang="pl-PL" altLang="pl-PL" sz="2800" dirty="0">
                <a:solidFill>
                  <a:srgbClr val="767779"/>
                </a:solidFill>
              </a:rPr>
              <a:t>, </a:t>
            </a:r>
            <a:r>
              <a:rPr lang="pl-PL" altLang="pl-PL" sz="2800" dirty="0" err="1">
                <a:solidFill>
                  <a:srgbClr val="767779"/>
                </a:solidFill>
              </a:rPr>
              <a:t>chemical</a:t>
            </a:r>
            <a:r>
              <a:rPr lang="pl-PL" altLang="pl-PL" sz="2800" dirty="0">
                <a:solidFill>
                  <a:srgbClr val="767779"/>
                </a:solidFill>
              </a:rPr>
              <a:t> </a:t>
            </a:r>
            <a:r>
              <a:rPr lang="pl-PL" altLang="pl-PL" sz="2800" dirty="0" err="1">
                <a:solidFill>
                  <a:srgbClr val="767779"/>
                </a:solidFill>
              </a:rPr>
              <a:t>industry</a:t>
            </a:r>
            <a:r>
              <a:rPr lang="pl-PL" altLang="pl-PL" sz="2800" dirty="0">
                <a:solidFill>
                  <a:srgbClr val="767779"/>
                </a:solidFill>
              </a:rPr>
              <a:t> products.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2800" dirty="0" err="1">
                <a:solidFill>
                  <a:srgbClr val="767779"/>
                </a:solidFill>
              </a:rPr>
              <a:t>Key</a:t>
            </a:r>
            <a:r>
              <a:rPr lang="pl-PL" altLang="pl-PL" sz="2800" dirty="0">
                <a:solidFill>
                  <a:srgbClr val="767779"/>
                </a:solidFill>
              </a:rPr>
              <a:t> </a:t>
            </a:r>
            <a:r>
              <a:rPr lang="pl-PL" altLang="pl-PL" sz="2800" dirty="0" err="1">
                <a:solidFill>
                  <a:srgbClr val="767779"/>
                </a:solidFill>
              </a:rPr>
              <a:t>sectors</a:t>
            </a:r>
            <a:r>
              <a:rPr lang="pl-PL" altLang="pl-PL" sz="2800" dirty="0">
                <a:solidFill>
                  <a:srgbClr val="767779"/>
                </a:solidFill>
              </a:rPr>
              <a:t> of </a:t>
            </a:r>
            <a:r>
              <a:rPr lang="pl-PL" altLang="pl-PL" sz="2800" dirty="0" err="1">
                <a:solidFill>
                  <a:srgbClr val="767779"/>
                </a:solidFill>
              </a:rPr>
              <a:t>Polish</a:t>
            </a:r>
            <a:r>
              <a:rPr lang="pl-PL" altLang="pl-PL" sz="2800" dirty="0">
                <a:solidFill>
                  <a:srgbClr val="767779"/>
                </a:solidFill>
              </a:rPr>
              <a:t> import: </a:t>
            </a:r>
            <a:r>
              <a:rPr lang="pl-PL" altLang="pl-PL" sz="2800" dirty="0" err="1">
                <a:solidFill>
                  <a:srgbClr val="767779"/>
                </a:solidFill>
              </a:rPr>
              <a:t>vehicles</a:t>
            </a:r>
            <a:r>
              <a:rPr lang="pl-PL" altLang="pl-PL" sz="2800" dirty="0">
                <a:solidFill>
                  <a:srgbClr val="767779"/>
                </a:solidFill>
              </a:rPr>
              <a:t>, </a:t>
            </a:r>
            <a:r>
              <a:rPr lang="pl-PL" altLang="pl-PL" sz="2800" dirty="0" err="1">
                <a:solidFill>
                  <a:srgbClr val="767779"/>
                </a:solidFill>
              </a:rPr>
              <a:t>textiles</a:t>
            </a:r>
            <a:r>
              <a:rPr lang="pl-PL" altLang="pl-PL" sz="2800" dirty="0">
                <a:solidFill>
                  <a:srgbClr val="767779"/>
                </a:solidFill>
              </a:rPr>
              <a:t>, </a:t>
            </a:r>
            <a:r>
              <a:rPr lang="pl-PL" altLang="pl-PL" sz="2800" dirty="0" err="1">
                <a:solidFill>
                  <a:srgbClr val="767779"/>
                </a:solidFill>
              </a:rPr>
              <a:t>mechanical</a:t>
            </a:r>
            <a:r>
              <a:rPr lang="pl-PL" altLang="pl-PL" sz="2800" dirty="0">
                <a:solidFill>
                  <a:srgbClr val="767779"/>
                </a:solidFill>
              </a:rPr>
              <a:t> and </a:t>
            </a:r>
            <a:r>
              <a:rPr lang="pl-PL" altLang="pl-PL" sz="2800" dirty="0" err="1">
                <a:solidFill>
                  <a:srgbClr val="767779"/>
                </a:solidFill>
              </a:rPr>
              <a:t>electrical</a:t>
            </a:r>
            <a:r>
              <a:rPr lang="pl-PL" altLang="pl-PL" sz="2800" dirty="0">
                <a:solidFill>
                  <a:srgbClr val="767779"/>
                </a:solidFill>
              </a:rPr>
              <a:t> devices.</a:t>
            </a:r>
          </a:p>
          <a:p>
            <a:pPr eaLnBrk="1" hangingPunct="1">
              <a:spcBef>
                <a:spcPct val="0"/>
              </a:spcBef>
            </a:pPr>
            <a:endParaRPr lang="pl-PL" altLang="pl-PL" sz="3200" dirty="0">
              <a:solidFill>
                <a:srgbClr val="767779"/>
              </a:solidFill>
            </a:endParaRPr>
          </a:p>
        </p:txBody>
      </p:sp>
      <p:graphicFrame>
        <p:nvGraphicFramePr>
          <p:cNvPr id="2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839673"/>
              </p:ext>
            </p:extLst>
          </p:nvPr>
        </p:nvGraphicFramePr>
        <p:xfrm>
          <a:off x="9899650" y="2146300"/>
          <a:ext cx="9505950" cy="754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5" name="Prostokąt 8"/>
          <p:cNvSpPr>
            <a:spLocks noChangeArrowheads="1"/>
          </p:cNvSpPr>
          <p:nvPr/>
        </p:nvSpPr>
        <p:spPr bwMode="auto">
          <a:xfrm>
            <a:off x="17367250" y="2157413"/>
            <a:ext cx="2038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algn="ctr"/>
            <a:r>
              <a:rPr lang="pl-PL" altLang="pl-PL" dirty="0"/>
              <a:t>(mln EUR)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 bwMode="auto">
          <a:xfrm>
            <a:off x="5784850" y="1158875"/>
            <a:ext cx="12420600" cy="1182688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pl-PL" dirty="0">
                <a:solidFill>
                  <a:srgbClr val="D11632"/>
                </a:solidFill>
                <a:ea typeface="Lato"/>
              </a:rPr>
              <a:t>Prospective</a:t>
            </a:r>
            <a:r>
              <a:rPr lang="pl-PL" altLang="pl-PL" dirty="0">
                <a:solidFill>
                  <a:srgbClr val="D11632"/>
                </a:solidFill>
                <a:ea typeface="Lato"/>
              </a:rPr>
              <a:t> </a:t>
            </a:r>
            <a:r>
              <a:rPr lang="pl-PL" altLang="pl-PL" dirty="0" err="1">
                <a:solidFill>
                  <a:srgbClr val="D11632"/>
                </a:solidFill>
                <a:ea typeface="Lato"/>
              </a:rPr>
              <a:t>sectors</a:t>
            </a:r>
            <a:r>
              <a:rPr lang="pl-PL" altLang="pl-PL" dirty="0">
                <a:solidFill>
                  <a:srgbClr val="D11632"/>
                </a:solidFill>
                <a:ea typeface="Lato"/>
              </a:rPr>
              <a:t> </a:t>
            </a:r>
            <a:r>
              <a:rPr lang="en-US" altLang="pl-PL" dirty="0">
                <a:solidFill>
                  <a:srgbClr val="D11632"/>
                </a:solidFill>
                <a:ea typeface="Lato"/>
              </a:rPr>
              <a:t>for cooperation</a:t>
            </a:r>
            <a:endParaRPr lang="pl-PL" altLang="pl-PL" dirty="0">
              <a:ea typeface="Lato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CEC26AA-84B2-42A7-9C27-3419CE16E76F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38878697"/>
              </p:ext>
            </p:extLst>
          </p:nvPr>
        </p:nvGraphicFramePr>
        <p:xfrm>
          <a:off x="1060451" y="2759075"/>
          <a:ext cx="9677399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7" name="Symbol zastępczy stopki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solidFill>
                  <a:srgbClr val="767779"/>
                </a:solidFill>
              </a:rPr>
              <a:t>www.gov.pl/rozwoj </a:t>
            </a:r>
          </a:p>
        </p:txBody>
      </p:sp>
      <p:pic>
        <p:nvPicPr>
          <p:cNvPr id="28678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60699" y="4873512"/>
            <a:ext cx="33004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Obraz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2475" y="2961957"/>
            <a:ext cx="3940175" cy="264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Obraz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0" y="7026275"/>
            <a:ext cx="3886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 bwMode="auto">
          <a:xfrm>
            <a:off x="3803650" y="2987675"/>
            <a:ext cx="12420600" cy="914400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>
                <a:solidFill>
                  <a:srgbClr val="D11632"/>
                </a:solidFill>
                <a:ea typeface="Lato"/>
              </a:rPr>
              <a:t>Thank you for your attention!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2B930-D132-42D6-96B0-25E2DFA7B6C8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sp>
        <p:nvSpPr>
          <p:cNvPr id="31748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803650" y="4587875"/>
            <a:ext cx="12344400" cy="2819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pl-PL" altLang="pl-PL"/>
              <a:t>Aleksander Siemaszko</a:t>
            </a:r>
          </a:p>
          <a:p>
            <a:pPr algn="ctr" eaLnBrk="1" hangingPunct="1">
              <a:spcBef>
                <a:spcPct val="0"/>
              </a:spcBef>
            </a:pPr>
            <a:r>
              <a:rPr lang="pl-PL" altLang="pl-PL" sz="2400">
                <a:solidFill>
                  <a:schemeClr val="tx1"/>
                </a:solidFill>
              </a:rPr>
              <a:t>Deputy Director</a:t>
            </a:r>
          </a:p>
          <a:p>
            <a:pPr algn="ctr" eaLnBrk="1" hangingPunct="1">
              <a:spcBef>
                <a:spcPct val="0"/>
              </a:spcBef>
            </a:pPr>
            <a:r>
              <a:rPr lang="pl-PL" altLang="pl-PL" sz="2400">
                <a:solidFill>
                  <a:schemeClr val="tx1"/>
                </a:solidFill>
              </a:rPr>
              <a:t>Department for Trade and International Cooperation</a:t>
            </a:r>
          </a:p>
          <a:p>
            <a:pPr algn="ctr" eaLnBrk="1" hangingPunct="1">
              <a:spcBef>
                <a:spcPct val="0"/>
              </a:spcBef>
            </a:pPr>
            <a:r>
              <a:rPr lang="pl-PL" altLang="pl-PL" sz="2400">
                <a:solidFill>
                  <a:schemeClr val="tx1"/>
                </a:solidFill>
              </a:rPr>
              <a:t>e-mail: Aleksander.Siemaszko@mr.gov.pl </a:t>
            </a:r>
            <a:br>
              <a:rPr lang="pl-PL" altLang="pl-PL" sz="2400">
                <a:solidFill>
                  <a:schemeClr val="tx1"/>
                </a:solidFill>
              </a:rPr>
            </a:br>
            <a:r>
              <a:rPr lang="pl-PL" altLang="pl-PL" sz="2400">
                <a:solidFill>
                  <a:schemeClr val="tx1"/>
                </a:solidFill>
              </a:rPr>
              <a:t>tel.: 22 411 92 70</a:t>
            </a:r>
          </a:p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1749" name="Symbol zastępczy stopki 4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solidFill>
                  <a:srgbClr val="767779"/>
                </a:solidFill>
              </a:rPr>
              <a:t>www.gov.pl/rozwoj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2"/>
          <p:cNvSpPr>
            <a:spLocks noGrp="1"/>
          </p:cNvSpPr>
          <p:nvPr>
            <p:ph type="title"/>
          </p:nvPr>
        </p:nvSpPr>
        <p:spPr bwMode="auto">
          <a:xfrm>
            <a:off x="5784850" y="1158875"/>
            <a:ext cx="12420600" cy="1143000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>
                <a:solidFill>
                  <a:srgbClr val="D11632"/>
                </a:solidFill>
                <a:ea typeface="Lato"/>
              </a:rPr>
              <a:t>Poland – central location in Europe</a:t>
            </a:r>
          </a:p>
        </p:txBody>
      </p:sp>
      <p:sp>
        <p:nvSpPr>
          <p:cNvPr id="17" name="Symbol zastępczy numeru slajd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D883E-BE33-4C39-8AC2-870A1466F35B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sp>
        <p:nvSpPr>
          <p:cNvPr id="18436" name="Symbol zastępczy tekstu 13"/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7162800" cy="5410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2000"/>
          </a:p>
        </p:txBody>
      </p:sp>
      <p:sp>
        <p:nvSpPr>
          <p:cNvPr id="18437" name="Holder 4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solidFill>
                  <a:srgbClr val="767779"/>
                </a:solidFill>
              </a:rPr>
              <a:t>www.gov.pl/rozwoj 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530475"/>
            <a:ext cx="161544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 bwMode="auto">
          <a:xfrm>
            <a:off x="5784850" y="1158875"/>
            <a:ext cx="12420600" cy="990600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>
                <a:solidFill>
                  <a:srgbClr val="767779"/>
                </a:solidFill>
                <a:ea typeface="Lato"/>
              </a:rPr>
              <a:t> </a:t>
            </a:r>
            <a:r>
              <a:rPr lang="pl-PL" altLang="pl-PL">
                <a:solidFill>
                  <a:srgbClr val="D11632"/>
                </a:solidFill>
                <a:ea typeface="Lato"/>
              </a:rPr>
              <a:t>Polish Economy – main information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969F4C4-18CF-4116-A3FD-0CA492DB273E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sp>
        <p:nvSpPr>
          <p:cNvPr id="19460" name="Symbol zastępczy stopki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solidFill>
                  <a:srgbClr val="767779"/>
                </a:solidFill>
              </a:rPr>
              <a:t>www.gov.pl/rozwoj </a:t>
            </a:r>
          </a:p>
        </p:txBody>
      </p:sp>
      <p:graphicFrame>
        <p:nvGraphicFramePr>
          <p:cNvPr id="2" name="Symbol zastępczy obrazu 6"/>
          <p:cNvGraphicFramePr>
            <a:graphicFrameLocks noGrp="1"/>
          </p:cNvGraphicFramePr>
          <p:nvPr>
            <p:ph type="pic" sz="quarter" idx="11"/>
          </p:nvPr>
        </p:nvGraphicFramePr>
        <p:xfrm>
          <a:off x="577850" y="3829050"/>
          <a:ext cx="8128000" cy="462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2" name="Prostokąt 9"/>
          <p:cNvSpPr>
            <a:spLocks noChangeArrowheads="1"/>
          </p:cNvSpPr>
          <p:nvPr/>
        </p:nvSpPr>
        <p:spPr bwMode="auto">
          <a:xfrm>
            <a:off x="3422650" y="3297238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algn="ctr"/>
            <a:r>
              <a:rPr lang="pl-PL" altLang="pl-PL" sz="2300">
                <a:solidFill>
                  <a:srgbClr val="767779"/>
                </a:solidFill>
              </a:rPr>
              <a:t>GDP Growth</a:t>
            </a:r>
            <a:endParaRPr lang="pl-PL" altLang="pl-PL" sz="2300"/>
          </a:p>
        </p:txBody>
      </p:sp>
      <p:sp>
        <p:nvSpPr>
          <p:cNvPr id="11" name="Prostokąt 10"/>
          <p:cNvSpPr/>
          <p:nvPr/>
        </p:nvSpPr>
        <p:spPr>
          <a:xfrm>
            <a:off x="7994650" y="5121275"/>
            <a:ext cx="652166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?</a:t>
            </a:r>
            <a:endParaRPr lang="pl-PL" dirty="0">
              <a:latin typeface="+mn-lt"/>
              <a:cs typeface="+mn-cs"/>
            </a:endParaRPr>
          </a:p>
        </p:txBody>
      </p:sp>
      <p:sp>
        <p:nvSpPr>
          <p:cNvPr id="19464" name="Prostokąt 11"/>
          <p:cNvSpPr>
            <a:spLocks noChangeArrowheads="1"/>
          </p:cNvSpPr>
          <p:nvPr/>
        </p:nvSpPr>
        <p:spPr bwMode="auto">
          <a:xfrm>
            <a:off x="9288463" y="2303463"/>
            <a:ext cx="99155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algn="ctr"/>
            <a:r>
              <a:rPr lang="pl-PL" altLang="pl-PL" sz="2300">
                <a:solidFill>
                  <a:srgbClr val="767779"/>
                </a:solidFill>
              </a:rPr>
              <a:t>Sold production of industry, construction and assemby production (%, YoY)</a:t>
            </a:r>
          </a:p>
        </p:txBody>
      </p:sp>
      <p:pic>
        <p:nvPicPr>
          <p:cNvPr id="194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987675"/>
            <a:ext cx="108204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6" name="pole tekstowe 3"/>
          <p:cNvSpPr txBox="1">
            <a:spLocks noChangeArrowheads="1"/>
          </p:cNvSpPr>
          <p:nvPr/>
        </p:nvSpPr>
        <p:spPr bwMode="auto">
          <a:xfrm>
            <a:off x="7613650" y="575945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r>
              <a:rPr lang="pl-PL" altLang="pl-PL" sz="1200" b="1"/>
              <a:t>4,0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2"/>
          <p:cNvSpPr>
            <a:spLocks noGrp="1"/>
          </p:cNvSpPr>
          <p:nvPr>
            <p:ph type="title"/>
          </p:nvPr>
        </p:nvSpPr>
        <p:spPr bwMode="auto">
          <a:xfrm>
            <a:off x="5784850" y="1158875"/>
            <a:ext cx="12420600" cy="1143000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>
                <a:ea typeface="Lato"/>
              </a:rPr>
              <a:t> </a:t>
            </a:r>
            <a:r>
              <a:rPr lang="en-US" altLang="pl-PL">
                <a:solidFill>
                  <a:srgbClr val="D11632"/>
                </a:solidFill>
                <a:ea typeface="Lato"/>
              </a:rPr>
              <a:t>Polish economy more resistant to virus than others</a:t>
            </a:r>
            <a:r>
              <a:rPr lang="pl-PL" altLang="pl-PL">
                <a:solidFill>
                  <a:srgbClr val="D11632"/>
                </a:solidFill>
                <a:ea typeface="Lato"/>
              </a:rPr>
              <a:t>?</a:t>
            </a:r>
            <a:endParaRPr lang="en-US" altLang="pl-PL">
              <a:solidFill>
                <a:srgbClr val="D11632"/>
              </a:solidFill>
              <a:ea typeface="Lato"/>
            </a:endParaRPr>
          </a:p>
        </p:txBody>
      </p:sp>
      <p:sp>
        <p:nvSpPr>
          <p:cNvPr id="17" name="Symbol zastępczy numeru slajd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CA9D8-0224-4CA8-BB32-A4073F060B78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22532" name="Symbol zastępczy tekstu 13"/>
          <p:cNvSpPr>
            <a:spLocks noGrp="1"/>
          </p:cNvSpPr>
          <p:nvPr>
            <p:ph type="body" sz="quarter" idx="10"/>
          </p:nvPr>
        </p:nvSpPr>
        <p:spPr>
          <a:xfrm>
            <a:off x="1136650" y="3216275"/>
            <a:ext cx="90678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2300" dirty="0">
              <a:solidFill>
                <a:srgbClr val="76777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l-PL" sz="2800" dirty="0">
                <a:solidFill>
                  <a:srgbClr val="767779"/>
                </a:solidFill>
              </a:rPr>
              <a:t>The Polish economy is set to be the least affected in the EU by the Covid-19 pandemic.</a:t>
            </a:r>
          </a:p>
          <a:p>
            <a:pPr eaLnBrk="1" hangingPunct="1">
              <a:spcBef>
                <a:spcPct val="0"/>
              </a:spcBef>
            </a:pPr>
            <a:r>
              <a:rPr lang="en-US" altLang="pl-PL" sz="2800" dirty="0">
                <a:solidFill>
                  <a:srgbClr val="767779"/>
                </a:solidFill>
              </a:rPr>
              <a:t>In forecast prepared by experts GDP is currently</a:t>
            </a:r>
            <a:r>
              <a:rPr lang="pl-PL" altLang="pl-PL" sz="2800" dirty="0">
                <a:solidFill>
                  <a:srgbClr val="767779"/>
                </a:solidFill>
              </a:rPr>
              <a:t> </a:t>
            </a:r>
            <a:r>
              <a:rPr lang="en-US" altLang="pl-PL" sz="2800" dirty="0">
                <a:solidFill>
                  <a:srgbClr val="767779"/>
                </a:solidFill>
              </a:rPr>
              <a:t>expected to decline by 2,4% against 3.5 </a:t>
            </a:r>
            <a:r>
              <a:rPr lang="pl-PL" altLang="pl-PL" sz="2800" dirty="0">
                <a:solidFill>
                  <a:srgbClr val="767779"/>
                </a:solidFill>
              </a:rPr>
              <a:t>% </a:t>
            </a:r>
            <a:r>
              <a:rPr lang="en-US" altLang="pl-PL" sz="2800" dirty="0">
                <a:solidFill>
                  <a:srgbClr val="767779"/>
                </a:solidFill>
              </a:rPr>
              <a:t>previously.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2800" dirty="0">
                <a:solidFill>
                  <a:srgbClr val="767779"/>
                </a:solidFill>
              </a:rPr>
              <a:t>T</a:t>
            </a:r>
            <a:r>
              <a:rPr lang="en-US" altLang="pl-PL" sz="2800" dirty="0">
                <a:solidFill>
                  <a:srgbClr val="767779"/>
                </a:solidFill>
              </a:rPr>
              <a:t>he Commission added that Poland should bounce back in 2021 with </a:t>
            </a:r>
            <a:r>
              <a:rPr lang="pl-PL" altLang="pl-PL" sz="2800" dirty="0">
                <a:solidFill>
                  <a:srgbClr val="767779"/>
                </a:solidFill>
              </a:rPr>
              <a:t>GDP </a:t>
            </a:r>
            <a:r>
              <a:rPr lang="en-US" altLang="pl-PL" sz="2800" dirty="0">
                <a:solidFill>
                  <a:srgbClr val="767779"/>
                </a:solidFill>
              </a:rPr>
              <a:t>growth predicted to </a:t>
            </a:r>
            <a:r>
              <a:rPr lang="pl-PL" altLang="pl-PL" sz="2800" dirty="0" err="1">
                <a:solidFill>
                  <a:srgbClr val="767779"/>
                </a:solidFill>
              </a:rPr>
              <a:t>increase</a:t>
            </a:r>
            <a:r>
              <a:rPr lang="en-US" altLang="pl-PL" sz="2800" dirty="0">
                <a:solidFill>
                  <a:srgbClr val="767779"/>
                </a:solidFill>
              </a:rPr>
              <a:t> by 4 </a:t>
            </a:r>
            <a:r>
              <a:rPr lang="pl-PL" altLang="pl-PL" sz="2800" dirty="0">
                <a:solidFill>
                  <a:srgbClr val="767779"/>
                </a:solidFill>
              </a:rPr>
              <a:t>%</a:t>
            </a:r>
            <a:r>
              <a:rPr lang="en-US" altLang="pl-PL" sz="2800" dirty="0">
                <a:solidFill>
                  <a:srgbClr val="767779"/>
                </a:solidFill>
              </a:rPr>
              <a:t>.</a:t>
            </a:r>
            <a:endParaRPr lang="pl-PL" altLang="pl-PL" sz="2800" dirty="0">
              <a:solidFill>
                <a:srgbClr val="767779"/>
              </a:solidFill>
            </a:endParaRPr>
          </a:p>
        </p:txBody>
      </p:sp>
      <p:sp>
        <p:nvSpPr>
          <p:cNvPr id="22533" name="Holder 4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solidFill>
                  <a:srgbClr val="767779"/>
                </a:solidFill>
              </a:rPr>
              <a:t>www.gov.pl/rozwoj </a:t>
            </a:r>
          </a:p>
        </p:txBody>
      </p:sp>
      <p:pic>
        <p:nvPicPr>
          <p:cNvPr id="22534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2682875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4"/>
          <p:cNvSpPr>
            <a:spLocks noGrp="1"/>
          </p:cNvSpPr>
          <p:nvPr>
            <p:ph type="title"/>
          </p:nvPr>
        </p:nvSpPr>
        <p:spPr bwMode="auto">
          <a:xfrm>
            <a:off x="5784850" y="1158875"/>
            <a:ext cx="12420600" cy="838200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>
                <a:solidFill>
                  <a:srgbClr val="D11632"/>
                </a:solidFill>
                <a:ea typeface="Lato"/>
              </a:rPr>
              <a:t>A</a:t>
            </a:r>
            <a:r>
              <a:rPr lang="en-US" altLang="pl-PL">
                <a:solidFill>
                  <a:srgbClr val="D11632"/>
                </a:solidFill>
                <a:ea typeface="Lato"/>
              </a:rPr>
              <a:t>nti-crisis measures for business </a:t>
            </a:r>
            <a:r>
              <a:rPr lang="pl-PL" altLang="pl-PL" b="1">
                <a:solidFill>
                  <a:srgbClr val="D11632"/>
                </a:solidFill>
                <a:ea typeface="Lato"/>
              </a:rPr>
              <a:t>-</a:t>
            </a:r>
            <a:r>
              <a:rPr lang="pl-PL" altLang="pl-PL" b="1">
                <a:solidFill>
                  <a:srgbClr val="767779"/>
                </a:solidFill>
                <a:ea typeface="Lato"/>
              </a:rPr>
              <a:t> </a:t>
            </a:r>
            <a:r>
              <a:rPr lang="pl-PL" altLang="pl-PL">
                <a:solidFill>
                  <a:srgbClr val="D11632"/>
                </a:solidFill>
                <a:ea typeface="Lato"/>
              </a:rPr>
              <a:t>Anti-crisis Shield</a:t>
            </a:r>
            <a:br>
              <a:rPr lang="pl-PL" altLang="pl-PL">
                <a:ea typeface="Lato"/>
              </a:rPr>
            </a:br>
            <a:br>
              <a:rPr lang="pl-PL" altLang="pl-PL">
                <a:solidFill>
                  <a:srgbClr val="767779"/>
                </a:solidFill>
                <a:ea typeface="Lato"/>
              </a:rPr>
            </a:br>
            <a:endParaRPr lang="pl-PL" altLang="pl-PL">
              <a:ea typeface="Lato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19B15-0C4E-408D-8AC7-CD098EE6D330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4363" y="2682875"/>
            <a:ext cx="10363200" cy="624840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sz="2400" dirty="0">
                <a:solidFill>
                  <a:srgbClr val="767779"/>
                </a:solidFill>
              </a:rPr>
              <a:t>Anti-crisis Shield</a:t>
            </a:r>
            <a:r>
              <a:rPr lang="pl-PL" sz="2400" dirty="0">
                <a:solidFill>
                  <a:srgbClr val="767779"/>
                </a:solidFill>
              </a:rPr>
              <a:t> </a:t>
            </a:r>
            <a:r>
              <a:rPr lang="pl-PL" sz="2400" dirty="0" err="1">
                <a:solidFill>
                  <a:srgbClr val="767779"/>
                </a:solidFill>
              </a:rPr>
              <a:t>it</a:t>
            </a:r>
            <a:r>
              <a:rPr lang="pl-PL" sz="2400" dirty="0">
                <a:solidFill>
                  <a:srgbClr val="767779"/>
                </a:solidFill>
              </a:rPr>
              <a:t> </a:t>
            </a:r>
            <a:r>
              <a:rPr lang="en-US" sz="2400" dirty="0">
                <a:solidFill>
                  <a:srgbClr val="767779"/>
                </a:solidFill>
              </a:rPr>
              <a:t>is the package of solutions with aim to protect Polish economy and Polish citizens from the crisis. The Shield bases on 5 pillars:  </a:t>
            </a:r>
          </a:p>
          <a:p>
            <a:pPr marL="342900" indent="-34290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67779"/>
                </a:solidFill>
              </a:rPr>
              <a:t>Protection of workplaces and employee safety,</a:t>
            </a:r>
            <a:endParaRPr lang="pl-PL" sz="2400" dirty="0">
              <a:solidFill>
                <a:srgbClr val="767779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67779"/>
                </a:solidFill>
              </a:rPr>
              <a:t>Financing</a:t>
            </a:r>
            <a:r>
              <a:rPr lang="pl-PL" sz="2400" dirty="0">
                <a:solidFill>
                  <a:srgbClr val="767779"/>
                </a:solidFill>
              </a:rPr>
              <a:t> </a:t>
            </a:r>
            <a:r>
              <a:rPr lang="en-US" sz="2400" dirty="0">
                <a:solidFill>
                  <a:srgbClr val="767779"/>
                </a:solidFill>
              </a:rPr>
              <a:t>of entrepreneurs,</a:t>
            </a:r>
            <a:endParaRPr lang="pl-PL" sz="2400" dirty="0">
              <a:solidFill>
                <a:srgbClr val="767779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67779"/>
                </a:solidFill>
              </a:rPr>
              <a:t>Health protection,</a:t>
            </a:r>
            <a:endParaRPr lang="pl-PL" sz="2400" dirty="0">
              <a:solidFill>
                <a:srgbClr val="767779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67779"/>
                </a:solidFill>
              </a:rPr>
              <a:t>Strengthening the financial system,</a:t>
            </a:r>
            <a:endParaRPr lang="pl-PL" sz="2400" dirty="0">
              <a:solidFill>
                <a:srgbClr val="767779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67779"/>
                </a:solidFill>
              </a:rPr>
              <a:t>Public investments. 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sz="2800" dirty="0"/>
              <a:t>The shield will stabilize Polish economy and give it an investment impulse.</a:t>
            </a:r>
            <a:endParaRPr lang="pl-PL" sz="2800" dirty="0"/>
          </a:p>
          <a:p>
            <a:pPr eaLnBrk="1" fontAlgn="auto" hangingPunct="1">
              <a:spcBef>
                <a:spcPts val="0"/>
              </a:spcBef>
              <a:defRPr/>
            </a:pPr>
            <a:r>
              <a:rPr lang="pl-PL" sz="2800" dirty="0"/>
              <a:t>T</a:t>
            </a:r>
            <a:r>
              <a:rPr lang="en-US" sz="2800" dirty="0"/>
              <a:t>he support paid to companies and employees from the Anti-Crisis Shield has already exceeded 130 billion PLN. </a:t>
            </a:r>
            <a:endParaRPr lang="pl-PL" sz="2800" dirty="0"/>
          </a:p>
        </p:txBody>
      </p:sp>
      <p:sp>
        <p:nvSpPr>
          <p:cNvPr id="23557" name="Symbol zastępczy stopki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solidFill>
                  <a:srgbClr val="767779"/>
                </a:solidFill>
              </a:rPr>
              <a:t>www.gov.pl/rozwoj </a:t>
            </a:r>
          </a:p>
        </p:txBody>
      </p:sp>
      <p:pic>
        <p:nvPicPr>
          <p:cNvPr id="23558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450" y="2682875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 bwMode="auto">
          <a:xfrm>
            <a:off x="5784850" y="1158875"/>
            <a:ext cx="12420600" cy="838200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>
                <a:solidFill>
                  <a:srgbClr val="D11632"/>
                </a:solidFill>
                <a:ea typeface="Lato"/>
              </a:rPr>
              <a:t>A</a:t>
            </a:r>
            <a:r>
              <a:rPr lang="en-US" altLang="pl-PL">
                <a:solidFill>
                  <a:srgbClr val="D11632"/>
                </a:solidFill>
                <a:ea typeface="Lato"/>
              </a:rPr>
              <a:t>nti-crisis measures for business</a:t>
            </a:r>
            <a:endParaRPr lang="pl-PL" altLang="pl-PL">
              <a:ea typeface="Lato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0E77B43-FF74-43FE-82E7-D9E179B18B95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sp>
        <p:nvSpPr>
          <p:cNvPr id="2560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984250" y="2606675"/>
            <a:ext cx="8072438" cy="3276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sz="2300">
                <a:solidFill>
                  <a:srgbClr val="767779"/>
                </a:solidFill>
              </a:rPr>
              <a:t>A</a:t>
            </a:r>
            <a:r>
              <a:rPr lang="en-US" altLang="pl-PL" sz="2300">
                <a:solidFill>
                  <a:srgbClr val="767779"/>
                </a:solidFill>
              </a:rPr>
              <a:t> new temporary recovery instrument Next Generation EU with financial firepower</a:t>
            </a:r>
            <a:r>
              <a:rPr lang="pl-PL" altLang="pl-PL" sz="2300">
                <a:solidFill>
                  <a:srgbClr val="767779"/>
                </a:solidFill>
              </a:rPr>
              <a:t> </a:t>
            </a:r>
            <a:r>
              <a:rPr lang="en-US" altLang="pl-PL" sz="2300">
                <a:solidFill>
                  <a:srgbClr val="767779"/>
                </a:solidFill>
              </a:rPr>
              <a:t>of €750 billion</a:t>
            </a:r>
            <a:r>
              <a:rPr lang="pl-PL" altLang="pl-PL" sz="2300">
                <a:solidFill>
                  <a:srgbClr val="767779"/>
                </a:solidFill>
              </a:rPr>
              <a:t> </a:t>
            </a:r>
            <a:r>
              <a:rPr lang="en-US" altLang="pl-PL" sz="2300">
                <a:solidFill>
                  <a:srgbClr val="767779"/>
                </a:solidFill>
              </a:rPr>
              <a:t>as well as targeted reinforcements to the long-term EU budget for 2021-2027 will bring the total financial firepower of the EU budget to €1.85 trillion</a:t>
            </a:r>
            <a:endParaRPr lang="pl-PL" altLang="pl-PL" sz="2300">
              <a:solidFill>
                <a:srgbClr val="76777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sz="2300" b="1"/>
              <a:t>National allocations (Poland): </a:t>
            </a:r>
            <a:r>
              <a:rPr lang="en-US" altLang="pl-PL" sz="2300"/>
              <a:t>€63.8 billion, of which €37.7 would be grants and €26.1 billion would be loans</a:t>
            </a:r>
            <a:endParaRPr lang="pl-PL" altLang="pl-PL" sz="2300">
              <a:solidFill>
                <a:srgbClr val="767779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5605" name="Symbol zastępczy stopki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solidFill>
                  <a:srgbClr val="767779"/>
                </a:solidFill>
              </a:rPr>
              <a:t>www.gov.pl/rozwoj </a:t>
            </a:r>
          </a:p>
        </p:txBody>
      </p:sp>
      <p:sp>
        <p:nvSpPr>
          <p:cNvPr id="25606" name="Prostokąt 8"/>
          <p:cNvSpPr>
            <a:spLocks noChangeArrowheads="1"/>
          </p:cNvSpPr>
          <p:nvPr/>
        </p:nvSpPr>
        <p:spPr bwMode="auto">
          <a:xfrm>
            <a:off x="10052050" y="6616700"/>
            <a:ext cx="98298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r>
              <a:rPr lang="en-US" altLang="pl-PL" sz="2600">
                <a:solidFill>
                  <a:srgbClr val="767779"/>
                </a:solidFill>
              </a:rPr>
              <a:t>The situation in the economy shows that the determination of Polish entrepreneurs, with government </a:t>
            </a:r>
            <a:r>
              <a:rPr lang="pl-PL" altLang="pl-PL" sz="2600">
                <a:solidFill>
                  <a:srgbClr val="767779"/>
                </a:solidFill>
              </a:rPr>
              <a:t>and UE </a:t>
            </a:r>
            <a:r>
              <a:rPr lang="en-US" altLang="pl-PL" sz="2600">
                <a:solidFill>
                  <a:srgbClr val="767779"/>
                </a:solidFill>
              </a:rPr>
              <a:t>support, allow</a:t>
            </a:r>
            <a:r>
              <a:rPr lang="pl-PL" altLang="pl-PL" sz="2600">
                <a:solidFill>
                  <a:srgbClr val="767779"/>
                </a:solidFill>
              </a:rPr>
              <a:t>ed</a:t>
            </a:r>
            <a:r>
              <a:rPr lang="en-US" altLang="pl-PL" sz="2600">
                <a:solidFill>
                  <a:srgbClr val="767779"/>
                </a:solidFill>
              </a:rPr>
              <a:t> to maintain the potential of Polish entities, and this allows to look with optimism into the near future</a:t>
            </a:r>
            <a:endParaRPr lang="pl-PL" altLang="pl-PL" sz="2600">
              <a:solidFill>
                <a:srgbClr val="767779"/>
              </a:solidFill>
            </a:endParaRPr>
          </a:p>
        </p:txBody>
      </p:sp>
      <p:pic>
        <p:nvPicPr>
          <p:cNvPr id="25607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711825"/>
            <a:ext cx="97536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Obraz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2230438"/>
            <a:ext cx="914400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E62FCAE2-D5D9-4DE1-B65D-DDB532E9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Investment incentives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E978E67-1D6F-4490-8145-823E3BF2B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8A621-5A8E-497E-9A8A-F0BECC9AA590}" type="slidenum">
              <a:rPr kumimoji="0" lang="pl-PL" sz="2950" b="0" i="0" u="none" strike="noStrike" kern="1200" cap="none" spc="10" normalizeH="0" baseline="0" noProof="0" smtClean="0">
                <a:ln>
                  <a:noFill/>
                </a:ln>
                <a:solidFill>
                  <a:srgbClr val="757779"/>
                </a:solidFill>
                <a:effectLst/>
                <a:uLnTx/>
                <a:uFillTx/>
                <a:latin typeface="Lato"/>
                <a:ea typeface="+mn-ea"/>
                <a:cs typeface="Lato"/>
              </a:rPr>
              <a:pPr marL="381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2950" b="0" i="0" u="none" strike="noStrike" kern="1200" cap="none" spc="10" normalizeH="0" baseline="0" noProof="0" dirty="0">
              <a:ln>
                <a:noFill/>
              </a:ln>
              <a:solidFill>
                <a:srgbClr val="757779"/>
              </a:solidFill>
              <a:effectLst/>
              <a:uLnTx/>
              <a:uFillTx/>
              <a:latin typeface="Lato"/>
              <a:ea typeface="+mn-ea"/>
              <a:cs typeface="Lato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C91050-9D65-47DB-82E1-7470B764A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767779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www.gov.pl/rozwoj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767779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7" name="Prostokąt 76"/>
          <p:cNvSpPr/>
          <p:nvPr/>
        </p:nvSpPr>
        <p:spPr>
          <a:xfrm>
            <a:off x="2005450" y="3809723"/>
            <a:ext cx="16200000" cy="4320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lIns="36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State aid </a:t>
            </a:r>
            <a:b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rules</a:t>
            </a:r>
          </a:p>
        </p:txBody>
      </p:sp>
      <p:sp>
        <p:nvSpPr>
          <p:cNvPr id="78" name="Prostokąt 77"/>
          <p:cNvSpPr/>
          <p:nvPr/>
        </p:nvSpPr>
        <p:spPr>
          <a:xfrm>
            <a:off x="5831051" y="3809723"/>
            <a:ext cx="5040000" cy="4680000"/>
          </a:xfrm>
          <a:prstGeom prst="rect">
            <a:avLst/>
          </a:prstGeom>
          <a:solidFill>
            <a:srgbClr val="D9D9D9">
              <a:alpha val="50196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23900" marR="0" lvl="0" indent="-552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11632"/>
              </a:buClr>
              <a:buSzTx/>
              <a:buFont typeface="Century Gothic" pitchFamily="34" charset="0"/>
              <a:buChar char="►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CIT exemptions in Special Economic Zones (SEZ)</a:t>
            </a:r>
          </a:p>
          <a:p>
            <a:pPr marL="723900" marR="0" lvl="0" indent="-552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11632"/>
              </a:buClr>
              <a:buSzTx/>
              <a:buFont typeface="Century Gothic" pitchFamily="34" charset="0"/>
              <a:buChar char="►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Real estate tax (RET) exemptions</a:t>
            </a:r>
          </a:p>
          <a:p>
            <a:pPr marL="723900" marR="0" lvl="0" indent="-552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11632"/>
              </a:buClr>
              <a:buSzTx/>
              <a:buFont typeface="Century Gothic" pitchFamily="34" charset="0"/>
              <a:buChar char="►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CIT relief for R&amp;D</a:t>
            </a:r>
          </a:p>
        </p:txBody>
      </p:sp>
      <p:sp>
        <p:nvSpPr>
          <p:cNvPr id="79" name="Prostokąt 78"/>
          <p:cNvSpPr/>
          <p:nvPr/>
        </p:nvSpPr>
        <p:spPr>
          <a:xfrm>
            <a:off x="11622251" y="3809723"/>
            <a:ext cx="5040000" cy="4680000"/>
          </a:xfrm>
          <a:prstGeom prst="rect">
            <a:avLst/>
          </a:prstGeom>
          <a:solidFill>
            <a:srgbClr val="D9D9D9">
              <a:alpha val="50196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23900" marR="0" lvl="0" indent="-552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11632"/>
              </a:buClr>
              <a:buSzTx/>
              <a:buFont typeface="Century Gothic" pitchFamily="34" charset="0"/>
              <a:buChar char="►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Government grants for innovative projects</a:t>
            </a:r>
          </a:p>
          <a:p>
            <a:pPr marL="723900" marR="0" lvl="0" indent="-552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11632"/>
              </a:buClr>
              <a:buSzTx/>
              <a:buFont typeface="Century Gothic" pitchFamily="34" charset="0"/>
              <a:buChar char="►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Grants co-financed by EU funds for R&amp;D activities</a:t>
            </a:r>
          </a:p>
        </p:txBody>
      </p:sp>
      <p:sp>
        <p:nvSpPr>
          <p:cNvPr id="80" name="Prostokąt 79"/>
          <p:cNvSpPr/>
          <p:nvPr/>
        </p:nvSpPr>
        <p:spPr>
          <a:xfrm>
            <a:off x="5831051" y="3063875"/>
            <a:ext cx="5040000" cy="7200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TAX BREAKS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1" name="Prostokąt 80"/>
          <p:cNvSpPr/>
          <p:nvPr/>
        </p:nvSpPr>
        <p:spPr>
          <a:xfrm>
            <a:off x="11622251" y="3063875"/>
            <a:ext cx="5040000" cy="7200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CASH SUPPORT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04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E62FCAE2-D5D9-4DE1-B65D-DDB532E9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for foreign investments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E978E67-1D6F-4490-8145-823E3BF2B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8A621-5A8E-497E-9A8A-F0BECC9AA590}" type="slidenum">
              <a:rPr kumimoji="0" lang="en-US" sz="2950" b="0" i="0" u="none" strike="noStrike" kern="1200" cap="none" spc="10" normalizeH="0" baseline="0" noProof="0" smtClean="0">
                <a:ln>
                  <a:noFill/>
                </a:ln>
                <a:solidFill>
                  <a:srgbClr val="757779"/>
                </a:solidFill>
                <a:effectLst/>
                <a:uLnTx/>
                <a:uFillTx/>
                <a:latin typeface="Lato"/>
                <a:ea typeface="+mn-ea"/>
                <a:cs typeface="Lato"/>
              </a:rPr>
              <a:pPr marL="381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950" b="0" i="0" u="none" strike="noStrike" kern="1200" cap="none" spc="10" normalizeH="0" baseline="0" noProof="0">
              <a:ln>
                <a:noFill/>
              </a:ln>
              <a:solidFill>
                <a:srgbClr val="757779"/>
              </a:solidFill>
              <a:effectLst/>
              <a:uLnTx/>
              <a:uFillTx/>
              <a:latin typeface="Lato"/>
              <a:ea typeface="+mn-ea"/>
              <a:cs typeface="Lato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C91050-9D65-47DB-82E1-7470B764A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767779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www.gov.pl/rozwoj </a:t>
            </a:r>
          </a:p>
        </p:txBody>
      </p:sp>
      <p:sp>
        <p:nvSpPr>
          <p:cNvPr id="48" name="Elipsa 47"/>
          <p:cNvSpPr/>
          <p:nvPr/>
        </p:nvSpPr>
        <p:spPr>
          <a:xfrm>
            <a:off x="984250" y="2911475"/>
            <a:ext cx="3600000" cy="3600000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72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Changes in the Polish Investment Zone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including: lowering quantitative thresholds for small and medium-sized enterprises (98% discount in relation to the base amount </a:t>
            </a:r>
          </a:p>
        </p:txBody>
      </p:sp>
      <p:sp>
        <p:nvSpPr>
          <p:cNvPr id="49" name="Elipsa 48"/>
          <p:cNvSpPr/>
          <p:nvPr/>
        </p:nvSpPr>
        <p:spPr>
          <a:xfrm>
            <a:off x="7537450" y="2848864"/>
            <a:ext cx="2880000" cy="2880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72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Estonian corporate tax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the possibility of deferring the payment  of CIT until dividends are paid</a:t>
            </a:r>
          </a:p>
        </p:txBody>
      </p:sp>
      <p:sp>
        <p:nvSpPr>
          <p:cNvPr id="50" name="Elipsa 49"/>
          <p:cNvSpPr/>
          <p:nvPr/>
        </p:nvSpPr>
        <p:spPr>
          <a:xfrm>
            <a:off x="4337050" y="5502275"/>
            <a:ext cx="3456000" cy="345600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Draft act </a:t>
            </a:r>
            <a:b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on strategic investment parks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 mechanism enabling the purchaser of private land for the purpose of creating investment parks </a:t>
            </a:r>
          </a:p>
        </p:txBody>
      </p:sp>
      <p:sp>
        <p:nvSpPr>
          <p:cNvPr id="51" name="Elipsa 50"/>
          <p:cNvSpPr/>
          <p:nvPr/>
        </p:nvSpPr>
        <p:spPr>
          <a:xfrm>
            <a:off x="9594850" y="5891850"/>
            <a:ext cx="3960000" cy="3960000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Program </a:t>
            </a:r>
            <a:b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supporting investments of significant importance to the Polish economy for 2011-2030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simplified  criteria for access to the program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by the SMES</a:t>
            </a:r>
          </a:p>
        </p:txBody>
      </p:sp>
      <p:sp>
        <p:nvSpPr>
          <p:cNvPr id="52" name="Elipsa 51"/>
          <p:cNvSpPr/>
          <p:nvPr/>
        </p:nvSpPr>
        <p:spPr>
          <a:xfrm>
            <a:off x="12727580" y="2624478"/>
            <a:ext cx="3528000" cy="352800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Draft act </a:t>
            </a:r>
            <a:b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on the status </a:t>
            </a:r>
            <a:b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of  a strategic investor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simplified path of administrative proceedings for entrepreneurs with the status of a strategic investor</a:t>
            </a:r>
          </a:p>
        </p:txBody>
      </p:sp>
      <p:sp>
        <p:nvSpPr>
          <p:cNvPr id="53" name="Elipsa 52"/>
          <p:cNvSpPr/>
          <p:nvPr/>
        </p:nvSpPr>
        <p:spPr>
          <a:xfrm>
            <a:off x="15748450" y="5883275"/>
            <a:ext cx="3780000" cy="3780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Draft act </a:t>
            </a:r>
            <a:b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on support for the </a:t>
            </a:r>
            <a:b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trade receivables insurance market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implementation of the mechanism of reinsurance by the State Treasury of commercial insurances</a:t>
            </a:r>
          </a:p>
        </p:txBody>
      </p:sp>
      <p:sp>
        <p:nvSpPr>
          <p:cNvPr id="54" name="Elipsa 53"/>
          <p:cNvSpPr/>
          <p:nvPr/>
        </p:nvSpPr>
        <p:spPr>
          <a:xfrm>
            <a:off x="11017100" y="4829690"/>
            <a:ext cx="720000" cy="72000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Elipsa 54"/>
          <p:cNvSpPr/>
          <p:nvPr/>
        </p:nvSpPr>
        <p:spPr>
          <a:xfrm>
            <a:off x="16681450" y="4163746"/>
            <a:ext cx="1440000" cy="1440000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Elipsa 55"/>
          <p:cNvSpPr/>
          <p:nvPr/>
        </p:nvSpPr>
        <p:spPr>
          <a:xfrm>
            <a:off x="1906450" y="6653075"/>
            <a:ext cx="1440000" cy="1440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Elipsa 56"/>
          <p:cNvSpPr/>
          <p:nvPr/>
        </p:nvSpPr>
        <p:spPr>
          <a:xfrm>
            <a:off x="6497050" y="3416368"/>
            <a:ext cx="720000" cy="72000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Elipsa 57"/>
          <p:cNvSpPr/>
          <p:nvPr/>
        </p:nvSpPr>
        <p:spPr>
          <a:xfrm>
            <a:off x="8056944" y="7836264"/>
            <a:ext cx="720000" cy="720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Elipsa 58"/>
          <p:cNvSpPr/>
          <p:nvPr/>
        </p:nvSpPr>
        <p:spPr>
          <a:xfrm>
            <a:off x="14077450" y="6645275"/>
            <a:ext cx="1080000" cy="108000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Elipsa 59"/>
          <p:cNvSpPr/>
          <p:nvPr/>
        </p:nvSpPr>
        <p:spPr>
          <a:xfrm>
            <a:off x="8416944" y="6611978"/>
            <a:ext cx="360000" cy="360000"/>
          </a:xfrm>
          <a:prstGeom prst="ellipse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Elipsa 60"/>
          <p:cNvSpPr/>
          <p:nvPr/>
        </p:nvSpPr>
        <p:spPr>
          <a:xfrm>
            <a:off x="14694448" y="8422739"/>
            <a:ext cx="360000" cy="360000"/>
          </a:xfrm>
          <a:prstGeom prst="ellipse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Elipsa 61"/>
          <p:cNvSpPr/>
          <p:nvPr/>
        </p:nvSpPr>
        <p:spPr>
          <a:xfrm>
            <a:off x="11957050" y="5243746"/>
            <a:ext cx="360000" cy="360000"/>
          </a:xfrm>
          <a:prstGeom prst="ellipse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Elipsa 62"/>
          <p:cNvSpPr/>
          <p:nvPr/>
        </p:nvSpPr>
        <p:spPr>
          <a:xfrm>
            <a:off x="9157450" y="8782739"/>
            <a:ext cx="252000" cy="252000"/>
          </a:xfrm>
          <a:prstGeom prst="ellips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Elipsa 63"/>
          <p:cNvSpPr/>
          <p:nvPr/>
        </p:nvSpPr>
        <p:spPr>
          <a:xfrm>
            <a:off x="18137450" y="3416368"/>
            <a:ext cx="540000" cy="540000"/>
          </a:xfrm>
          <a:prstGeom prst="ellips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Elipsa 64"/>
          <p:cNvSpPr/>
          <p:nvPr/>
        </p:nvSpPr>
        <p:spPr>
          <a:xfrm>
            <a:off x="5022850" y="4363137"/>
            <a:ext cx="540000" cy="540000"/>
          </a:xfrm>
          <a:prstGeom prst="ellips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Elipsa 65"/>
          <p:cNvSpPr/>
          <p:nvPr/>
        </p:nvSpPr>
        <p:spPr>
          <a:xfrm>
            <a:off x="3550072" y="8382275"/>
            <a:ext cx="720000" cy="720000"/>
          </a:xfrm>
          <a:prstGeom prst="ellipse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98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 bwMode="auto">
          <a:xfrm>
            <a:off x="5784850" y="1158875"/>
            <a:ext cx="12420600" cy="990600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pl-PL" dirty="0">
                <a:solidFill>
                  <a:srgbClr val="D11632"/>
                </a:solidFill>
                <a:ea typeface="Lato"/>
              </a:rPr>
              <a:t>Poland - </a:t>
            </a:r>
            <a:r>
              <a:rPr lang="pl-PL" altLang="pl-PL" dirty="0">
                <a:solidFill>
                  <a:srgbClr val="D11632"/>
                </a:solidFill>
                <a:ea typeface="Lato"/>
              </a:rPr>
              <a:t>Turkey</a:t>
            </a:r>
            <a:r>
              <a:rPr lang="en-US" altLang="pl-PL" dirty="0">
                <a:solidFill>
                  <a:srgbClr val="D11632"/>
                </a:solidFill>
                <a:ea typeface="Lato"/>
              </a:rPr>
              <a:t> economic cooperation</a:t>
            </a:r>
            <a:endParaRPr lang="pl-PL" altLang="pl-PL" dirty="0">
              <a:solidFill>
                <a:srgbClr val="D11632"/>
              </a:solidFill>
              <a:ea typeface="Lato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5197828-82F8-45C0-BE69-55701792675B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sp>
        <p:nvSpPr>
          <p:cNvPr id="26628" name="Symbol zastępczy stopki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solidFill>
                  <a:srgbClr val="767779"/>
                </a:solidFill>
              </a:rPr>
              <a:t>www.gov.pl/rozwoj </a:t>
            </a:r>
          </a:p>
        </p:txBody>
      </p:sp>
      <p:sp>
        <p:nvSpPr>
          <p:cNvPr id="26629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1441450" y="3292475"/>
            <a:ext cx="105156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>
              <a:solidFill>
                <a:srgbClr val="76777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l-PL" dirty="0">
                <a:solidFill>
                  <a:srgbClr val="767779"/>
                </a:solidFill>
              </a:rPr>
              <a:t>The State of </a:t>
            </a:r>
            <a:r>
              <a:rPr lang="pl-PL" altLang="pl-PL" dirty="0">
                <a:solidFill>
                  <a:srgbClr val="767779"/>
                </a:solidFill>
              </a:rPr>
              <a:t>Turkey</a:t>
            </a:r>
            <a:r>
              <a:rPr lang="en-US" altLang="pl-PL" dirty="0">
                <a:solidFill>
                  <a:srgbClr val="767779"/>
                </a:solidFill>
              </a:rPr>
              <a:t> is Poland's main trading partner in the Middle East. </a:t>
            </a:r>
            <a:endParaRPr lang="pl-PL" altLang="pl-PL" dirty="0">
              <a:solidFill>
                <a:srgbClr val="76777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l-PL" dirty="0">
                <a:solidFill>
                  <a:srgbClr val="767779"/>
                </a:solidFill>
              </a:rPr>
              <a:t>The Polish-</a:t>
            </a:r>
            <a:r>
              <a:rPr lang="pl-PL" altLang="pl-PL" dirty="0" err="1">
                <a:solidFill>
                  <a:srgbClr val="767779"/>
                </a:solidFill>
              </a:rPr>
              <a:t>Turkish</a:t>
            </a:r>
            <a:r>
              <a:rPr lang="en-US" altLang="pl-PL" dirty="0">
                <a:solidFill>
                  <a:srgbClr val="767779"/>
                </a:solidFill>
              </a:rPr>
              <a:t> economic ties are developing well but the </a:t>
            </a:r>
            <a:r>
              <a:rPr lang="pl-PL" altLang="pl-PL" dirty="0" err="1">
                <a:solidFill>
                  <a:srgbClr val="767779"/>
                </a:solidFill>
              </a:rPr>
              <a:t>commodity</a:t>
            </a:r>
            <a:r>
              <a:rPr lang="pl-PL" altLang="pl-PL" dirty="0">
                <a:solidFill>
                  <a:srgbClr val="767779"/>
                </a:solidFill>
              </a:rPr>
              <a:t> trade </a:t>
            </a:r>
            <a:r>
              <a:rPr lang="pl-PL" altLang="pl-PL" dirty="0" err="1">
                <a:solidFill>
                  <a:srgbClr val="767779"/>
                </a:solidFill>
              </a:rPr>
              <a:t>potential</a:t>
            </a:r>
            <a:r>
              <a:rPr lang="pl-PL" altLang="pl-PL" dirty="0">
                <a:solidFill>
                  <a:srgbClr val="767779"/>
                </a:solidFill>
              </a:rPr>
              <a:t> </a:t>
            </a:r>
            <a:r>
              <a:rPr lang="en-US" altLang="pl-PL" dirty="0">
                <a:solidFill>
                  <a:srgbClr val="767779"/>
                </a:solidFill>
              </a:rPr>
              <a:t>between Poland and </a:t>
            </a:r>
            <a:r>
              <a:rPr lang="pl-PL" altLang="pl-PL" dirty="0">
                <a:solidFill>
                  <a:srgbClr val="767779"/>
                </a:solidFill>
              </a:rPr>
              <a:t>Turkey</a:t>
            </a:r>
            <a:r>
              <a:rPr lang="en-US" altLang="pl-PL" dirty="0">
                <a:solidFill>
                  <a:srgbClr val="767779"/>
                </a:solidFill>
              </a:rPr>
              <a:t> </a:t>
            </a:r>
            <a:r>
              <a:rPr lang="pl-PL" altLang="pl-PL" dirty="0" err="1">
                <a:solidFill>
                  <a:srgbClr val="767779"/>
                </a:solidFill>
              </a:rPr>
              <a:t>remains</a:t>
            </a:r>
            <a:r>
              <a:rPr lang="pl-PL" altLang="pl-PL" dirty="0">
                <a:solidFill>
                  <a:srgbClr val="767779"/>
                </a:solidFill>
              </a:rPr>
              <a:t> </a:t>
            </a:r>
            <a:r>
              <a:rPr lang="pl-PL" altLang="pl-PL" dirty="0" err="1">
                <a:solidFill>
                  <a:srgbClr val="767779"/>
                </a:solidFill>
              </a:rPr>
              <a:t>underutilised</a:t>
            </a:r>
            <a:r>
              <a:rPr lang="pl-PL" altLang="pl-PL" dirty="0">
                <a:solidFill>
                  <a:srgbClr val="767779"/>
                </a:solidFill>
              </a:rPr>
              <a:t>.</a:t>
            </a:r>
          </a:p>
        </p:txBody>
      </p:sp>
      <p:pic>
        <p:nvPicPr>
          <p:cNvPr id="2663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8150" y="2835275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R Lato">
  <a:themeElements>
    <a:clrScheme name="MR">
      <a:dk1>
        <a:srgbClr val="000000"/>
      </a:dk1>
      <a:lt1>
        <a:sysClr val="window" lastClr="FFFFFF"/>
      </a:lt1>
      <a:dk2>
        <a:srgbClr val="767779"/>
      </a:dk2>
      <a:lt2>
        <a:srgbClr val="98999B"/>
      </a:lt2>
      <a:accent1>
        <a:srgbClr val="D11632"/>
      </a:accent1>
      <a:accent2>
        <a:srgbClr val="05295B"/>
      </a:accent2>
      <a:accent3>
        <a:srgbClr val="98999B"/>
      </a:accent3>
      <a:accent4>
        <a:srgbClr val="767779"/>
      </a:accent4>
      <a:accent5>
        <a:srgbClr val="68A5D4"/>
      </a:accent5>
      <a:accent6>
        <a:srgbClr val="0A4798"/>
      </a:accent6>
      <a:hlink>
        <a:srgbClr val="D11632"/>
      </a:hlink>
      <a:folHlink>
        <a:srgbClr val="000000"/>
      </a:folHlink>
    </a:clrScheme>
    <a:fontScheme name="MR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Szkło dymn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R Lato">
  <a:themeElements>
    <a:clrScheme name="MR">
      <a:dk1>
        <a:srgbClr val="000000"/>
      </a:dk1>
      <a:lt1>
        <a:sysClr val="window" lastClr="FFFFFF"/>
      </a:lt1>
      <a:dk2>
        <a:srgbClr val="767779"/>
      </a:dk2>
      <a:lt2>
        <a:srgbClr val="98999B"/>
      </a:lt2>
      <a:accent1>
        <a:srgbClr val="D11632"/>
      </a:accent1>
      <a:accent2>
        <a:srgbClr val="05295B"/>
      </a:accent2>
      <a:accent3>
        <a:srgbClr val="98999B"/>
      </a:accent3>
      <a:accent4>
        <a:srgbClr val="767779"/>
      </a:accent4>
      <a:accent5>
        <a:srgbClr val="68A5D4"/>
      </a:accent5>
      <a:accent6>
        <a:srgbClr val="0A4798"/>
      </a:accent6>
      <a:hlink>
        <a:srgbClr val="D11632"/>
      </a:hlink>
      <a:folHlink>
        <a:srgbClr val="000000"/>
      </a:folHlink>
    </a:clrScheme>
    <a:fontScheme name="MR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Szkło dymn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758</Words>
  <Application>Microsoft Office PowerPoint</Application>
  <PresentationFormat>Niestandardowy</PresentationFormat>
  <Paragraphs>92</Paragraphs>
  <Slides>12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Lato</vt:lpstr>
      <vt:lpstr>MR Lato</vt:lpstr>
      <vt:lpstr>1_MR Lato</vt:lpstr>
      <vt:lpstr>Investment Climate and Business Opportunities in Poland   Poland - Turkey economic cooperation </vt:lpstr>
      <vt:lpstr>Poland – central location in Europe</vt:lpstr>
      <vt:lpstr> Polish Economy – main information</vt:lpstr>
      <vt:lpstr> Polish economy more resistant to virus than others?</vt:lpstr>
      <vt:lpstr>Anti-crisis measures for business - Anti-crisis Shield  </vt:lpstr>
      <vt:lpstr>Anti-crisis measures for business</vt:lpstr>
      <vt:lpstr>Investment incentives</vt:lpstr>
      <vt:lpstr>Support for foreign investments</vt:lpstr>
      <vt:lpstr>Poland - Turkey economic cooperation</vt:lpstr>
      <vt:lpstr>Poland-Turkey trade relations </vt:lpstr>
      <vt:lpstr>Prospective sectors for cooperation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 96 pkt  Lato Regular Szarość MR</dc:title>
  <dc:creator>Paweł Iwaniuk</dc:creator>
  <cp:lastModifiedBy>mnowakowska</cp:lastModifiedBy>
  <cp:revision>149</cp:revision>
  <dcterms:created xsi:type="dcterms:W3CDTF">2020-01-26T15:50:43Z</dcterms:created>
  <dcterms:modified xsi:type="dcterms:W3CDTF">2020-09-18T12:58:10Z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2020-01-26T00:00:00Z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2020-01-26T00:00:00Z</vt:filetime>
  </property>
</Properties>
</file>