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5" r:id="rId4"/>
    <p:sldId id="274" r:id="rId5"/>
    <p:sldId id="258" r:id="rId6"/>
    <p:sldId id="285" r:id="rId7"/>
    <p:sldId id="277" r:id="rId8"/>
    <p:sldId id="278" r:id="rId9"/>
    <p:sldId id="284" r:id="rId10"/>
    <p:sldId id="279" r:id="rId11"/>
    <p:sldId id="280" r:id="rId12"/>
    <p:sldId id="283" r:id="rId13"/>
    <p:sldId id="267" r:id="rId14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35A"/>
    <a:srgbClr val="43646C"/>
    <a:srgbClr val="0C1824"/>
    <a:srgbClr val="70818B"/>
    <a:srgbClr val="857055"/>
    <a:srgbClr val="BDAE99"/>
    <a:srgbClr val="334A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5057C-C9EB-4B7C-8B30-5145FC3BC2DD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F90B6664-28F6-43C8-9154-4C133558DA3F}">
      <dgm:prSet phldrT="[Tekst]" custT="1"/>
      <dgm:spPr>
        <a:ln w="15875">
          <a:solidFill>
            <a:schemeClr val="accent2"/>
          </a:solidFill>
        </a:ln>
      </dgm:spPr>
      <dgm:t>
        <a:bodyPr/>
        <a:lstStyle/>
        <a:p>
          <a:pPr algn="ctr"/>
          <a:r>
            <a:rPr lang="pl-PL" sz="1600" b="1" dirty="0" err="1" smtClean="0"/>
            <a:t>Commercialization</a:t>
          </a:r>
          <a:endParaRPr lang="pl-PL" sz="1600" b="1" dirty="0" smtClean="0"/>
        </a:p>
        <a:p>
          <a:pPr algn="ctr"/>
          <a:endParaRPr lang="pl-PL" sz="1600" b="1" dirty="0"/>
        </a:p>
      </dgm:t>
    </dgm:pt>
    <dgm:pt modelId="{607F8614-0F01-4AE2-9654-6F8C32ED38B3}" type="parTrans" cxnId="{05749D22-0509-4160-B913-D9D752D9885C}">
      <dgm:prSet/>
      <dgm:spPr/>
      <dgm:t>
        <a:bodyPr/>
        <a:lstStyle/>
        <a:p>
          <a:endParaRPr lang="pl-PL"/>
        </a:p>
      </dgm:t>
    </dgm:pt>
    <dgm:pt modelId="{DCCF8501-B76D-40C4-8BE5-90E28120C3BE}" type="sibTrans" cxnId="{05749D22-0509-4160-B913-D9D752D9885C}">
      <dgm:prSet/>
      <dgm:spPr/>
      <dgm:t>
        <a:bodyPr/>
        <a:lstStyle/>
        <a:p>
          <a:endParaRPr lang="pl-PL"/>
        </a:p>
      </dgm:t>
    </dgm:pt>
    <dgm:pt modelId="{4C28F784-6892-40D5-BA13-5DA94FD9EC0F}">
      <dgm:prSet phldrT="[Tekst]" custT="1"/>
      <dgm:spPr>
        <a:ln w="15875">
          <a:solidFill>
            <a:schemeClr val="accent2"/>
          </a:solidFill>
        </a:ln>
      </dgm:spPr>
      <dgm:t>
        <a:bodyPr/>
        <a:lstStyle/>
        <a:p>
          <a:pPr algn="ctr"/>
          <a:r>
            <a:rPr lang="pl-PL" sz="1600" b="1" dirty="0" err="1" smtClean="0"/>
            <a:t>Research</a:t>
          </a:r>
          <a:r>
            <a:rPr lang="pl-PL" sz="1600" b="1" dirty="0" smtClean="0"/>
            <a:t> </a:t>
          </a:r>
          <a:r>
            <a:rPr lang="pl-PL" sz="1600" b="1" dirty="0" err="1" smtClean="0"/>
            <a:t>cooperation</a:t>
          </a:r>
          <a:endParaRPr lang="pl-PL" sz="1600" b="1" dirty="0" smtClean="0"/>
        </a:p>
        <a:p>
          <a:pPr algn="ctr"/>
          <a:r>
            <a:rPr lang="pl-PL" sz="1600" b="1" dirty="0" smtClean="0"/>
            <a:t> </a:t>
          </a:r>
          <a:endParaRPr lang="pl-PL" sz="1600" b="1" dirty="0"/>
        </a:p>
      </dgm:t>
    </dgm:pt>
    <dgm:pt modelId="{842A8EF1-5351-499F-8759-FF61B048342C}" type="parTrans" cxnId="{9EBC049F-4ADA-4D51-A8AA-5CCB2B502349}">
      <dgm:prSet/>
      <dgm:spPr/>
      <dgm:t>
        <a:bodyPr/>
        <a:lstStyle/>
        <a:p>
          <a:endParaRPr lang="pl-PL"/>
        </a:p>
      </dgm:t>
    </dgm:pt>
    <dgm:pt modelId="{3CA28DF4-B1D1-4AD6-9A4C-5031594128B5}" type="sibTrans" cxnId="{9EBC049F-4ADA-4D51-A8AA-5CCB2B502349}">
      <dgm:prSet/>
      <dgm:spPr/>
      <dgm:t>
        <a:bodyPr/>
        <a:lstStyle/>
        <a:p>
          <a:endParaRPr lang="pl-PL"/>
        </a:p>
      </dgm:t>
    </dgm:pt>
    <dgm:pt modelId="{1EE13EAC-69C9-4ACC-8CB0-3EB958B96F0D}">
      <dgm:prSet phldrT="[Tekst]" custT="1"/>
      <dgm:spPr>
        <a:ln w="15875">
          <a:solidFill>
            <a:schemeClr val="accent2"/>
          </a:solidFill>
        </a:ln>
      </dgm:spPr>
      <dgm:t>
        <a:bodyPr/>
        <a:lstStyle/>
        <a:p>
          <a:pPr algn="l"/>
          <a:r>
            <a:rPr lang="pl-PL" sz="1400" dirty="0" err="1" smtClean="0"/>
            <a:t>Research</a:t>
          </a:r>
          <a:r>
            <a:rPr lang="pl-PL" sz="1400" dirty="0" smtClean="0"/>
            <a:t> </a:t>
          </a:r>
          <a:r>
            <a:rPr lang="pl-PL" sz="1400" dirty="0" err="1" smtClean="0"/>
            <a:t>cooperation</a:t>
          </a:r>
          <a:r>
            <a:rPr lang="pl-PL" sz="1400" dirty="0" smtClean="0"/>
            <a:t> </a:t>
          </a:r>
          <a:r>
            <a:rPr lang="pl-PL" sz="1400" dirty="0" err="1" smtClean="0"/>
            <a:t>promotion</a:t>
          </a:r>
          <a:r>
            <a:rPr lang="pl-PL" sz="1400" dirty="0" smtClean="0"/>
            <a:t> – Horizon 2020</a:t>
          </a:r>
          <a:endParaRPr lang="pl-PL" sz="1400" dirty="0"/>
        </a:p>
      </dgm:t>
    </dgm:pt>
    <dgm:pt modelId="{22C1F1EF-E46E-460A-998A-AEB32ABFA5A9}" type="parTrans" cxnId="{EBDFA483-DEDF-402E-A2FF-3A9F1A773222}">
      <dgm:prSet/>
      <dgm:spPr/>
      <dgm:t>
        <a:bodyPr/>
        <a:lstStyle/>
        <a:p>
          <a:endParaRPr lang="pl-PL"/>
        </a:p>
      </dgm:t>
    </dgm:pt>
    <dgm:pt modelId="{B80AE381-49A7-4EC3-860A-6FFDC7E2CC61}" type="sibTrans" cxnId="{EBDFA483-DEDF-402E-A2FF-3A9F1A773222}">
      <dgm:prSet/>
      <dgm:spPr/>
      <dgm:t>
        <a:bodyPr/>
        <a:lstStyle/>
        <a:p>
          <a:endParaRPr lang="pl-PL"/>
        </a:p>
      </dgm:t>
    </dgm:pt>
    <dgm:pt modelId="{FB0E2F69-4650-4C27-8DBB-354729F08ECA}">
      <dgm:prSet phldrT="[Tekst]" custT="1"/>
      <dgm:spPr>
        <a:ln w="15875">
          <a:solidFill>
            <a:schemeClr val="accent2"/>
          </a:solidFill>
        </a:ln>
      </dgm:spPr>
      <dgm:t>
        <a:bodyPr/>
        <a:lstStyle/>
        <a:p>
          <a:pPr algn="ctr"/>
          <a:r>
            <a:rPr lang="pl-PL" sz="1600" b="1" dirty="0" err="1" smtClean="0"/>
            <a:t>Innovations</a:t>
          </a:r>
          <a:r>
            <a:rPr lang="pl-PL" sz="1600" b="1" dirty="0" smtClean="0"/>
            <a:t> </a:t>
          </a:r>
        </a:p>
        <a:p>
          <a:pPr algn="ctr"/>
          <a:endParaRPr lang="pl-PL" sz="1600" b="1" dirty="0"/>
        </a:p>
      </dgm:t>
    </dgm:pt>
    <dgm:pt modelId="{4D191AA7-6749-4848-8CFD-C27F62D33617}" type="parTrans" cxnId="{A423B9A3-7246-415B-AF5C-EE92B19E97AA}">
      <dgm:prSet/>
      <dgm:spPr/>
      <dgm:t>
        <a:bodyPr/>
        <a:lstStyle/>
        <a:p>
          <a:endParaRPr lang="pl-PL"/>
        </a:p>
      </dgm:t>
    </dgm:pt>
    <dgm:pt modelId="{60E6E254-56B2-4552-8800-E5FC788095A1}" type="sibTrans" cxnId="{A423B9A3-7246-415B-AF5C-EE92B19E97AA}">
      <dgm:prSet/>
      <dgm:spPr/>
      <dgm:t>
        <a:bodyPr/>
        <a:lstStyle/>
        <a:p>
          <a:endParaRPr lang="pl-PL"/>
        </a:p>
      </dgm:t>
    </dgm:pt>
    <dgm:pt modelId="{F77292B8-C063-40DE-9B19-1A6BA2A774AF}">
      <dgm:prSet phldrT="[Tekst]" custT="1"/>
      <dgm:spPr>
        <a:ln w="15875">
          <a:solidFill>
            <a:schemeClr val="accent2"/>
          </a:solidFill>
        </a:ln>
      </dgm:spPr>
      <dgm:t>
        <a:bodyPr/>
        <a:lstStyle/>
        <a:p>
          <a:pPr algn="l"/>
          <a:r>
            <a:rPr lang="pl-PL" sz="1400" dirty="0" smtClean="0"/>
            <a:t>Active </a:t>
          </a:r>
          <a:r>
            <a:rPr lang="pl-PL" sz="1400" dirty="0" err="1" smtClean="0"/>
            <a:t>support</a:t>
          </a:r>
          <a:r>
            <a:rPr lang="pl-PL" sz="1400" dirty="0" smtClean="0"/>
            <a:t> for </a:t>
          </a:r>
          <a:r>
            <a:rPr lang="pl-PL" sz="1400" dirty="0" err="1" smtClean="0"/>
            <a:t>innovative</a:t>
          </a:r>
          <a:r>
            <a:rPr lang="pl-PL" sz="1400" dirty="0" smtClean="0"/>
            <a:t> business </a:t>
          </a:r>
          <a:r>
            <a:rPr lang="pl-PL" sz="1400" dirty="0" err="1" smtClean="0"/>
            <a:t>activities</a:t>
          </a:r>
          <a:r>
            <a:rPr lang="pl-PL" sz="1400" dirty="0" smtClean="0"/>
            <a:t>, </a:t>
          </a:r>
          <a:r>
            <a:rPr lang="pl-PL" sz="1400" dirty="0" err="1" smtClean="0"/>
            <a:t>internalization</a:t>
          </a:r>
          <a:endParaRPr lang="pl-PL" sz="1400" dirty="0"/>
        </a:p>
      </dgm:t>
    </dgm:pt>
    <dgm:pt modelId="{B5F7D843-B71E-4090-964E-7580C0215D3E}" type="parTrans" cxnId="{6F134523-87EF-4FD8-BD0B-211C0433B040}">
      <dgm:prSet/>
      <dgm:spPr/>
      <dgm:t>
        <a:bodyPr/>
        <a:lstStyle/>
        <a:p>
          <a:endParaRPr lang="pl-PL"/>
        </a:p>
      </dgm:t>
    </dgm:pt>
    <dgm:pt modelId="{C0CE09B6-CE80-4AD4-A4BF-BAC9ED40BBDE}" type="sibTrans" cxnId="{6F134523-87EF-4FD8-BD0B-211C0433B040}">
      <dgm:prSet/>
      <dgm:spPr/>
      <dgm:t>
        <a:bodyPr/>
        <a:lstStyle/>
        <a:p>
          <a:endParaRPr lang="pl-PL"/>
        </a:p>
      </dgm:t>
    </dgm:pt>
    <dgm:pt modelId="{909ADE4E-7D0B-4010-906E-F5A0D121F126}">
      <dgm:prSet phldrT="[Tekst]"/>
      <dgm:spPr>
        <a:ln w="15875">
          <a:solidFill>
            <a:schemeClr val="accent2"/>
          </a:solidFill>
        </a:ln>
      </dgm:spPr>
      <dgm:t>
        <a:bodyPr/>
        <a:lstStyle/>
        <a:p>
          <a:pPr algn="l"/>
          <a:r>
            <a:rPr lang="pl-PL" sz="1400" dirty="0" smtClean="0"/>
            <a:t>Knowledge transfer and </a:t>
          </a:r>
          <a:r>
            <a:rPr lang="pl-PL" sz="1400" dirty="0" err="1" smtClean="0"/>
            <a:t>commercialization</a:t>
          </a:r>
          <a:r>
            <a:rPr lang="pl-PL" sz="1400" dirty="0" smtClean="0"/>
            <a:t> of WUST </a:t>
          </a:r>
          <a:r>
            <a:rPr lang="pl-PL" sz="1400" dirty="0" err="1" smtClean="0"/>
            <a:t>scientific</a:t>
          </a:r>
          <a:r>
            <a:rPr lang="pl-PL" sz="1400" dirty="0" smtClean="0"/>
            <a:t> </a:t>
          </a:r>
          <a:r>
            <a:rPr lang="pl-PL" sz="1400" dirty="0" err="1" smtClean="0"/>
            <a:t>results</a:t>
          </a:r>
          <a:r>
            <a:rPr lang="pl-PL" sz="1400" dirty="0" smtClean="0"/>
            <a:t> </a:t>
          </a:r>
          <a:endParaRPr lang="pl-PL" sz="1400" dirty="0"/>
        </a:p>
      </dgm:t>
    </dgm:pt>
    <dgm:pt modelId="{AA844D06-033F-4411-B65E-2C3B3F09482F}" type="sibTrans" cxnId="{CC546C59-C436-47D9-82F1-78E290A1779C}">
      <dgm:prSet/>
      <dgm:spPr/>
      <dgm:t>
        <a:bodyPr/>
        <a:lstStyle/>
        <a:p>
          <a:endParaRPr lang="pl-PL"/>
        </a:p>
      </dgm:t>
    </dgm:pt>
    <dgm:pt modelId="{CB68390C-6438-4B6B-B157-989A5353DEF6}" type="parTrans" cxnId="{CC546C59-C436-47D9-82F1-78E290A1779C}">
      <dgm:prSet/>
      <dgm:spPr/>
      <dgm:t>
        <a:bodyPr/>
        <a:lstStyle/>
        <a:p>
          <a:endParaRPr lang="pl-PL"/>
        </a:p>
      </dgm:t>
    </dgm:pt>
    <dgm:pt modelId="{7B9D4EFD-72AB-4C70-ADB3-5BC54715AC05}" type="pres">
      <dgm:prSet presAssocID="{8605057C-C9EB-4B7C-8B30-5145FC3BC2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0FF7139-915B-4328-882D-EB1408DD4693}" type="pres">
      <dgm:prSet presAssocID="{F90B6664-28F6-43C8-9154-4C133558DA3F}" presName="comp" presStyleCnt="0"/>
      <dgm:spPr/>
    </dgm:pt>
    <dgm:pt modelId="{C278D2C1-5A36-45E9-A8AB-69B174778BC6}" type="pres">
      <dgm:prSet presAssocID="{F90B6664-28F6-43C8-9154-4C133558DA3F}" presName="box" presStyleLbl="node1" presStyleIdx="0" presStyleCnt="3" custLinFactNeighborY="795"/>
      <dgm:spPr/>
      <dgm:t>
        <a:bodyPr/>
        <a:lstStyle/>
        <a:p>
          <a:endParaRPr lang="pl-PL"/>
        </a:p>
      </dgm:t>
    </dgm:pt>
    <dgm:pt modelId="{9BA64FA3-C64D-43FE-8EAD-E408F0B36C39}" type="pres">
      <dgm:prSet presAssocID="{F90B6664-28F6-43C8-9154-4C133558DA3F}" presName="img" presStyleLbl="fgImgPlace1" presStyleIdx="0" presStyleCnt="3" custScaleY="1002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917BE3E-D870-4234-A520-E83CB261ECFB}" type="pres">
      <dgm:prSet presAssocID="{F90B6664-28F6-43C8-9154-4C133558DA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6666951-AE0E-4B9B-8B3B-DA1882D67B3B}" type="pres">
      <dgm:prSet presAssocID="{DCCF8501-B76D-40C4-8BE5-90E28120C3BE}" presName="spacer" presStyleCnt="0"/>
      <dgm:spPr/>
    </dgm:pt>
    <dgm:pt modelId="{973FD2FE-5B13-47B8-A228-7769D54B7664}" type="pres">
      <dgm:prSet presAssocID="{4C28F784-6892-40D5-BA13-5DA94FD9EC0F}" presName="comp" presStyleCnt="0"/>
      <dgm:spPr/>
    </dgm:pt>
    <dgm:pt modelId="{81C07191-4178-405F-99C1-C97AFCFE6CF5}" type="pres">
      <dgm:prSet presAssocID="{4C28F784-6892-40D5-BA13-5DA94FD9EC0F}" presName="box" presStyleLbl="node1" presStyleIdx="1" presStyleCnt="3" custLinFactNeighborX="228" custLinFactNeighborY="2463"/>
      <dgm:spPr/>
      <dgm:t>
        <a:bodyPr/>
        <a:lstStyle/>
        <a:p>
          <a:endParaRPr lang="pl-PL"/>
        </a:p>
      </dgm:t>
    </dgm:pt>
    <dgm:pt modelId="{24742FBD-7313-4B85-BD7C-F99F6EF3D6A7}" type="pres">
      <dgm:prSet presAssocID="{4C28F784-6892-40D5-BA13-5DA94FD9EC0F}" presName="img" presStyleLbl="fgImgPlace1" presStyleIdx="1" presStyleCnt="3" custLinFactNeighborX="-2313" custLinFactNeighborY="-18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E6B76C9-16AA-464F-8678-8F5DF677CAA0}" type="pres">
      <dgm:prSet presAssocID="{4C28F784-6892-40D5-BA13-5DA94FD9EC0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F47169-25AC-4D5E-8D2C-72D27738ACE2}" type="pres">
      <dgm:prSet presAssocID="{3CA28DF4-B1D1-4AD6-9A4C-5031594128B5}" presName="spacer" presStyleCnt="0"/>
      <dgm:spPr/>
    </dgm:pt>
    <dgm:pt modelId="{2221C362-1296-4C42-9BE2-2B996457F275}" type="pres">
      <dgm:prSet presAssocID="{FB0E2F69-4650-4C27-8DBB-354729F08ECA}" presName="comp" presStyleCnt="0"/>
      <dgm:spPr/>
    </dgm:pt>
    <dgm:pt modelId="{F81CBDB6-2B81-41C5-97AC-ED73828CED31}" type="pres">
      <dgm:prSet presAssocID="{FB0E2F69-4650-4C27-8DBB-354729F08ECA}" presName="box" presStyleLbl="node1" presStyleIdx="2" presStyleCnt="3" custLinFactNeighborX="-1456" custLinFactNeighborY="2342"/>
      <dgm:spPr/>
      <dgm:t>
        <a:bodyPr/>
        <a:lstStyle/>
        <a:p>
          <a:endParaRPr lang="pl-PL"/>
        </a:p>
      </dgm:t>
    </dgm:pt>
    <dgm:pt modelId="{6642FDB6-E48B-4E67-8738-6B68B1FE7932}" type="pres">
      <dgm:prSet presAssocID="{FB0E2F69-4650-4C27-8DBB-354729F08ECA}" presName="img" presStyleLbl="fgImgPlace1" presStyleIdx="2" presStyleCnt="3" custScaleX="100754" custScaleY="99547" custLinFactNeighborX="-1157" custLinFactNeighborY="-366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CB2CC70-C0F7-495E-94FF-FC1282847826}" type="pres">
      <dgm:prSet presAssocID="{FB0E2F69-4650-4C27-8DBB-354729F08EC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C02B48F-F3BE-4346-8929-726B725A3067}" type="presOf" srcId="{1EE13EAC-69C9-4ACC-8CB0-3EB958B96F0D}" destId="{81C07191-4178-405F-99C1-C97AFCFE6CF5}" srcOrd="0" destOrd="1" presId="urn:microsoft.com/office/officeart/2005/8/layout/vList4"/>
    <dgm:cxn modelId="{EBDFA483-DEDF-402E-A2FF-3A9F1A773222}" srcId="{4C28F784-6892-40D5-BA13-5DA94FD9EC0F}" destId="{1EE13EAC-69C9-4ACC-8CB0-3EB958B96F0D}" srcOrd="0" destOrd="0" parTransId="{22C1F1EF-E46E-460A-998A-AEB32ABFA5A9}" sibTransId="{B80AE381-49A7-4EC3-860A-6FFDC7E2CC61}"/>
    <dgm:cxn modelId="{A7D43DEE-C207-4440-82F9-BF2A271CC389}" type="presOf" srcId="{4C28F784-6892-40D5-BA13-5DA94FD9EC0F}" destId="{81C07191-4178-405F-99C1-C97AFCFE6CF5}" srcOrd="0" destOrd="0" presId="urn:microsoft.com/office/officeart/2005/8/layout/vList4"/>
    <dgm:cxn modelId="{29D1E764-F7F7-48C6-A02D-BE2D86D14394}" type="presOf" srcId="{909ADE4E-7D0B-4010-906E-F5A0D121F126}" destId="{C278D2C1-5A36-45E9-A8AB-69B174778BC6}" srcOrd="0" destOrd="1" presId="urn:microsoft.com/office/officeart/2005/8/layout/vList4"/>
    <dgm:cxn modelId="{6F134523-87EF-4FD8-BD0B-211C0433B040}" srcId="{FB0E2F69-4650-4C27-8DBB-354729F08ECA}" destId="{F77292B8-C063-40DE-9B19-1A6BA2A774AF}" srcOrd="0" destOrd="0" parTransId="{B5F7D843-B71E-4090-964E-7580C0215D3E}" sibTransId="{C0CE09B6-CE80-4AD4-A4BF-BAC9ED40BBDE}"/>
    <dgm:cxn modelId="{14D862CF-D451-47D1-B581-FF88977A8EEF}" type="presOf" srcId="{F90B6664-28F6-43C8-9154-4C133558DA3F}" destId="{1917BE3E-D870-4234-A520-E83CB261ECFB}" srcOrd="1" destOrd="0" presId="urn:microsoft.com/office/officeart/2005/8/layout/vList4"/>
    <dgm:cxn modelId="{6EF894B7-9965-4EA7-B90F-EC1BADD6B118}" type="presOf" srcId="{F90B6664-28F6-43C8-9154-4C133558DA3F}" destId="{C278D2C1-5A36-45E9-A8AB-69B174778BC6}" srcOrd="0" destOrd="0" presId="urn:microsoft.com/office/officeart/2005/8/layout/vList4"/>
    <dgm:cxn modelId="{A423B9A3-7246-415B-AF5C-EE92B19E97AA}" srcId="{8605057C-C9EB-4B7C-8B30-5145FC3BC2DD}" destId="{FB0E2F69-4650-4C27-8DBB-354729F08ECA}" srcOrd="2" destOrd="0" parTransId="{4D191AA7-6749-4848-8CFD-C27F62D33617}" sibTransId="{60E6E254-56B2-4552-8800-E5FC788095A1}"/>
    <dgm:cxn modelId="{4FBB5207-EDD1-4B9B-8683-BD21B4CDDDD1}" type="presOf" srcId="{4C28F784-6892-40D5-BA13-5DA94FD9EC0F}" destId="{BE6B76C9-16AA-464F-8678-8F5DF677CAA0}" srcOrd="1" destOrd="0" presId="urn:microsoft.com/office/officeart/2005/8/layout/vList4"/>
    <dgm:cxn modelId="{9EBC049F-4ADA-4D51-A8AA-5CCB2B502349}" srcId="{8605057C-C9EB-4B7C-8B30-5145FC3BC2DD}" destId="{4C28F784-6892-40D5-BA13-5DA94FD9EC0F}" srcOrd="1" destOrd="0" parTransId="{842A8EF1-5351-499F-8759-FF61B048342C}" sibTransId="{3CA28DF4-B1D1-4AD6-9A4C-5031594128B5}"/>
    <dgm:cxn modelId="{EA708E02-1154-4703-A7B5-F4B91BCD7716}" type="presOf" srcId="{F77292B8-C063-40DE-9B19-1A6BA2A774AF}" destId="{F81CBDB6-2B81-41C5-97AC-ED73828CED31}" srcOrd="0" destOrd="1" presId="urn:microsoft.com/office/officeart/2005/8/layout/vList4"/>
    <dgm:cxn modelId="{05749D22-0509-4160-B913-D9D752D9885C}" srcId="{8605057C-C9EB-4B7C-8B30-5145FC3BC2DD}" destId="{F90B6664-28F6-43C8-9154-4C133558DA3F}" srcOrd="0" destOrd="0" parTransId="{607F8614-0F01-4AE2-9654-6F8C32ED38B3}" sibTransId="{DCCF8501-B76D-40C4-8BE5-90E28120C3BE}"/>
    <dgm:cxn modelId="{C9464928-06F9-41D9-B1D4-136987AA0FAF}" type="presOf" srcId="{F77292B8-C063-40DE-9B19-1A6BA2A774AF}" destId="{ACB2CC70-C0F7-495E-94FF-FC1282847826}" srcOrd="1" destOrd="1" presId="urn:microsoft.com/office/officeart/2005/8/layout/vList4"/>
    <dgm:cxn modelId="{D70C2776-796A-4E21-BF35-686F171EB86D}" type="presOf" srcId="{1EE13EAC-69C9-4ACC-8CB0-3EB958B96F0D}" destId="{BE6B76C9-16AA-464F-8678-8F5DF677CAA0}" srcOrd="1" destOrd="1" presId="urn:microsoft.com/office/officeart/2005/8/layout/vList4"/>
    <dgm:cxn modelId="{CC546C59-C436-47D9-82F1-78E290A1779C}" srcId="{F90B6664-28F6-43C8-9154-4C133558DA3F}" destId="{909ADE4E-7D0B-4010-906E-F5A0D121F126}" srcOrd="0" destOrd="0" parTransId="{CB68390C-6438-4B6B-B157-989A5353DEF6}" sibTransId="{AA844D06-033F-4411-B65E-2C3B3F09482F}"/>
    <dgm:cxn modelId="{96AEF065-931A-4911-98D4-4FB8668D8396}" type="presOf" srcId="{FB0E2F69-4650-4C27-8DBB-354729F08ECA}" destId="{F81CBDB6-2B81-41C5-97AC-ED73828CED31}" srcOrd="0" destOrd="0" presId="urn:microsoft.com/office/officeart/2005/8/layout/vList4"/>
    <dgm:cxn modelId="{0394DEF6-B088-4E41-9961-5AD852E0D8F3}" type="presOf" srcId="{FB0E2F69-4650-4C27-8DBB-354729F08ECA}" destId="{ACB2CC70-C0F7-495E-94FF-FC1282847826}" srcOrd="1" destOrd="0" presId="urn:microsoft.com/office/officeart/2005/8/layout/vList4"/>
    <dgm:cxn modelId="{F91E43B2-94F1-4A59-B9E5-39B22A36B8E6}" type="presOf" srcId="{8605057C-C9EB-4B7C-8B30-5145FC3BC2DD}" destId="{7B9D4EFD-72AB-4C70-ADB3-5BC54715AC05}" srcOrd="0" destOrd="0" presId="urn:microsoft.com/office/officeart/2005/8/layout/vList4"/>
    <dgm:cxn modelId="{6027CAD7-D620-48C4-99AE-FB32F8300D65}" type="presOf" srcId="{909ADE4E-7D0B-4010-906E-F5A0D121F126}" destId="{1917BE3E-D870-4234-A520-E83CB261ECFB}" srcOrd="1" destOrd="1" presId="urn:microsoft.com/office/officeart/2005/8/layout/vList4"/>
    <dgm:cxn modelId="{52C707CD-206C-4EC1-8FA7-A617A14CAD1A}" type="presParOf" srcId="{7B9D4EFD-72AB-4C70-ADB3-5BC54715AC05}" destId="{A0FF7139-915B-4328-882D-EB1408DD4693}" srcOrd="0" destOrd="0" presId="urn:microsoft.com/office/officeart/2005/8/layout/vList4"/>
    <dgm:cxn modelId="{920723B5-CDEF-4A40-BD90-6B92BFB40C69}" type="presParOf" srcId="{A0FF7139-915B-4328-882D-EB1408DD4693}" destId="{C278D2C1-5A36-45E9-A8AB-69B174778BC6}" srcOrd="0" destOrd="0" presId="urn:microsoft.com/office/officeart/2005/8/layout/vList4"/>
    <dgm:cxn modelId="{95D09DC3-F95C-4410-A8E9-12EDD87C70C0}" type="presParOf" srcId="{A0FF7139-915B-4328-882D-EB1408DD4693}" destId="{9BA64FA3-C64D-43FE-8EAD-E408F0B36C39}" srcOrd="1" destOrd="0" presId="urn:microsoft.com/office/officeart/2005/8/layout/vList4"/>
    <dgm:cxn modelId="{8EE5EB8A-78A0-4396-959A-39684EE5FA75}" type="presParOf" srcId="{A0FF7139-915B-4328-882D-EB1408DD4693}" destId="{1917BE3E-D870-4234-A520-E83CB261ECFB}" srcOrd="2" destOrd="0" presId="urn:microsoft.com/office/officeart/2005/8/layout/vList4"/>
    <dgm:cxn modelId="{B3D3BFE6-B86E-41C6-A016-F09B30072439}" type="presParOf" srcId="{7B9D4EFD-72AB-4C70-ADB3-5BC54715AC05}" destId="{66666951-AE0E-4B9B-8B3B-DA1882D67B3B}" srcOrd="1" destOrd="0" presId="urn:microsoft.com/office/officeart/2005/8/layout/vList4"/>
    <dgm:cxn modelId="{D14E6C71-FED8-45B6-A22B-AE79D61FCE29}" type="presParOf" srcId="{7B9D4EFD-72AB-4C70-ADB3-5BC54715AC05}" destId="{973FD2FE-5B13-47B8-A228-7769D54B7664}" srcOrd="2" destOrd="0" presId="urn:microsoft.com/office/officeart/2005/8/layout/vList4"/>
    <dgm:cxn modelId="{40019B40-0880-4667-88AE-300CA87D9B94}" type="presParOf" srcId="{973FD2FE-5B13-47B8-A228-7769D54B7664}" destId="{81C07191-4178-405F-99C1-C97AFCFE6CF5}" srcOrd="0" destOrd="0" presId="urn:microsoft.com/office/officeart/2005/8/layout/vList4"/>
    <dgm:cxn modelId="{5319B4AA-A12A-4FEC-B981-D79CA3023633}" type="presParOf" srcId="{973FD2FE-5B13-47B8-A228-7769D54B7664}" destId="{24742FBD-7313-4B85-BD7C-F99F6EF3D6A7}" srcOrd="1" destOrd="0" presId="urn:microsoft.com/office/officeart/2005/8/layout/vList4"/>
    <dgm:cxn modelId="{C8B8267F-22AC-4E70-B363-C81C806FF1F8}" type="presParOf" srcId="{973FD2FE-5B13-47B8-A228-7769D54B7664}" destId="{BE6B76C9-16AA-464F-8678-8F5DF677CAA0}" srcOrd="2" destOrd="0" presId="urn:microsoft.com/office/officeart/2005/8/layout/vList4"/>
    <dgm:cxn modelId="{E5A70A45-DFE9-457D-952C-F786C182BE6A}" type="presParOf" srcId="{7B9D4EFD-72AB-4C70-ADB3-5BC54715AC05}" destId="{7EF47169-25AC-4D5E-8D2C-72D27738ACE2}" srcOrd="3" destOrd="0" presId="urn:microsoft.com/office/officeart/2005/8/layout/vList4"/>
    <dgm:cxn modelId="{958A2B31-4E22-43E3-921B-21852B129AAB}" type="presParOf" srcId="{7B9D4EFD-72AB-4C70-ADB3-5BC54715AC05}" destId="{2221C362-1296-4C42-9BE2-2B996457F275}" srcOrd="4" destOrd="0" presId="urn:microsoft.com/office/officeart/2005/8/layout/vList4"/>
    <dgm:cxn modelId="{2E99FD87-D04D-4A6B-8EF7-30D4A138DE2B}" type="presParOf" srcId="{2221C362-1296-4C42-9BE2-2B996457F275}" destId="{F81CBDB6-2B81-41C5-97AC-ED73828CED31}" srcOrd="0" destOrd="0" presId="urn:microsoft.com/office/officeart/2005/8/layout/vList4"/>
    <dgm:cxn modelId="{1D8E8709-253C-4914-A748-19C6928DA0DC}" type="presParOf" srcId="{2221C362-1296-4C42-9BE2-2B996457F275}" destId="{6642FDB6-E48B-4E67-8738-6B68B1FE7932}" srcOrd="1" destOrd="0" presId="urn:microsoft.com/office/officeart/2005/8/layout/vList4"/>
    <dgm:cxn modelId="{34BF41D3-B497-476D-B6A1-C4A47E3027FF}" type="presParOf" srcId="{2221C362-1296-4C42-9BE2-2B996457F275}" destId="{ACB2CC70-C0F7-495E-94FF-FC1282847826}" srcOrd="2" destOrd="0" presId="urn:microsoft.com/office/officeart/2005/8/layout/vList4"/>
  </dgm:cxnLst>
  <dgm:bg/>
  <dgm:whole>
    <a:ln w="15875">
      <a:solidFill>
        <a:schemeClr val="accent2"/>
      </a:solidFill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82787-EC5F-4A5D-A1C7-C2B62012D6C8}" type="doc">
      <dgm:prSet loTypeId="urn:microsoft.com/office/officeart/2005/8/layout/vList3" loCatId="list" qsTypeId="urn:microsoft.com/office/officeart/2005/8/quickstyle/simple1" qsCatId="simple" csTypeId="urn:microsoft.com/office/officeart/2005/8/colors/accent1_4" csCatId="accent1" phldr="1"/>
      <dgm:spPr/>
    </dgm:pt>
    <dgm:pt modelId="{18ADC54E-CD69-4289-BB83-FCD5B62A31F9}">
      <dgm:prSet phldrT="[Tekst]"/>
      <dgm:spPr/>
      <dgm:t>
        <a:bodyPr/>
        <a:lstStyle/>
        <a:p>
          <a:r>
            <a:rPr lang="en-US" dirty="0" smtClean="0"/>
            <a:t>over </a:t>
          </a:r>
          <a:r>
            <a:rPr lang="en-US" b="1" dirty="0" smtClean="0">
              <a:solidFill>
                <a:schemeClr val="bg1"/>
              </a:solidFill>
            </a:rPr>
            <a:t>1000</a:t>
          </a:r>
          <a:r>
            <a:rPr lang="en-US" dirty="0" smtClean="0"/>
            <a:t> trainings and conferences organized</a:t>
          </a:r>
          <a:endParaRPr lang="pl-PL" dirty="0"/>
        </a:p>
      </dgm:t>
    </dgm:pt>
    <dgm:pt modelId="{B2804339-FDDA-428F-8C34-04C507A60E44}" type="parTrans" cxnId="{C5378820-641A-4969-86D1-C58F2118002B}">
      <dgm:prSet/>
      <dgm:spPr/>
      <dgm:t>
        <a:bodyPr/>
        <a:lstStyle/>
        <a:p>
          <a:endParaRPr lang="pl-PL"/>
        </a:p>
      </dgm:t>
    </dgm:pt>
    <dgm:pt modelId="{E2A5938B-37D2-4865-8790-1E214F884A60}" type="sibTrans" cxnId="{C5378820-641A-4969-86D1-C58F2118002B}">
      <dgm:prSet/>
      <dgm:spPr/>
      <dgm:t>
        <a:bodyPr/>
        <a:lstStyle/>
        <a:p>
          <a:endParaRPr lang="pl-PL"/>
        </a:p>
      </dgm:t>
    </dgm:pt>
    <dgm:pt modelId="{02E692AB-1217-4A80-885D-F6CD1EC3B4FD}">
      <dgm:prSet phldrT="[Teks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129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smtClean="0"/>
            <a:t>agreements for international technology transfer and commercial </a:t>
          </a:r>
          <a:r>
            <a:rPr lang="pl-PL" dirty="0" smtClean="0"/>
            <a:t> </a:t>
          </a:r>
          <a:r>
            <a:rPr lang="en-US" dirty="0" smtClean="0"/>
            <a:t>agreements ass</a:t>
          </a:r>
          <a:r>
            <a:rPr lang="pl-PL" dirty="0" err="1" smtClean="0"/>
            <a:t>igned</a:t>
          </a:r>
          <a:endParaRPr lang="pl-PL" dirty="0"/>
        </a:p>
      </dgm:t>
    </dgm:pt>
    <dgm:pt modelId="{EA51BDFE-9F2E-4EC6-89A1-5B235DA637EA}" type="parTrans" cxnId="{1BC59A8B-DBC0-44FA-A5F3-B0B2E1238FB6}">
      <dgm:prSet/>
      <dgm:spPr/>
      <dgm:t>
        <a:bodyPr/>
        <a:lstStyle/>
        <a:p>
          <a:endParaRPr lang="pl-PL"/>
        </a:p>
      </dgm:t>
    </dgm:pt>
    <dgm:pt modelId="{A63BB980-2F44-4A78-BB49-925601CF46C9}" type="sibTrans" cxnId="{1BC59A8B-DBC0-44FA-A5F3-B0B2E1238FB6}">
      <dgm:prSet/>
      <dgm:spPr/>
      <dgm:t>
        <a:bodyPr/>
        <a:lstStyle/>
        <a:p>
          <a:endParaRPr lang="pl-PL"/>
        </a:p>
      </dgm:t>
    </dgm:pt>
    <dgm:pt modelId="{8F3387EC-EEF3-4C99-8D0A-AC21E8876418}">
      <dgm:prSet phldrT="[Teks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46</a:t>
          </a:r>
          <a:r>
            <a:rPr lang="en-US" dirty="0" smtClean="0"/>
            <a:t> thousand people trained</a:t>
          </a:r>
          <a:endParaRPr lang="pl-PL" dirty="0"/>
        </a:p>
      </dgm:t>
    </dgm:pt>
    <dgm:pt modelId="{F108B9AE-F207-44BD-8EDF-3E35C00AAC61}" type="parTrans" cxnId="{531C0232-3130-4B87-AFC6-B3AACD03E98A}">
      <dgm:prSet/>
      <dgm:spPr/>
      <dgm:t>
        <a:bodyPr/>
        <a:lstStyle/>
        <a:p>
          <a:endParaRPr lang="pl-PL"/>
        </a:p>
      </dgm:t>
    </dgm:pt>
    <dgm:pt modelId="{D19F2EB4-A833-4E6F-98A5-1DC2936F4690}" type="sibTrans" cxnId="{531C0232-3130-4B87-AFC6-B3AACD03E98A}">
      <dgm:prSet/>
      <dgm:spPr/>
      <dgm:t>
        <a:bodyPr/>
        <a:lstStyle/>
        <a:p>
          <a:endParaRPr lang="pl-PL"/>
        </a:p>
      </dgm:t>
    </dgm:pt>
    <dgm:pt modelId="{401C0A93-9BD9-4EAF-9A6A-6BA79D860E61}">
      <dgm:prSet/>
      <dgm:spPr/>
      <dgm:t>
        <a:bodyPr/>
        <a:lstStyle/>
        <a:p>
          <a:r>
            <a:rPr lang="en-US" dirty="0" smtClean="0"/>
            <a:t>support for submitting more than </a:t>
          </a:r>
          <a:r>
            <a:rPr lang="en-US" b="1" dirty="0" smtClean="0"/>
            <a:t>640</a:t>
          </a:r>
          <a:r>
            <a:rPr lang="en-US" dirty="0" smtClean="0"/>
            <a:t> applications for </a:t>
          </a:r>
          <a:endParaRPr lang="en-US" dirty="0"/>
        </a:p>
      </dgm:t>
    </dgm:pt>
    <dgm:pt modelId="{5942ECF7-FF72-441B-A0D7-76D3F141FC18}" type="parTrans" cxnId="{DC9629E1-CBE0-43F0-8073-C5BDFABD9AB6}">
      <dgm:prSet/>
      <dgm:spPr/>
      <dgm:t>
        <a:bodyPr/>
        <a:lstStyle/>
        <a:p>
          <a:endParaRPr lang="pl-PL"/>
        </a:p>
      </dgm:t>
    </dgm:pt>
    <dgm:pt modelId="{8017D88F-20D7-44C9-98C0-A6AB16183435}" type="sibTrans" cxnId="{DC9629E1-CBE0-43F0-8073-C5BDFABD9AB6}">
      <dgm:prSet/>
      <dgm:spPr/>
      <dgm:t>
        <a:bodyPr/>
        <a:lstStyle/>
        <a:p>
          <a:endParaRPr lang="pl-PL"/>
        </a:p>
      </dgm:t>
    </dgm:pt>
    <dgm:pt modelId="{19F29EDF-4B3C-4D1C-8DBB-5098571B367B}">
      <dgm:prSet/>
      <dgm:spPr/>
      <dgm:t>
        <a:bodyPr/>
        <a:lstStyle/>
        <a:p>
          <a:r>
            <a:rPr lang="en-US" dirty="0" smtClean="0"/>
            <a:t>about </a:t>
          </a:r>
          <a:r>
            <a:rPr lang="en-US" b="1" dirty="0" smtClean="0">
              <a:solidFill>
                <a:schemeClr val="bg1"/>
              </a:solidFill>
            </a:rPr>
            <a:t>34</a:t>
          </a:r>
          <a:r>
            <a:rPr lang="en-US" dirty="0" smtClean="0"/>
            <a:t> thousand consultations carried out</a:t>
          </a:r>
          <a:endParaRPr lang="en-US" dirty="0"/>
        </a:p>
      </dgm:t>
    </dgm:pt>
    <dgm:pt modelId="{EB858640-A6D2-41FD-A0C8-FD05926653B0}" type="parTrans" cxnId="{4952B3FC-3AEC-49C9-A43C-6FB6D06A2F39}">
      <dgm:prSet/>
      <dgm:spPr/>
      <dgm:t>
        <a:bodyPr/>
        <a:lstStyle/>
        <a:p>
          <a:endParaRPr lang="pl-PL"/>
        </a:p>
      </dgm:t>
    </dgm:pt>
    <dgm:pt modelId="{50BE60C7-D790-4E42-AA8A-857FA00B31B1}" type="sibTrans" cxnId="{4952B3FC-3AEC-49C9-A43C-6FB6D06A2F39}">
      <dgm:prSet/>
      <dgm:spPr/>
      <dgm:t>
        <a:bodyPr/>
        <a:lstStyle/>
        <a:p>
          <a:endParaRPr lang="pl-PL"/>
        </a:p>
      </dgm:t>
    </dgm:pt>
    <dgm:pt modelId="{0AACCC48-45D8-4A93-89CF-8530CC3FA155}" type="pres">
      <dgm:prSet presAssocID="{8F182787-EC5F-4A5D-A1C7-C2B62012D6C8}" presName="linearFlow" presStyleCnt="0">
        <dgm:presLayoutVars>
          <dgm:dir/>
          <dgm:resizeHandles val="exact"/>
        </dgm:presLayoutVars>
      </dgm:prSet>
      <dgm:spPr/>
    </dgm:pt>
    <dgm:pt modelId="{A6748E22-9362-4850-BAC6-91F851E94200}" type="pres">
      <dgm:prSet presAssocID="{18ADC54E-CD69-4289-BB83-FCD5B62A31F9}" presName="composite" presStyleCnt="0"/>
      <dgm:spPr/>
    </dgm:pt>
    <dgm:pt modelId="{8D8E12B6-D414-4AB9-B498-AE8823DCABBF}" type="pres">
      <dgm:prSet presAssocID="{18ADC54E-CD69-4289-BB83-FCD5B62A31F9}" presName="imgShp" presStyleLbl="fgImgPlace1" presStyleIdx="0" presStyleCnt="5" custScaleX="83197" custScaleY="8589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B43FF8E2-FF61-45C3-8D52-F8F9814464A5}" type="pres">
      <dgm:prSet presAssocID="{18ADC54E-CD69-4289-BB83-FCD5B62A31F9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D7AB78-66AE-4E67-A324-B97BF19D6D7E}" type="pres">
      <dgm:prSet presAssocID="{E2A5938B-37D2-4865-8790-1E214F884A60}" presName="spacing" presStyleCnt="0"/>
      <dgm:spPr/>
    </dgm:pt>
    <dgm:pt modelId="{DCA6C34E-82E2-4E85-BEC6-A110C97E5DDE}" type="pres">
      <dgm:prSet presAssocID="{02E692AB-1217-4A80-885D-F6CD1EC3B4FD}" presName="composite" presStyleCnt="0"/>
      <dgm:spPr/>
    </dgm:pt>
    <dgm:pt modelId="{2468190A-A65E-408B-A455-B7D104EFECE5}" type="pres">
      <dgm:prSet presAssocID="{02E692AB-1217-4A80-885D-F6CD1EC3B4FD}" presName="imgShp" presStyleLbl="fgImgPlace1" presStyleIdx="1" presStyleCnt="5" custScaleX="92240" custScaleY="84861" custLinFactNeighborX="-11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3DCE200E-3329-4C98-8C23-F52836AB1B7B}" type="pres">
      <dgm:prSet presAssocID="{02E692AB-1217-4A80-885D-F6CD1EC3B4F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F06EBE-B6D9-4C13-BA17-F0FDC0CD5CFA}" type="pres">
      <dgm:prSet presAssocID="{A63BB980-2F44-4A78-BB49-925601CF46C9}" presName="spacing" presStyleCnt="0"/>
      <dgm:spPr/>
    </dgm:pt>
    <dgm:pt modelId="{249315E1-59D8-40B0-AFE5-1DBF1768F435}" type="pres">
      <dgm:prSet presAssocID="{8F3387EC-EEF3-4C99-8D0A-AC21E8876418}" presName="composite" presStyleCnt="0"/>
      <dgm:spPr/>
    </dgm:pt>
    <dgm:pt modelId="{69C4A699-F0FA-4DB5-9499-CAA4E9BA0D8C}" type="pres">
      <dgm:prSet presAssocID="{8F3387EC-EEF3-4C99-8D0A-AC21E8876418}" presName="imgShp" presStyleLbl="fgImgPlace1" presStyleIdx="2" presStyleCnt="5" custScaleX="84747" custScaleY="881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6CB46BC-F97A-4426-B49C-67A923AEBD45}" type="pres">
      <dgm:prSet presAssocID="{8F3387EC-EEF3-4C99-8D0A-AC21E887641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AD8CF5-3E0F-4F72-8CCA-EB360FF9EC63}" type="pres">
      <dgm:prSet presAssocID="{D19F2EB4-A833-4E6F-98A5-1DC2936F4690}" presName="spacing" presStyleCnt="0"/>
      <dgm:spPr/>
    </dgm:pt>
    <dgm:pt modelId="{D0FD6D59-55B4-419B-AB76-05FE1E5B934C}" type="pres">
      <dgm:prSet presAssocID="{19F29EDF-4B3C-4D1C-8DBB-5098571B367B}" presName="composite" presStyleCnt="0"/>
      <dgm:spPr/>
    </dgm:pt>
    <dgm:pt modelId="{A655272A-55DF-4272-A9C0-5661E3C0229E}" type="pres">
      <dgm:prSet presAssocID="{19F29EDF-4B3C-4D1C-8DBB-5098571B367B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55933ADA-3D10-4824-B4FF-9C25E912DDA7}" type="pres">
      <dgm:prSet presAssocID="{19F29EDF-4B3C-4D1C-8DBB-5098571B367B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50DD9D-5318-4632-A092-DD2BE85A0C0A}" type="pres">
      <dgm:prSet presAssocID="{50BE60C7-D790-4E42-AA8A-857FA00B31B1}" presName="spacing" presStyleCnt="0"/>
      <dgm:spPr/>
    </dgm:pt>
    <dgm:pt modelId="{FD1E7A2C-1E19-46A7-936A-0768C82F051C}" type="pres">
      <dgm:prSet presAssocID="{401C0A93-9BD9-4EAF-9A6A-6BA79D860E61}" presName="composite" presStyleCnt="0"/>
      <dgm:spPr/>
    </dgm:pt>
    <dgm:pt modelId="{63FDF35F-3596-40E7-84D6-3A8095B07DB8}" type="pres">
      <dgm:prSet presAssocID="{401C0A93-9BD9-4EAF-9A6A-6BA79D860E61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48961BC7-5489-4E4D-86E9-3DD24108B409}" type="pres">
      <dgm:prSet presAssocID="{401C0A93-9BD9-4EAF-9A6A-6BA79D860E6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4DCA8FC-6CB7-4271-8808-80990FC18706}" type="presOf" srcId="{02E692AB-1217-4A80-885D-F6CD1EC3B4FD}" destId="{3DCE200E-3329-4C98-8C23-F52836AB1B7B}" srcOrd="0" destOrd="0" presId="urn:microsoft.com/office/officeart/2005/8/layout/vList3"/>
    <dgm:cxn modelId="{1FE08DC8-9453-4283-9806-CB87BA667A24}" type="presOf" srcId="{19F29EDF-4B3C-4D1C-8DBB-5098571B367B}" destId="{55933ADA-3D10-4824-B4FF-9C25E912DDA7}" srcOrd="0" destOrd="0" presId="urn:microsoft.com/office/officeart/2005/8/layout/vList3"/>
    <dgm:cxn modelId="{531C0232-3130-4B87-AFC6-B3AACD03E98A}" srcId="{8F182787-EC5F-4A5D-A1C7-C2B62012D6C8}" destId="{8F3387EC-EEF3-4C99-8D0A-AC21E8876418}" srcOrd="2" destOrd="0" parTransId="{F108B9AE-F207-44BD-8EDF-3E35C00AAC61}" sibTransId="{D19F2EB4-A833-4E6F-98A5-1DC2936F4690}"/>
    <dgm:cxn modelId="{DC9629E1-CBE0-43F0-8073-C5BDFABD9AB6}" srcId="{8F182787-EC5F-4A5D-A1C7-C2B62012D6C8}" destId="{401C0A93-9BD9-4EAF-9A6A-6BA79D860E61}" srcOrd="4" destOrd="0" parTransId="{5942ECF7-FF72-441B-A0D7-76D3F141FC18}" sibTransId="{8017D88F-20D7-44C9-98C0-A6AB16183435}"/>
    <dgm:cxn modelId="{1BC59A8B-DBC0-44FA-A5F3-B0B2E1238FB6}" srcId="{8F182787-EC5F-4A5D-A1C7-C2B62012D6C8}" destId="{02E692AB-1217-4A80-885D-F6CD1EC3B4FD}" srcOrd="1" destOrd="0" parTransId="{EA51BDFE-9F2E-4EC6-89A1-5B235DA637EA}" sibTransId="{A63BB980-2F44-4A78-BB49-925601CF46C9}"/>
    <dgm:cxn modelId="{4952B3FC-3AEC-49C9-A43C-6FB6D06A2F39}" srcId="{8F182787-EC5F-4A5D-A1C7-C2B62012D6C8}" destId="{19F29EDF-4B3C-4D1C-8DBB-5098571B367B}" srcOrd="3" destOrd="0" parTransId="{EB858640-A6D2-41FD-A0C8-FD05926653B0}" sibTransId="{50BE60C7-D790-4E42-AA8A-857FA00B31B1}"/>
    <dgm:cxn modelId="{9850202D-6753-4B44-AE30-55C4661EDE20}" type="presOf" srcId="{8F182787-EC5F-4A5D-A1C7-C2B62012D6C8}" destId="{0AACCC48-45D8-4A93-89CF-8530CC3FA155}" srcOrd="0" destOrd="0" presId="urn:microsoft.com/office/officeart/2005/8/layout/vList3"/>
    <dgm:cxn modelId="{40AB6E28-EB30-4C0D-A439-59F969D2FC8E}" type="presOf" srcId="{18ADC54E-CD69-4289-BB83-FCD5B62A31F9}" destId="{B43FF8E2-FF61-45C3-8D52-F8F9814464A5}" srcOrd="0" destOrd="0" presId="urn:microsoft.com/office/officeart/2005/8/layout/vList3"/>
    <dgm:cxn modelId="{5723DDD9-1959-4BC1-93FC-6B573C5E6A41}" type="presOf" srcId="{401C0A93-9BD9-4EAF-9A6A-6BA79D860E61}" destId="{48961BC7-5489-4E4D-86E9-3DD24108B409}" srcOrd="0" destOrd="0" presId="urn:microsoft.com/office/officeart/2005/8/layout/vList3"/>
    <dgm:cxn modelId="{8B28A720-4631-497E-A785-57C381F97631}" type="presOf" srcId="{8F3387EC-EEF3-4C99-8D0A-AC21E8876418}" destId="{36CB46BC-F97A-4426-B49C-67A923AEBD45}" srcOrd="0" destOrd="0" presId="urn:microsoft.com/office/officeart/2005/8/layout/vList3"/>
    <dgm:cxn modelId="{C5378820-641A-4969-86D1-C58F2118002B}" srcId="{8F182787-EC5F-4A5D-A1C7-C2B62012D6C8}" destId="{18ADC54E-CD69-4289-BB83-FCD5B62A31F9}" srcOrd="0" destOrd="0" parTransId="{B2804339-FDDA-428F-8C34-04C507A60E44}" sibTransId="{E2A5938B-37D2-4865-8790-1E214F884A60}"/>
    <dgm:cxn modelId="{A88E1855-2D30-48DB-A099-AD1F03167362}" type="presParOf" srcId="{0AACCC48-45D8-4A93-89CF-8530CC3FA155}" destId="{A6748E22-9362-4850-BAC6-91F851E94200}" srcOrd="0" destOrd="0" presId="urn:microsoft.com/office/officeart/2005/8/layout/vList3"/>
    <dgm:cxn modelId="{DDC45F9A-E10E-4B7A-AFD5-F3B9C2F792D8}" type="presParOf" srcId="{A6748E22-9362-4850-BAC6-91F851E94200}" destId="{8D8E12B6-D414-4AB9-B498-AE8823DCABBF}" srcOrd="0" destOrd="0" presId="urn:microsoft.com/office/officeart/2005/8/layout/vList3"/>
    <dgm:cxn modelId="{B873F71C-B8D1-4E26-8D30-E95B0E0D40E4}" type="presParOf" srcId="{A6748E22-9362-4850-BAC6-91F851E94200}" destId="{B43FF8E2-FF61-45C3-8D52-F8F9814464A5}" srcOrd="1" destOrd="0" presId="urn:microsoft.com/office/officeart/2005/8/layout/vList3"/>
    <dgm:cxn modelId="{2B89111C-AA1F-4387-9F61-3F1BB4872E34}" type="presParOf" srcId="{0AACCC48-45D8-4A93-89CF-8530CC3FA155}" destId="{12D7AB78-66AE-4E67-A324-B97BF19D6D7E}" srcOrd="1" destOrd="0" presId="urn:microsoft.com/office/officeart/2005/8/layout/vList3"/>
    <dgm:cxn modelId="{0622E17C-04A7-4C88-8140-6911C72F6448}" type="presParOf" srcId="{0AACCC48-45D8-4A93-89CF-8530CC3FA155}" destId="{DCA6C34E-82E2-4E85-BEC6-A110C97E5DDE}" srcOrd="2" destOrd="0" presId="urn:microsoft.com/office/officeart/2005/8/layout/vList3"/>
    <dgm:cxn modelId="{57E16CC1-DCDB-49F3-9EC7-1F627B8183CB}" type="presParOf" srcId="{DCA6C34E-82E2-4E85-BEC6-A110C97E5DDE}" destId="{2468190A-A65E-408B-A455-B7D104EFECE5}" srcOrd="0" destOrd="0" presId="urn:microsoft.com/office/officeart/2005/8/layout/vList3"/>
    <dgm:cxn modelId="{EC09453C-BDC9-4A84-96F3-0C17F1E42A22}" type="presParOf" srcId="{DCA6C34E-82E2-4E85-BEC6-A110C97E5DDE}" destId="{3DCE200E-3329-4C98-8C23-F52836AB1B7B}" srcOrd="1" destOrd="0" presId="urn:microsoft.com/office/officeart/2005/8/layout/vList3"/>
    <dgm:cxn modelId="{E24EECAF-FFC1-4054-8478-A2332F313887}" type="presParOf" srcId="{0AACCC48-45D8-4A93-89CF-8530CC3FA155}" destId="{C2F06EBE-B6D9-4C13-BA17-F0FDC0CD5CFA}" srcOrd="3" destOrd="0" presId="urn:microsoft.com/office/officeart/2005/8/layout/vList3"/>
    <dgm:cxn modelId="{544DCD02-7FD9-4DB5-8420-327834993354}" type="presParOf" srcId="{0AACCC48-45D8-4A93-89CF-8530CC3FA155}" destId="{249315E1-59D8-40B0-AFE5-1DBF1768F435}" srcOrd="4" destOrd="0" presId="urn:microsoft.com/office/officeart/2005/8/layout/vList3"/>
    <dgm:cxn modelId="{DB81CACD-3E20-43F4-850F-27A57145DA5F}" type="presParOf" srcId="{249315E1-59D8-40B0-AFE5-1DBF1768F435}" destId="{69C4A699-F0FA-4DB5-9499-CAA4E9BA0D8C}" srcOrd="0" destOrd="0" presId="urn:microsoft.com/office/officeart/2005/8/layout/vList3"/>
    <dgm:cxn modelId="{AF61F132-000F-4BD4-B47E-2A6112DD8E2C}" type="presParOf" srcId="{249315E1-59D8-40B0-AFE5-1DBF1768F435}" destId="{36CB46BC-F97A-4426-B49C-67A923AEBD45}" srcOrd="1" destOrd="0" presId="urn:microsoft.com/office/officeart/2005/8/layout/vList3"/>
    <dgm:cxn modelId="{689C0591-D84D-499E-AFDE-25074CEE5A5F}" type="presParOf" srcId="{0AACCC48-45D8-4A93-89CF-8530CC3FA155}" destId="{32AD8CF5-3E0F-4F72-8CCA-EB360FF9EC63}" srcOrd="5" destOrd="0" presId="urn:microsoft.com/office/officeart/2005/8/layout/vList3"/>
    <dgm:cxn modelId="{1AFA9ABF-D39C-4626-994E-C15ACECC5103}" type="presParOf" srcId="{0AACCC48-45D8-4A93-89CF-8530CC3FA155}" destId="{D0FD6D59-55B4-419B-AB76-05FE1E5B934C}" srcOrd="6" destOrd="0" presId="urn:microsoft.com/office/officeart/2005/8/layout/vList3"/>
    <dgm:cxn modelId="{E69F571E-10BE-4905-99C5-8F55079EB6A7}" type="presParOf" srcId="{D0FD6D59-55B4-419B-AB76-05FE1E5B934C}" destId="{A655272A-55DF-4272-A9C0-5661E3C0229E}" srcOrd="0" destOrd="0" presId="urn:microsoft.com/office/officeart/2005/8/layout/vList3"/>
    <dgm:cxn modelId="{D008201E-0945-4E30-B87A-D36B9C45EFA1}" type="presParOf" srcId="{D0FD6D59-55B4-419B-AB76-05FE1E5B934C}" destId="{55933ADA-3D10-4824-B4FF-9C25E912DDA7}" srcOrd="1" destOrd="0" presId="urn:microsoft.com/office/officeart/2005/8/layout/vList3"/>
    <dgm:cxn modelId="{0CA1FCF5-11EF-4F55-81A8-7FB79C3114FA}" type="presParOf" srcId="{0AACCC48-45D8-4A93-89CF-8530CC3FA155}" destId="{6B50DD9D-5318-4632-A092-DD2BE85A0C0A}" srcOrd="7" destOrd="0" presId="urn:microsoft.com/office/officeart/2005/8/layout/vList3"/>
    <dgm:cxn modelId="{805AD6A3-5C39-488A-ABF0-C4E001EB12BF}" type="presParOf" srcId="{0AACCC48-45D8-4A93-89CF-8530CC3FA155}" destId="{FD1E7A2C-1E19-46A7-936A-0768C82F051C}" srcOrd="8" destOrd="0" presId="urn:microsoft.com/office/officeart/2005/8/layout/vList3"/>
    <dgm:cxn modelId="{F8E01920-2E94-404C-8FD2-471380BB04EB}" type="presParOf" srcId="{FD1E7A2C-1E19-46A7-936A-0768C82F051C}" destId="{63FDF35F-3596-40E7-84D6-3A8095B07DB8}" srcOrd="0" destOrd="0" presId="urn:microsoft.com/office/officeart/2005/8/layout/vList3"/>
    <dgm:cxn modelId="{3A84BC35-7051-4B90-B48E-087699DED235}" type="presParOf" srcId="{FD1E7A2C-1E19-46A7-936A-0768C82F051C}" destId="{48961BC7-5489-4E4D-86E9-3DD24108B4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78A8B3-8281-47B8-BAB7-A405A8661309}" type="doc">
      <dgm:prSet loTypeId="urn:microsoft.com/office/officeart/2008/layout/AlternatingHexagons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1CD5675E-EA01-4058-94AF-43F2DBDDA6CC}">
      <dgm:prSet phldrT="[Teks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600" b="1" dirty="0" smtClean="0"/>
            <a:t>65 000 </a:t>
          </a:r>
          <a:r>
            <a:rPr lang="pl-PL" sz="1600" b="1" dirty="0" err="1" smtClean="0"/>
            <a:t>researchers</a:t>
          </a:r>
          <a:endParaRPr lang="pl-PL" sz="1600" b="1" dirty="0"/>
        </a:p>
      </dgm:t>
    </dgm:pt>
    <dgm:pt modelId="{156F7622-F154-4B45-B9BF-585DCF3EAA39}" type="parTrans" cxnId="{496200B7-FC45-409A-8F36-FC9683DEACA2}">
      <dgm:prSet/>
      <dgm:spPr/>
      <dgm:t>
        <a:bodyPr/>
        <a:lstStyle/>
        <a:p>
          <a:endParaRPr lang="pl-PL"/>
        </a:p>
      </dgm:t>
    </dgm:pt>
    <dgm:pt modelId="{B2647317-7A18-468E-8287-8F366557E1BE}" type="sibTrans" cxnId="{496200B7-FC45-409A-8F36-FC9683DEACA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dirty="0" smtClean="0"/>
            <a:t>Integration</a:t>
          </a:r>
          <a:endParaRPr lang="pl-PL" dirty="0"/>
        </a:p>
      </dgm:t>
    </dgm:pt>
    <dgm:pt modelId="{6945CA6B-E3BF-4759-98F3-8A61D273264C}">
      <dgm:prSet phldrT="[Teks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600" b="1" dirty="0" smtClean="0"/>
            <a:t>14 000 </a:t>
          </a:r>
          <a:r>
            <a:rPr lang="pl-PL" sz="1600" b="1" dirty="0" err="1" smtClean="0"/>
            <a:t>patents</a:t>
          </a:r>
          <a:endParaRPr lang="pl-PL" sz="1600" b="1" dirty="0"/>
        </a:p>
      </dgm:t>
    </dgm:pt>
    <dgm:pt modelId="{60608FF5-F5AF-4E69-82DD-A94F1D9BDBCD}" type="parTrans" cxnId="{71C98CE2-02C0-4C52-A1C8-7E5A10FCD24B}">
      <dgm:prSet/>
      <dgm:spPr/>
      <dgm:t>
        <a:bodyPr/>
        <a:lstStyle/>
        <a:p>
          <a:endParaRPr lang="pl-PL"/>
        </a:p>
      </dgm:t>
    </dgm:pt>
    <dgm:pt modelId="{2D4D9F48-A92A-4D75-AC0C-6934A2F6A69F}" type="sibTrans" cxnId="{71C98CE2-02C0-4C52-A1C8-7E5A10FCD24B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dirty="0" smtClean="0"/>
            <a:t>Knowledge exchange</a:t>
          </a:r>
          <a:endParaRPr lang="pl-PL" dirty="0"/>
        </a:p>
      </dgm:t>
    </dgm:pt>
    <dgm:pt modelId="{42562DAA-D9F3-4A21-8645-457E0E877E7E}">
      <dgm:prSet phldrT="[Tekst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sz="1600" b="1" dirty="0" smtClean="0"/>
            <a:t>66 </a:t>
          </a:r>
          <a:r>
            <a:rPr lang="pl-PL" sz="1600" b="1" dirty="0" err="1" smtClean="0"/>
            <a:t>academic</a:t>
          </a:r>
          <a:r>
            <a:rPr lang="pl-PL" sz="1600" b="1" dirty="0" smtClean="0"/>
            <a:t> </a:t>
          </a:r>
          <a:r>
            <a:rPr lang="pl-PL" sz="1600" b="1" dirty="0" err="1" smtClean="0"/>
            <a:t>institutions</a:t>
          </a:r>
          <a:endParaRPr lang="pl-PL" sz="1600" b="1" dirty="0"/>
        </a:p>
      </dgm:t>
    </dgm:pt>
    <dgm:pt modelId="{FF27B16E-1196-4EC6-A9F8-6863EADD14E9}" type="parTrans" cxnId="{251A9217-FC46-46A6-9081-649B7C67B86C}">
      <dgm:prSet/>
      <dgm:spPr/>
      <dgm:t>
        <a:bodyPr/>
        <a:lstStyle/>
        <a:p>
          <a:endParaRPr lang="pl-PL"/>
        </a:p>
      </dgm:t>
    </dgm:pt>
    <dgm:pt modelId="{E564C7ED-527B-42BC-8F54-43777CA383BA}" type="sibTrans" cxnId="{251A9217-FC46-46A6-9081-649B7C67B86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l-PL" dirty="0" err="1" smtClean="0"/>
            <a:t>Cooperation</a:t>
          </a:r>
          <a:endParaRPr lang="pl-PL" dirty="0"/>
        </a:p>
      </dgm:t>
    </dgm:pt>
    <dgm:pt modelId="{A4D7FD00-C766-43DA-8D60-711D3CF6610D}" type="pres">
      <dgm:prSet presAssocID="{1678A8B3-8281-47B8-BAB7-A405A866130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FBACC9CD-CE90-46B3-841E-0810A9B3899B}" type="pres">
      <dgm:prSet presAssocID="{1CD5675E-EA01-4058-94AF-43F2DBDDA6CC}" presName="composite" presStyleCnt="0"/>
      <dgm:spPr/>
    </dgm:pt>
    <dgm:pt modelId="{24FB6556-ECA7-4CD1-BA20-B43C0735CD5C}" type="pres">
      <dgm:prSet presAssocID="{1CD5675E-EA01-4058-94AF-43F2DBDDA6CC}" presName="Parent1" presStyleLbl="node1" presStyleIdx="0" presStyleCnt="6" custScaleX="1072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9A6E3B-CDB3-4CF1-A435-8DBA4C70126B}" type="pres">
      <dgm:prSet presAssocID="{1CD5675E-EA01-4058-94AF-43F2DBDDA6C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FE1E9E-D6F1-4597-B3EA-AE45AD368AF5}" type="pres">
      <dgm:prSet presAssocID="{1CD5675E-EA01-4058-94AF-43F2DBDDA6CC}" presName="BalanceSpacing" presStyleCnt="0"/>
      <dgm:spPr/>
    </dgm:pt>
    <dgm:pt modelId="{37C73F43-6E36-493B-9AA3-FCBF2FBA8E8B}" type="pres">
      <dgm:prSet presAssocID="{1CD5675E-EA01-4058-94AF-43F2DBDDA6CC}" presName="BalanceSpacing1" presStyleCnt="0"/>
      <dgm:spPr/>
    </dgm:pt>
    <dgm:pt modelId="{164538D8-3E63-445E-9317-737B3C00A99A}" type="pres">
      <dgm:prSet presAssocID="{B2647317-7A18-468E-8287-8F366557E1BE}" presName="Accent1Text" presStyleLbl="node1" presStyleIdx="1" presStyleCnt="6" custLinFactNeighborX="-977" custLinFactNeighborY="-235"/>
      <dgm:spPr/>
      <dgm:t>
        <a:bodyPr/>
        <a:lstStyle/>
        <a:p>
          <a:endParaRPr lang="pl-PL"/>
        </a:p>
      </dgm:t>
    </dgm:pt>
    <dgm:pt modelId="{673BFA0A-62EB-4DA1-8A89-4004ECEEF6E8}" type="pres">
      <dgm:prSet presAssocID="{B2647317-7A18-468E-8287-8F366557E1BE}" presName="spaceBetweenRectangles" presStyleCnt="0"/>
      <dgm:spPr/>
    </dgm:pt>
    <dgm:pt modelId="{9F5289CC-FF46-44EE-987F-D495C4B4C243}" type="pres">
      <dgm:prSet presAssocID="{6945CA6B-E3BF-4759-98F3-8A61D273264C}" presName="composite" presStyleCnt="0"/>
      <dgm:spPr/>
    </dgm:pt>
    <dgm:pt modelId="{B9F48E20-CACE-4913-8446-AA3638666F10}" type="pres">
      <dgm:prSet presAssocID="{6945CA6B-E3BF-4759-98F3-8A61D273264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FA4ECE-D43E-41D2-918C-3B42FEA9BC53}" type="pres">
      <dgm:prSet presAssocID="{6945CA6B-E3BF-4759-98F3-8A61D273264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3EF188-66EE-4607-9D82-FBA00F29C7F8}" type="pres">
      <dgm:prSet presAssocID="{6945CA6B-E3BF-4759-98F3-8A61D273264C}" presName="BalanceSpacing" presStyleCnt="0"/>
      <dgm:spPr/>
    </dgm:pt>
    <dgm:pt modelId="{FA2F5D56-4FDC-4321-B861-262EFD6ED1D6}" type="pres">
      <dgm:prSet presAssocID="{6945CA6B-E3BF-4759-98F3-8A61D273264C}" presName="BalanceSpacing1" presStyleCnt="0"/>
      <dgm:spPr/>
    </dgm:pt>
    <dgm:pt modelId="{A10DB7AA-470A-46A0-AD4D-12AAD3C96425}" type="pres">
      <dgm:prSet presAssocID="{2D4D9F48-A92A-4D75-AC0C-6934A2F6A69F}" presName="Accent1Text" presStyleLbl="node1" presStyleIdx="3" presStyleCnt="6"/>
      <dgm:spPr/>
      <dgm:t>
        <a:bodyPr/>
        <a:lstStyle/>
        <a:p>
          <a:endParaRPr lang="pl-PL"/>
        </a:p>
      </dgm:t>
    </dgm:pt>
    <dgm:pt modelId="{5131DF91-326A-4F30-8882-C40221430AFE}" type="pres">
      <dgm:prSet presAssocID="{2D4D9F48-A92A-4D75-AC0C-6934A2F6A69F}" presName="spaceBetweenRectangles" presStyleCnt="0"/>
      <dgm:spPr/>
    </dgm:pt>
    <dgm:pt modelId="{CB781E40-8AB2-4119-B34C-69D4A3D2D25E}" type="pres">
      <dgm:prSet presAssocID="{42562DAA-D9F3-4A21-8645-457E0E877E7E}" presName="composite" presStyleCnt="0"/>
      <dgm:spPr/>
    </dgm:pt>
    <dgm:pt modelId="{E85FD308-FB0A-4FB8-842E-10A01AFE0F68}" type="pres">
      <dgm:prSet presAssocID="{42562DAA-D9F3-4A21-8645-457E0E877E7E}" presName="Parent1" presStyleLbl="node1" presStyleIdx="4" presStyleCnt="6" custScaleX="106116" custLinFactNeighborX="1178" custLinFactNeighborY="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3259E8-47B3-4C92-8FA6-023D0A3B6CAF}" type="pres">
      <dgm:prSet presAssocID="{42562DAA-D9F3-4A21-8645-457E0E877E7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C9EBC8-9D09-4CF3-851C-B270C9C97EC0}" type="pres">
      <dgm:prSet presAssocID="{42562DAA-D9F3-4A21-8645-457E0E877E7E}" presName="BalanceSpacing" presStyleCnt="0"/>
      <dgm:spPr/>
    </dgm:pt>
    <dgm:pt modelId="{ECA18192-3F84-4DFD-A4FC-67814BCD7EE9}" type="pres">
      <dgm:prSet presAssocID="{42562DAA-D9F3-4A21-8645-457E0E877E7E}" presName="BalanceSpacing1" presStyleCnt="0"/>
      <dgm:spPr/>
    </dgm:pt>
    <dgm:pt modelId="{54C54525-EFBC-4206-B0C0-C3EF24083963}" type="pres">
      <dgm:prSet presAssocID="{E564C7ED-527B-42BC-8F54-43777CA383BA}" presName="Accent1Text" presStyleLbl="node1" presStyleIdx="5" presStyleCnt="6"/>
      <dgm:spPr/>
      <dgm:t>
        <a:bodyPr/>
        <a:lstStyle/>
        <a:p>
          <a:endParaRPr lang="pl-PL"/>
        </a:p>
      </dgm:t>
    </dgm:pt>
  </dgm:ptLst>
  <dgm:cxnLst>
    <dgm:cxn modelId="{251A9217-FC46-46A6-9081-649B7C67B86C}" srcId="{1678A8B3-8281-47B8-BAB7-A405A8661309}" destId="{42562DAA-D9F3-4A21-8645-457E0E877E7E}" srcOrd="2" destOrd="0" parTransId="{FF27B16E-1196-4EC6-A9F8-6863EADD14E9}" sibTransId="{E564C7ED-527B-42BC-8F54-43777CA383BA}"/>
    <dgm:cxn modelId="{8FB88703-9EB3-46ED-9065-73C407A8146F}" type="presOf" srcId="{42562DAA-D9F3-4A21-8645-457E0E877E7E}" destId="{E85FD308-FB0A-4FB8-842E-10A01AFE0F68}" srcOrd="0" destOrd="0" presId="urn:microsoft.com/office/officeart/2008/layout/AlternatingHexagons"/>
    <dgm:cxn modelId="{71C98CE2-02C0-4C52-A1C8-7E5A10FCD24B}" srcId="{1678A8B3-8281-47B8-BAB7-A405A8661309}" destId="{6945CA6B-E3BF-4759-98F3-8A61D273264C}" srcOrd="1" destOrd="0" parTransId="{60608FF5-F5AF-4E69-82DD-A94F1D9BDBCD}" sibTransId="{2D4D9F48-A92A-4D75-AC0C-6934A2F6A69F}"/>
    <dgm:cxn modelId="{5B80416F-7930-4863-8EB5-6DB88E85098D}" type="presOf" srcId="{1CD5675E-EA01-4058-94AF-43F2DBDDA6CC}" destId="{24FB6556-ECA7-4CD1-BA20-B43C0735CD5C}" srcOrd="0" destOrd="0" presId="urn:microsoft.com/office/officeart/2008/layout/AlternatingHexagons"/>
    <dgm:cxn modelId="{F9C297D2-20DC-411A-84A4-E5C7A0E5CF00}" type="presOf" srcId="{B2647317-7A18-468E-8287-8F366557E1BE}" destId="{164538D8-3E63-445E-9317-737B3C00A99A}" srcOrd="0" destOrd="0" presId="urn:microsoft.com/office/officeart/2008/layout/AlternatingHexagons"/>
    <dgm:cxn modelId="{4A32CB5C-9F02-45A0-95EB-EB9AA6A68623}" type="presOf" srcId="{6945CA6B-E3BF-4759-98F3-8A61D273264C}" destId="{B9F48E20-CACE-4913-8446-AA3638666F10}" srcOrd="0" destOrd="0" presId="urn:microsoft.com/office/officeart/2008/layout/AlternatingHexagons"/>
    <dgm:cxn modelId="{4C69E16F-D633-49CD-A4E2-F24F33DA8310}" type="presOf" srcId="{E564C7ED-527B-42BC-8F54-43777CA383BA}" destId="{54C54525-EFBC-4206-B0C0-C3EF24083963}" srcOrd="0" destOrd="0" presId="urn:microsoft.com/office/officeart/2008/layout/AlternatingHexagons"/>
    <dgm:cxn modelId="{496200B7-FC45-409A-8F36-FC9683DEACA2}" srcId="{1678A8B3-8281-47B8-BAB7-A405A8661309}" destId="{1CD5675E-EA01-4058-94AF-43F2DBDDA6CC}" srcOrd="0" destOrd="0" parTransId="{156F7622-F154-4B45-B9BF-585DCF3EAA39}" sibTransId="{B2647317-7A18-468E-8287-8F366557E1BE}"/>
    <dgm:cxn modelId="{220C5E91-0B53-4573-90AC-A1158E66DC02}" type="presOf" srcId="{1678A8B3-8281-47B8-BAB7-A405A8661309}" destId="{A4D7FD00-C766-43DA-8D60-711D3CF6610D}" srcOrd="0" destOrd="0" presId="urn:microsoft.com/office/officeart/2008/layout/AlternatingHexagons"/>
    <dgm:cxn modelId="{7AD938AB-0A59-4ED6-A4B7-90BC5E471346}" type="presOf" srcId="{2D4D9F48-A92A-4D75-AC0C-6934A2F6A69F}" destId="{A10DB7AA-470A-46A0-AD4D-12AAD3C96425}" srcOrd="0" destOrd="0" presId="urn:microsoft.com/office/officeart/2008/layout/AlternatingHexagons"/>
    <dgm:cxn modelId="{76C3B272-1FE7-4059-9F2C-C1244D5A1CB7}" type="presParOf" srcId="{A4D7FD00-C766-43DA-8D60-711D3CF6610D}" destId="{FBACC9CD-CE90-46B3-841E-0810A9B3899B}" srcOrd="0" destOrd="0" presId="urn:microsoft.com/office/officeart/2008/layout/AlternatingHexagons"/>
    <dgm:cxn modelId="{B1A1F139-6991-4BEE-BABB-83278E559735}" type="presParOf" srcId="{FBACC9CD-CE90-46B3-841E-0810A9B3899B}" destId="{24FB6556-ECA7-4CD1-BA20-B43C0735CD5C}" srcOrd="0" destOrd="0" presId="urn:microsoft.com/office/officeart/2008/layout/AlternatingHexagons"/>
    <dgm:cxn modelId="{1910D4BC-0D34-4286-B523-27329A94719B}" type="presParOf" srcId="{FBACC9CD-CE90-46B3-841E-0810A9B3899B}" destId="{8A9A6E3B-CDB3-4CF1-A435-8DBA4C70126B}" srcOrd="1" destOrd="0" presId="urn:microsoft.com/office/officeart/2008/layout/AlternatingHexagons"/>
    <dgm:cxn modelId="{9C8ECCF1-9E7B-4DE7-982D-B5A2A3A1E6A7}" type="presParOf" srcId="{FBACC9CD-CE90-46B3-841E-0810A9B3899B}" destId="{37FE1E9E-D6F1-4597-B3EA-AE45AD368AF5}" srcOrd="2" destOrd="0" presId="urn:microsoft.com/office/officeart/2008/layout/AlternatingHexagons"/>
    <dgm:cxn modelId="{1BC98031-0675-4E49-8250-68258E4F07AB}" type="presParOf" srcId="{FBACC9CD-CE90-46B3-841E-0810A9B3899B}" destId="{37C73F43-6E36-493B-9AA3-FCBF2FBA8E8B}" srcOrd="3" destOrd="0" presId="urn:microsoft.com/office/officeart/2008/layout/AlternatingHexagons"/>
    <dgm:cxn modelId="{999052E7-60AB-4918-8C05-E65A4C226D03}" type="presParOf" srcId="{FBACC9CD-CE90-46B3-841E-0810A9B3899B}" destId="{164538D8-3E63-445E-9317-737B3C00A99A}" srcOrd="4" destOrd="0" presId="urn:microsoft.com/office/officeart/2008/layout/AlternatingHexagons"/>
    <dgm:cxn modelId="{1FFF83E2-7E86-4F6A-8065-33B45DA34B59}" type="presParOf" srcId="{A4D7FD00-C766-43DA-8D60-711D3CF6610D}" destId="{673BFA0A-62EB-4DA1-8A89-4004ECEEF6E8}" srcOrd="1" destOrd="0" presId="urn:microsoft.com/office/officeart/2008/layout/AlternatingHexagons"/>
    <dgm:cxn modelId="{4B658727-6751-48AA-8C5D-FD318D3EC44C}" type="presParOf" srcId="{A4D7FD00-C766-43DA-8D60-711D3CF6610D}" destId="{9F5289CC-FF46-44EE-987F-D495C4B4C243}" srcOrd="2" destOrd="0" presId="urn:microsoft.com/office/officeart/2008/layout/AlternatingHexagons"/>
    <dgm:cxn modelId="{ABBF33BF-4C4B-4815-AC3D-2E5882782C9D}" type="presParOf" srcId="{9F5289CC-FF46-44EE-987F-D495C4B4C243}" destId="{B9F48E20-CACE-4913-8446-AA3638666F10}" srcOrd="0" destOrd="0" presId="urn:microsoft.com/office/officeart/2008/layout/AlternatingHexagons"/>
    <dgm:cxn modelId="{CD5F4103-7175-470B-A396-DC7B20BCB276}" type="presParOf" srcId="{9F5289CC-FF46-44EE-987F-D495C4B4C243}" destId="{73FA4ECE-D43E-41D2-918C-3B42FEA9BC53}" srcOrd="1" destOrd="0" presId="urn:microsoft.com/office/officeart/2008/layout/AlternatingHexagons"/>
    <dgm:cxn modelId="{655BB58C-805F-41B8-9AE8-5F4F407F1CC4}" type="presParOf" srcId="{9F5289CC-FF46-44EE-987F-D495C4B4C243}" destId="{873EF188-66EE-4607-9D82-FBA00F29C7F8}" srcOrd="2" destOrd="0" presId="urn:microsoft.com/office/officeart/2008/layout/AlternatingHexagons"/>
    <dgm:cxn modelId="{637F1F4C-875B-4136-874B-4A4A65976FCF}" type="presParOf" srcId="{9F5289CC-FF46-44EE-987F-D495C4B4C243}" destId="{FA2F5D56-4FDC-4321-B861-262EFD6ED1D6}" srcOrd="3" destOrd="0" presId="urn:microsoft.com/office/officeart/2008/layout/AlternatingHexagons"/>
    <dgm:cxn modelId="{425B7458-68A2-4E99-8D4B-EF2C3285CE33}" type="presParOf" srcId="{9F5289CC-FF46-44EE-987F-D495C4B4C243}" destId="{A10DB7AA-470A-46A0-AD4D-12AAD3C96425}" srcOrd="4" destOrd="0" presId="urn:microsoft.com/office/officeart/2008/layout/AlternatingHexagons"/>
    <dgm:cxn modelId="{0A1470EE-67AE-4CEA-B905-B3476B3D9CD9}" type="presParOf" srcId="{A4D7FD00-C766-43DA-8D60-711D3CF6610D}" destId="{5131DF91-326A-4F30-8882-C40221430AFE}" srcOrd="3" destOrd="0" presId="urn:microsoft.com/office/officeart/2008/layout/AlternatingHexagons"/>
    <dgm:cxn modelId="{5E2A0E78-5875-411A-976B-CA68774259D0}" type="presParOf" srcId="{A4D7FD00-C766-43DA-8D60-711D3CF6610D}" destId="{CB781E40-8AB2-4119-B34C-69D4A3D2D25E}" srcOrd="4" destOrd="0" presId="urn:microsoft.com/office/officeart/2008/layout/AlternatingHexagons"/>
    <dgm:cxn modelId="{D543B4D0-3A4A-4B52-BD9D-216FB9989410}" type="presParOf" srcId="{CB781E40-8AB2-4119-B34C-69D4A3D2D25E}" destId="{E85FD308-FB0A-4FB8-842E-10A01AFE0F68}" srcOrd="0" destOrd="0" presId="urn:microsoft.com/office/officeart/2008/layout/AlternatingHexagons"/>
    <dgm:cxn modelId="{9CA3C7BB-3442-4C12-A003-DCA7905F52EB}" type="presParOf" srcId="{CB781E40-8AB2-4119-B34C-69D4A3D2D25E}" destId="{5F3259E8-47B3-4C92-8FA6-023D0A3B6CAF}" srcOrd="1" destOrd="0" presId="urn:microsoft.com/office/officeart/2008/layout/AlternatingHexagons"/>
    <dgm:cxn modelId="{34A68C72-51DE-4AEF-8663-36F260A0F29D}" type="presParOf" srcId="{CB781E40-8AB2-4119-B34C-69D4A3D2D25E}" destId="{3BC9EBC8-9D09-4CF3-851C-B270C9C97EC0}" srcOrd="2" destOrd="0" presId="urn:microsoft.com/office/officeart/2008/layout/AlternatingHexagons"/>
    <dgm:cxn modelId="{F8CA9ED7-0CF4-470C-B52C-FA4DB62C7638}" type="presParOf" srcId="{CB781E40-8AB2-4119-B34C-69D4A3D2D25E}" destId="{ECA18192-3F84-4DFD-A4FC-67814BCD7EE9}" srcOrd="3" destOrd="0" presId="urn:microsoft.com/office/officeart/2008/layout/AlternatingHexagons"/>
    <dgm:cxn modelId="{463593B7-590C-498C-9BA6-995B90789B62}" type="presParOf" srcId="{CB781E40-8AB2-4119-B34C-69D4A3D2D25E}" destId="{54C54525-EFBC-4206-B0C0-C3EF2408396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8D2C1-5A36-45E9-A8AB-69B174778BC6}">
      <dsp:nvSpPr>
        <dsp:cNvPr id="0" name=""/>
        <dsp:cNvSpPr/>
      </dsp:nvSpPr>
      <dsp:spPr>
        <a:xfrm>
          <a:off x="0" y="9452"/>
          <a:ext cx="7529775" cy="1188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/>
            <a:t>Commercialization</a:t>
          </a:r>
          <a:endParaRPr lang="pl-P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Knowledge transfer and </a:t>
          </a:r>
          <a:r>
            <a:rPr lang="pl-PL" sz="1400" kern="1200" dirty="0" err="1" smtClean="0"/>
            <a:t>commercialization</a:t>
          </a:r>
          <a:r>
            <a:rPr lang="pl-PL" sz="1400" kern="1200" dirty="0" smtClean="0"/>
            <a:t> of WUST </a:t>
          </a:r>
          <a:r>
            <a:rPr lang="pl-PL" sz="1400" kern="1200" dirty="0" err="1" smtClean="0"/>
            <a:t>scientific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results</a:t>
          </a:r>
          <a:r>
            <a:rPr lang="pl-PL" sz="1400" kern="1200" dirty="0" smtClean="0"/>
            <a:t> </a:t>
          </a:r>
          <a:endParaRPr lang="pl-PL" sz="1400" kern="1200" dirty="0"/>
        </a:p>
      </dsp:txBody>
      <dsp:txXfrm>
        <a:off x="1624854" y="9452"/>
        <a:ext cx="5904920" cy="1188994"/>
      </dsp:txXfrm>
    </dsp:sp>
    <dsp:sp modelId="{9BA64FA3-C64D-43FE-8EAD-E408F0B36C39}">
      <dsp:nvSpPr>
        <dsp:cNvPr id="0" name=""/>
        <dsp:cNvSpPr/>
      </dsp:nvSpPr>
      <dsp:spPr>
        <a:xfrm>
          <a:off x="118899" y="117838"/>
          <a:ext cx="1505955" cy="9533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07191-4178-405F-99C1-C97AFCFE6CF5}">
      <dsp:nvSpPr>
        <dsp:cNvPr id="0" name=""/>
        <dsp:cNvSpPr/>
      </dsp:nvSpPr>
      <dsp:spPr>
        <a:xfrm>
          <a:off x="0" y="1337178"/>
          <a:ext cx="7529775" cy="1188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/>
            <a:t>Research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cooperation</a:t>
          </a:r>
          <a:endParaRPr lang="pl-PL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</a:t>
          </a:r>
          <a:endParaRPr lang="pl-PL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err="1" smtClean="0"/>
            <a:t>Research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cooperation</a:t>
          </a:r>
          <a:r>
            <a:rPr lang="pl-PL" sz="1400" kern="1200" dirty="0" smtClean="0"/>
            <a:t> </a:t>
          </a:r>
          <a:r>
            <a:rPr lang="pl-PL" sz="1400" kern="1200" dirty="0" err="1" smtClean="0"/>
            <a:t>promotion</a:t>
          </a:r>
          <a:r>
            <a:rPr lang="pl-PL" sz="1400" kern="1200" dirty="0" smtClean="0"/>
            <a:t> – Horizon 2020</a:t>
          </a:r>
          <a:endParaRPr lang="pl-PL" sz="1400" kern="1200" dirty="0"/>
        </a:p>
      </dsp:txBody>
      <dsp:txXfrm>
        <a:off x="1624854" y="1337178"/>
        <a:ext cx="5904920" cy="1188994"/>
      </dsp:txXfrm>
    </dsp:sp>
    <dsp:sp modelId="{24742FBD-7313-4B85-BD7C-F99F6EF3D6A7}">
      <dsp:nvSpPr>
        <dsp:cNvPr id="0" name=""/>
        <dsp:cNvSpPr/>
      </dsp:nvSpPr>
      <dsp:spPr>
        <a:xfrm>
          <a:off x="84066" y="1409386"/>
          <a:ext cx="1505955" cy="9511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CBDB6-2B81-41C5-97AC-ED73828CED31}">
      <dsp:nvSpPr>
        <dsp:cNvPr id="0" name=""/>
        <dsp:cNvSpPr/>
      </dsp:nvSpPr>
      <dsp:spPr>
        <a:xfrm>
          <a:off x="0" y="2615786"/>
          <a:ext cx="7529775" cy="11889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/>
            <a:t>Innovations</a:t>
          </a:r>
          <a:r>
            <a:rPr lang="pl-PL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Active </a:t>
          </a:r>
          <a:r>
            <a:rPr lang="pl-PL" sz="1400" kern="1200" dirty="0" err="1" smtClean="0"/>
            <a:t>support</a:t>
          </a:r>
          <a:r>
            <a:rPr lang="pl-PL" sz="1400" kern="1200" dirty="0" smtClean="0"/>
            <a:t> for </a:t>
          </a:r>
          <a:r>
            <a:rPr lang="pl-PL" sz="1400" kern="1200" dirty="0" err="1" smtClean="0"/>
            <a:t>innovative</a:t>
          </a:r>
          <a:r>
            <a:rPr lang="pl-PL" sz="1400" kern="1200" dirty="0" smtClean="0"/>
            <a:t> business </a:t>
          </a:r>
          <a:r>
            <a:rPr lang="pl-PL" sz="1400" kern="1200" dirty="0" err="1" smtClean="0"/>
            <a:t>activities</a:t>
          </a:r>
          <a:r>
            <a:rPr lang="pl-PL" sz="1400" kern="1200" dirty="0" smtClean="0"/>
            <a:t>, </a:t>
          </a:r>
          <a:r>
            <a:rPr lang="pl-PL" sz="1400" kern="1200" dirty="0" err="1" smtClean="0"/>
            <a:t>internalization</a:t>
          </a:r>
          <a:endParaRPr lang="pl-PL" sz="1400" kern="1200" dirty="0"/>
        </a:p>
      </dsp:txBody>
      <dsp:txXfrm>
        <a:off x="1624854" y="2615786"/>
        <a:ext cx="5904920" cy="1188994"/>
      </dsp:txXfrm>
    </dsp:sp>
    <dsp:sp modelId="{6642FDB6-E48B-4E67-8738-6B68B1FE7932}">
      <dsp:nvSpPr>
        <dsp:cNvPr id="0" name=""/>
        <dsp:cNvSpPr/>
      </dsp:nvSpPr>
      <dsp:spPr>
        <a:xfrm>
          <a:off x="95798" y="2702008"/>
          <a:ext cx="1517309" cy="94688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FF8E2-FF61-45C3-8D52-F8F9814464A5}">
      <dsp:nvSpPr>
        <dsp:cNvPr id="0" name=""/>
        <dsp:cNvSpPr/>
      </dsp:nvSpPr>
      <dsp:spPr>
        <a:xfrm rot="10800000">
          <a:off x="1594077" y="308"/>
          <a:ext cx="5762244" cy="686009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over </a:t>
          </a:r>
          <a:r>
            <a:rPr lang="en-US" sz="1900" b="1" kern="1200" dirty="0" smtClean="0">
              <a:solidFill>
                <a:schemeClr val="bg1"/>
              </a:solidFill>
            </a:rPr>
            <a:t>1000</a:t>
          </a:r>
          <a:r>
            <a:rPr lang="en-US" sz="1900" kern="1200" dirty="0" smtClean="0"/>
            <a:t> trainings and conferences organized</a:t>
          </a:r>
          <a:endParaRPr lang="pl-PL" sz="1900" kern="1200" dirty="0"/>
        </a:p>
      </dsp:txBody>
      <dsp:txXfrm rot="10800000">
        <a:off x="1765579" y="308"/>
        <a:ext cx="5590742" cy="686009"/>
      </dsp:txXfrm>
    </dsp:sp>
    <dsp:sp modelId="{8D8E12B6-D414-4AB9-B498-AE8823DCABBF}">
      <dsp:nvSpPr>
        <dsp:cNvPr id="0" name=""/>
        <dsp:cNvSpPr/>
      </dsp:nvSpPr>
      <dsp:spPr>
        <a:xfrm>
          <a:off x="1308707" y="48706"/>
          <a:ext cx="570739" cy="5892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E200E-3329-4C98-8C23-F52836AB1B7B}">
      <dsp:nvSpPr>
        <dsp:cNvPr id="0" name=""/>
        <dsp:cNvSpPr/>
      </dsp:nvSpPr>
      <dsp:spPr>
        <a:xfrm rot="10800000">
          <a:off x="1609586" y="891097"/>
          <a:ext cx="5762244" cy="686009"/>
        </a:xfrm>
        <a:prstGeom prst="homePlate">
          <a:avLst/>
        </a:prstGeom>
        <a:solidFill>
          <a:schemeClr val="accent1">
            <a:shade val="50000"/>
            <a:hueOff val="211926"/>
            <a:satOff val="-5287"/>
            <a:lumOff val="18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129</a:t>
          </a:r>
          <a:r>
            <a:rPr lang="en-US" sz="1900" kern="1200" dirty="0" smtClean="0">
              <a:solidFill>
                <a:schemeClr val="bg1"/>
              </a:solidFill>
            </a:rPr>
            <a:t> </a:t>
          </a:r>
          <a:r>
            <a:rPr lang="en-US" sz="1900" kern="1200" dirty="0" smtClean="0"/>
            <a:t>agreements for international technology transfer and commercial </a:t>
          </a:r>
          <a:r>
            <a:rPr lang="pl-PL" sz="1900" kern="1200" dirty="0" smtClean="0"/>
            <a:t> </a:t>
          </a:r>
          <a:r>
            <a:rPr lang="en-US" sz="1900" kern="1200" dirty="0" smtClean="0"/>
            <a:t>agreements ass</a:t>
          </a:r>
          <a:r>
            <a:rPr lang="pl-PL" sz="1900" kern="1200" dirty="0" err="1" smtClean="0"/>
            <a:t>igned</a:t>
          </a:r>
          <a:endParaRPr lang="pl-PL" sz="1900" kern="1200" dirty="0"/>
        </a:p>
      </dsp:txBody>
      <dsp:txXfrm rot="10800000">
        <a:off x="1781088" y="891097"/>
        <a:ext cx="5590742" cy="686009"/>
      </dsp:txXfrm>
    </dsp:sp>
    <dsp:sp modelId="{2468190A-A65E-408B-A455-B7D104EFECE5}">
      <dsp:nvSpPr>
        <dsp:cNvPr id="0" name=""/>
        <dsp:cNvSpPr/>
      </dsp:nvSpPr>
      <dsp:spPr>
        <a:xfrm>
          <a:off x="1285302" y="943024"/>
          <a:ext cx="632775" cy="5821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B46BC-F97A-4426-B49C-67A923AEBD45}">
      <dsp:nvSpPr>
        <dsp:cNvPr id="0" name=""/>
        <dsp:cNvSpPr/>
      </dsp:nvSpPr>
      <dsp:spPr>
        <a:xfrm rot="10800000">
          <a:off x="1596735" y="1781886"/>
          <a:ext cx="5762244" cy="686009"/>
        </a:xfrm>
        <a:prstGeom prst="homePlate">
          <a:avLst/>
        </a:prstGeom>
        <a:solidFill>
          <a:schemeClr val="accent1">
            <a:shade val="50000"/>
            <a:hueOff val="423851"/>
            <a:satOff val="-10574"/>
            <a:lumOff val="370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bg1"/>
              </a:solidFill>
            </a:rPr>
            <a:t>46</a:t>
          </a:r>
          <a:r>
            <a:rPr lang="en-US" sz="1900" kern="1200" dirty="0" smtClean="0"/>
            <a:t> thousand people trained</a:t>
          </a:r>
          <a:endParaRPr lang="pl-PL" sz="1900" kern="1200" dirty="0"/>
        </a:p>
      </dsp:txBody>
      <dsp:txXfrm rot="10800000">
        <a:off x="1768237" y="1781886"/>
        <a:ext cx="5590742" cy="686009"/>
      </dsp:txXfrm>
    </dsp:sp>
    <dsp:sp modelId="{69C4A699-F0FA-4DB5-9499-CAA4E9BA0D8C}">
      <dsp:nvSpPr>
        <dsp:cNvPr id="0" name=""/>
        <dsp:cNvSpPr/>
      </dsp:nvSpPr>
      <dsp:spPr>
        <a:xfrm>
          <a:off x="1306049" y="1822535"/>
          <a:ext cx="581372" cy="60471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33ADA-3D10-4824-B4FF-9C25E912DDA7}">
      <dsp:nvSpPr>
        <dsp:cNvPr id="0" name=""/>
        <dsp:cNvSpPr/>
      </dsp:nvSpPr>
      <dsp:spPr>
        <a:xfrm rot="10800000">
          <a:off x="1622894" y="2672674"/>
          <a:ext cx="5762244" cy="686009"/>
        </a:xfrm>
        <a:prstGeom prst="homePlate">
          <a:avLst/>
        </a:prstGeom>
        <a:solidFill>
          <a:schemeClr val="accent1">
            <a:shade val="50000"/>
            <a:hueOff val="423851"/>
            <a:satOff val="-10574"/>
            <a:lumOff val="370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about </a:t>
          </a:r>
          <a:r>
            <a:rPr lang="en-US" sz="1900" b="1" kern="1200" dirty="0" smtClean="0">
              <a:solidFill>
                <a:schemeClr val="bg1"/>
              </a:solidFill>
            </a:rPr>
            <a:t>34</a:t>
          </a:r>
          <a:r>
            <a:rPr lang="en-US" sz="1900" kern="1200" dirty="0" smtClean="0"/>
            <a:t> thousand consultations carried out</a:t>
          </a:r>
          <a:endParaRPr lang="en-US" sz="1900" kern="1200" dirty="0"/>
        </a:p>
      </dsp:txBody>
      <dsp:txXfrm rot="10800000">
        <a:off x="1794396" y="2672674"/>
        <a:ext cx="5590742" cy="686009"/>
      </dsp:txXfrm>
    </dsp:sp>
    <dsp:sp modelId="{A655272A-55DF-4272-A9C0-5661E3C0229E}">
      <dsp:nvSpPr>
        <dsp:cNvPr id="0" name=""/>
        <dsp:cNvSpPr/>
      </dsp:nvSpPr>
      <dsp:spPr>
        <a:xfrm>
          <a:off x="1279890" y="2672674"/>
          <a:ext cx="686009" cy="68600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61BC7-5489-4E4D-86E9-3DD24108B409}">
      <dsp:nvSpPr>
        <dsp:cNvPr id="0" name=""/>
        <dsp:cNvSpPr/>
      </dsp:nvSpPr>
      <dsp:spPr>
        <a:xfrm rot="10800000">
          <a:off x="1622894" y="3563463"/>
          <a:ext cx="5762244" cy="686009"/>
        </a:xfrm>
        <a:prstGeom prst="homePlate">
          <a:avLst/>
        </a:prstGeom>
        <a:solidFill>
          <a:schemeClr val="accent1">
            <a:shade val="50000"/>
            <a:hueOff val="211926"/>
            <a:satOff val="-5287"/>
            <a:lumOff val="185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511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support for submitting more than </a:t>
          </a:r>
          <a:r>
            <a:rPr lang="en-US" sz="1900" b="1" kern="1200" dirty="0" smtClean="0"/>
            <a:t>640</a:t>
          </a:r>
          <a:r>
            <a:rPr lang="en-US" sz="1900" kern="1200" dirty="0" smtClean="0"/>
            <a:t> applications for </a:t>
          </a:r>
          <a:endParaRPr lang="en-US" sz="1900" kern="1200" dirty="0"/>
        </a:p>
      </dsp:txBody>
      <dsp:txXfrm rot="10800000">
        <a:off x="1794396" y="3563463"/>
        <a:ext cx="5590742" cy="686009"/>
      </dsp:txXfrm>
    </dsp:sp>
    <dsp:sp modelId="{63FDF35F-3596-40E7-84D6-3A8095B07DB8}">
      <dsp:nvSpPr>
        <dsp:cNvPr id="0" name=""/>
        <dsp:cNvSpPr/>
      </dsp:nvSpPr>
      <dsp:spPr>
        <a:xfrm>
          <a:off x="1279890" y="3563463"/>
          <a:ext cx="686009" cy="68600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B6556-ECA7-4CD1-BA20-B43C0735CD5C}">
      <dsp:nvSpPr>
        <dsp:cNvPr id="0" name=""/>
        <dsp:cNvSpPr/>
      </dsp:nvSpPr>
      <dsp:spPr>
        <a:xfrm rot="5400000">
          <a:off x="3099192" y="60521"/>
          <a:ext cx="1793246" cy="167370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65 000 </a:t>
          </a:r>
          <a:r>
            <a:rPr lang="pl-PL" sz="1600" b="1" kern="1200" dirty="0" err="1" smtClean="0"/>
            <a:t>researchers</a:t>
          </a:r>
          <a:endParaRPr lang="pl-PL" sz="1600" b="1" kern="1200" dirty="0"/>
        </a:p>
      </dsp:txBody>
      <dsp:txXfrm rot="-5400000">
        <a:off x="3428616" y="289661"/>
        <a:ext cx="1134397" cy="1215422"/>
      </dsp:txXfrm>
    </dsp:sp>
    <dsp:sp modelId="{8A9A6E3B-CDB3-4CF1-A435-8DBA4C70126B}">
      <dsp:nvSpPr>
        <dsp:cNvPr id="0" name=""/>
        <dsp:cNvSpPr/>
      </dsp:nvSpPr>
      <dsp:spPr>
        <a:xfrm>
          <a:off x="4823220" y="359398"/>
          <a:ext cx="2001262" cy="107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4538D8-3E63-445E-9317-737B3C00A99A}">
      <dsp:nvSpPr>
        <dsp:cNvPr id="0" name=""/>
        <dsp:cNvSpPr/>
      </dsp:nvSpPr>
      <dsp:spPr>
        <a:xfrm rot="5400000">
          <a:off x="1399016" y="116561"/>
          <a:ext cx="1793246" cy="1560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Integration</a:t>
          </a:r>
          <a:endParaRPr lang="pl-PL" sz="1800" kern="1200" dirty="0"/>
        </a:p>
      </dsp:txBody>
      <dsp:txXfrm rot="-5400000">
        <a:off x="1758696" y="279449"/>
        <a:ext cx="1073886" cy="1234351"/>
      </dsp:txXfrm>
    </dsp:sp>
    <dsp:sp modelId="{B9F48E20-CACE-4913-8446-AA3638666F10}">
      <dsp:nvSpPr>
        <dsp:cNvPr id="0" name=""/>
        <dsp:cNvSpPr/>
      </dsp:nvSpPr>
      <dsp:spPr>
        <a:xfrm rot="5400000">
          <a:off x="2253497" y="1639417"/>
          <a:ext cx="1793246" cy="1560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14 000 </a:t>
          </a:r>
          <a:r>
            <a:rPr lang="pl-PL" sz="1600" b="1" kern="1200" dirty="0" err="1" smtClean="0"/>
            <a:t>patents</a:t>
          </a:r>
          <a:endParaRPr lang="pl-PL" sz="1600" b="1" kern="1200" dirty="0"/>
        </a:p>
      </dsp:txBody>
      <dsp:txXfrm rot="-5400000">
        <a:off x="2613177" y="1802305"/>
        <a:ext cx="1073886" cy="1234351"/>
      </dsp:txXfrm>
    </dsp:sp>
    <dsp:sp modelId="{73FA4ECE-D43E-41D2-918C-3B42FEA9BC53}">
      <dsp:nvSpPr>
        <dsp:cNvPr id="0" name=""/>
        <dsp:cNvSpPr/>
      </dsp:nvSpPr>
      <dsp:spPr>
        <a:xfrm>
          <a:off x="368796" y="1881506"/>
          <a:ext cx="1936706" cy="107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DB7AA-470A-46A0-AD4D-12AAD3C96425}">
      <dsp:nvSpPr>
        <dsp:cNvPr id="0" name=""/>
        <dsp:cNvSpPr/>
      </dsp:nvSpPr>
      <dsp:spPr>
        <a:xfrm rot="5400000">
          <a:off x="3938432" y="1639417"/>
          <a:ext cx="1793246" cy="1560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Knowledge exchange</a:t>
          </a:r>
          <a:endParaRPr lang="pl-PL" sz="1800" kern="1200" dirty="0"/>
        </a:p>
      </dsp:txBody>
      <dsp:txXfrm rot="-5400000">
        <a:off x="4298112" y="1802305"/>
        <a:ext cx="1073886" cy="1234351"/>
      </dsp:txXfrm>
    </dsp:sp>
    <dsp:sp modelId="{E85FD308-FB0A-4FB8-842E-10A01AFE0F68}">
      <dsp:nvSpPr>
        <dsp:cNvPr id="0" name=""/>
        <dsp:cNvSpPr/>
      </dsp:nvSpPr>
      <dsp:spPr>
        <a:xfrm rot="5400000">
          <a:off x="3117571" y="3114566"/>
          <a:ext cx="1793246" cy="165554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66 </a:t>
          </a:r>
          <a:r>
            <a:rPr lang="pl-PL" sz="1600" b="1" kern="1200" dirty="0" err="1" smtClean="0"/>
            <a:t>academic</a:t>
          </a:r>
          <a:r>
            <a:rPr lang="pl-PL" sz="1600" b="1" kern="1200" dirty="0" smtClean="0"/>
            <a:t> </a:t>
          </a:r>
          <a:r>
            <a:rPr lang="pl-PL" sz="1600" b="1" kern="1200" dirty="0" err="1" smtClean="0"/>
            <a:t>institutions</a:t>
          </a:r>
          <a:endParaRPr lang="pl-PL" sz="1600" b="1" kern="1200" dirty="0"/>
        </a:p>
      </dsp:txBody>
      <dsp:txXfrm rot="-5400000">
        <a:off x="3451752" y="3333113"/>
        <a:ext cx="1124883" cy="1218448"/>
      </dsp:txXfrm>
    </dsp:sp>
    <dsp:sp modelId="{5F3259E8-47B3-4C92-8FA6-023D0A3B6CAF}">
      <dsp:nvSpPr>
        <dsp:cNvPr id="0" name=""/>
        <dsp:cNvSpPr/>
      </dsp:nvSpPr>
      <dsp:spPr>
        <a:xfrm>
          <a:off x="4823220" y="3403613"/>
          <a:ext cx="2001262" cy="1075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54525-EFBC-4206-B0C0-C3EF24083963}">
      <dsp:nvSpPr>
        <dsp:cNvPr id="0" name=""/>
        <dsp:cNvSpPr/>
      </dsp:nvSpPr>
      <dsp:spPr>
        <a:xfrm rot="5400000">
          <a:off x="1414258" y="3161525"/>
          <a:ext cx="1793246" cy="1560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err="1" smtClean="0"/>
            <a:t>Cooperation</a:t>
          </a:r>
          <a:endParaRPr lang="pl-PL" sz="1600" kern="1200" dirty="0"/>
        </a:p>
      </dsp:txBody>
      <dsp:txXfrm rot="-5400000">
        <a:off x="1773938" y="3324413"/>
        <a:ext cx="1073886" cy="1234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366A-9D50-448B-A30A-252A68FD54A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3D5-B17F-4C92-854E-A1CD6808E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8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645" y="2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BFA76-1BE1-4E29-81FF-EFD24019730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E2D4F-4D0C-4819-A097-E56D062DE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D4F-4D0C-4819-A097-E56D062DED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D4F-4D0C-4819-A097-E56D062DED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3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D4F-4D0C-4819-A097-E56D062DED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D4F-4D0C-4819-A097-E56D062DED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3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E2D4F-4D0C-4819-A097-E56D062DE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0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pl-PL" dirty="0" smtClean="0">
              <a:latin typeface="Arial" panose="020B0604020202020204" pitchFamily="34" charset="0"/>
            </a:endParaRPr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16608" indent="-275618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02472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43462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984451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425439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866428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307417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748407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ECEF001-28D2-4576-A925-1B8FC40AD706}" type="slidenum">
              <a:rPr lang="fr-FR" altLang="pl-PL" sz="1200"/>
              <a:pPr/>
              <a:t>8</a:t>
            </a:fld>
            <a:endParaRPr lang="fr-FR" altLang="pl-PL" sz="1200"/>
          </a:p>
        </p:txBody>
      </p:sp>
    </p:spTree>
    <p:extLst>
      <p:ext uri="{BB962C8B-B14F-4D97-AF65-F5344CB8AC3E}">
        <p14:creationId xmlns:p14="http://schemas.microsoft.com/office/powerpoint/2010/main" val="1370188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16608" indent="-275618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02472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43462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984451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425439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866428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307417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748407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ECEF001-28D2-4576-A925-1B8FC40AD706}" type="slidenum">
              <a:rPr lang="fr-FR" altLang="pl-PL" sz="1200"/>
              <a:pPr/>
              <a:t>9</a:t>
            </a:fld>
            <a:endParaRPr lang="fr-FR" altLang="pl-PL" sz="1200"/>
          </a:p>
        </p:txBody>
      </p:sp>
    </p:spTree>
    <p:extLst>
      <p:ext uri="{BB962C8B-B14F-4D97-AF65-F5344CB8AC3E}">
        <p14:creationId xmlns:p14="http://schemas.microsoft.com/office/powerpoint/2010/main" val="2384457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ymbol zastępczy notatek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pl-PL" smtClean="0">
              <a:latin typeface="Arial" panose="020B0604020202020204" pitchFamily="34" charset="0"/>
            </a:endParaRPr>
          </a:p>
        </p:txBody>
      </p:sp>
      <p:sp>
        <p:nvSpPr>
          <p:cNvPr id="30724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16608" indent="-275618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02472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543462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984451" indent="-220495"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425439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866428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307417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748407" indent="-22049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4ECEF001-28D2-4576-A925-1B8FC40AD706}" type="slidenum">
              <a:rPr lang="fr-FR" altLang="pl-PL" sz="1200"/>
              <a:pPr/>
              <a:t>10</a:t>
            </a:fld>
            <a:endParaRPr lang="fr-FR" altLang="pl-PL" sz="1200"/>
          </a:p>
        </p:txBody>
      </p:sp>
    </p:spTree>
    <p:extLst>
      <p:ext uri="{BB962C8B-B14F-4D97-AF65-F5344CB8AC3E}">
        <p14:creationId xmlns:p14="http://schemas.microsoft.com/office/powerpoint/2010/main" val="226017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39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8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0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12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11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858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2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64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5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460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AF36-CE18-4A6C-B569-EB980BB570AB}" type="datetimeFigureOut">
              <a:rPr lang="pl-PL" smtClean="0"/>
              <a:t>2019-12-11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390D-8DE9-4CB7-B926-894DC79DDA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36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wctt@pwr.edu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emf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openxmlformats.org/officeDocument/2006/relationships/image" Target="../media/image4.emf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874"/>
            <a:ext cx="9062091" cy="5625737"/>
          </a:xfrm>
          <a:prstGeom prst="rect">
            <a:avLst/>
          </a:prstGeom>
          <a:effectLst>
            <a:reflection stA="20000" endPos="65000" dist="508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524803" y="2816599"/>
            <a:ext cx="8339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>
                <a:ea typeface="Roboto" panose="02000000000000000000" pitchFamily="2" charset="0"/>
                <a:cs typeface="Tunga"/>
              </a:rPr>
              <a:t>Wroclaw</a:t>
            </a:r>
            <a:r>
              <a:rPr lang="pl-PL" sz="3600" b="1" dirty="0" smtClean="0">
                <a:ea typeface="Roboto" panose="02000000000000000000" pitchFamily="2" charset="0"/>
                <a:cs typeface="Tunga"/>
              </a:rPr>
              <a:t> </a:t>
            </a:r>
            <a:r>
              <a:rPr lang="pl-PL" sz="3600" b="1" dirty="0">
                <a:ea typeface="Roboto" panose="02000000000000000000" pitchFamily="2" charset="0"/>
                <a:cs typeface="Tunga"/>
              </a:rPr>
              <a:t>Centre for Technology Transfer</a:t>
            </a:r>
            <a:r>
              <a:rPr lang="pl-PL" sz="2800" b="1" dirty="0" smtClean="0">
                <a:ea typeface="Roboto" panose="02000000000000000000" pitchFamily="2" charset="0"/>
              </a:rPr>
              <a:t/>
            </a:r>
            <a:br>
              <a:rPr lang="pl-PL" sz="2800" b="1" dirty="0" smtClean="0">
                <a:ea typeface="Roboto" panose="02000000000000000000" pitchFamily="2" charset="0"/>
              </a:rPr>
            </a:br>
            <a:r>
              <a:rPr lang="pl-PL" sz="3600" b="1" dirty="0" err="1" smtClean="0">
                <a:ea typeface="Roboto" panose="02000000000000000000" pitchFamily="2" charset="0"/>
              </a:rPr>
              <a:t>offer</a:t>
            </a:r>
            <a:r>
              <a:rPr lang="pl-PL" sz="3600" b="1" dirty="0" smtClean="0">
                <a:ea typeface="Roboto" panose="02000000000000000000" pitchFamily="2" charset="0"/>
              </a:rPr>
              <a:t> and </a:t>
            </a:r>
            <a:r>
              <a:rPr lang="pl-PL" sz="3600" b="1" dirty="0" err="1" smtClean="0">
                <a:ea typeface="Roboto" panose="02000000000000000000" pitchFamily="2" charset="0"/>
              </a:rPr>
              <a:t>achievements</a:t>
            </a:r>
            <a:endParaRPr lang="pl-PL" sz="3600" b="1" dirty="0">
              <a:ea typeface="Roboto" panose="02000000000000000000" pitchFamily="2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417"/>
            <a:ext cx="3361494" cy="590457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5564777" y="5730240"/>
            <a:ext cx="2899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/>
              <a:t>Agnieszka </a:t>
            </a:r>
            <a:r>
              <a:rPr lang="pl-PL" i="1" dirty="0" err="1"/>
              <a:t>Turynska</a:t>
            </a:r>
            <a:r>
              <a:rPr lang="pl-PL" i="1" dirty="0"/>
              <a:t>, </a:t>
            </a:r>
            <a:r>
              <a:rPr lang="pl-PL" i="1" dirty="0" err="1" smtClean="0"/>
              <a:t>PhD</a:t>
            </a:r>
            <a:endParaRPr lang="pl-PL" i="1" dirty="0" smtClean="0"/>
          </a:p>
          <a:p>
            <a:r>
              <a:rPr lang="pl-PL" i="1" dirty="0" smtClean="0"/>
              <a:t>Anna Szczypka</a:t>
            </a:r>
          </a:p>
          <a:p>
            <a:r>
              <a:rPr lang="pl-PL" i="1" dirty="0" smtClean="0"/>
              <a:t>11.12.2019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929" y="2721425"/>
            <a:ext cx="3498124" cy="2918515"/>
          </a:xfrm>
          <a:prstGeom prst="rect">
            <a:avLst/>
          </a:prstGeom>
        </p:spPr>
      </p:pic>
      <p:sp>
        <p:nvSpPr>
          <p:cNvPr id="29700" name="Tytuł 1"/>
          <p:cNvSpPr>
            <a:spLocks noGrp="1"/>
          </p:cNvSpPr>
          <p:nvPr>
            <p:ph type="title"/>
          </p:nvPr>
        </p:nvSpPr>
        <p:spPr>
          <a:xfrm>
            <a:off x="628650" y="1050002"/>
            <a:ext cx="7886700" cy="6369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altLang="pl-PL" sz="2000" b="1" dirty="0" smtClean="0">
                <a:ea typeface="Roboto" panose="02000000000000000000" pitchFamily="2" charset="0"/>
                <a:cs typeface="Tunga"/>
              </a:rPr>
              <a:t/>
            </a:r>
            <a:br>
              <a:rPr lang="pl-PL" altLang="pl-PL" sz="2000" b="1" dirty="0" smtClean="0">
                <a:ea typeface="Roboto" panose="02000000000000000000" pitchFamily="2" charset="0"/>
                <a:cs typeface="Tunga"/>
              </a:rPr>
            </a:br>
            <a:r>
              <a:rPr lang="pl-PL" altLang="pl-PL" sz="2000" b="1" dirty="0">
                <a:ea typeface="Roboto" panose="02000000000000000000" pitchFamily="2" charset="0"/>
                <a:cs typeface="Tunga"/>
              </a:rPr>
              <a:t/>
            </a:r>
            <a:br>
              <a:rPr lang="pl-PL" altLang="pl-PL" sz="2000" b="1" dirty="0">
                <a:ea typeface="Roboto" panose="02000000000000000000" pitchFamily="2" charset="0"/>
                <a:cs typeface="Tunga"/>
              </a:rPr>
            </a:b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S</a:t>
            </a:r>
            <a:r>
              <a:rPr lang="pl-PL" altLang="pl-PL" sz="3100" b="1" dirty="0" err="1">
                <a:latin typeface="+mn-lt"/>
                <a:ea typeface="Roboto" panose="02000000000000000000" pitchFamily="2" charset="0"/>
                <a:cs typeface="Tunga"/>
              </a:rPr>
              <a:t>upport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>
                <a:latin typeface="+mn-lt"/>
                <a:ea typeface="Roboto" panose="02000000000000000000" pitchFamily="2" charset="0"/>
                <a:cs typeface="Tunga"/>
              </a:rPr>
              <a:t>for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 err="1">
                <a:latin typeface="+mn-lt"/>
                <a:ea typeface="Roboto" panose="02000000000000000000" pitchFamily="2" charset="0"/>
                <a:cs typeface="Tunga"/>
              </a:rPr>
              <a:t>enterpreneurs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>
                <a:latin typeface="+mn-lt"/>
                <a:ea typeface="Roboto" panose="02000000000000000000" pitchFamily="2" charset="0"/>
                <a:cs typeface="Tunga"/>
              </a:rPr>
              <a:t>in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>
                <a:latin typeface="+mn-lt"/>
                <a:ea typeface="Roboto" panose="02000000000000000000" pitchFamily="2" charset="0"/>
                <a:cs typeface="Tunga"/>
              </a:rPr>
              <a:t>the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 err="1">
                <a:latin typeface="+mn-lt"/>
                <a:ea typeface="Roboto" panose="02000000000000000000" pitchFamily="2" charset="0"/>
                <a:cs typeface="Tunga"/>
              </a:rPr>
              <a:t>area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>
                <a:latin typeface="+mn-lt"/>
                <a:ea typeface="Roboto" panose="02000000000000000000" pitchFamily="2" charset="0"/>
                <a:cs typeface="Tunga"/>
              </a:rPr>
              <a:t>of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 err="1">
                <a:latin typeface="+mn-lt"/>
                <a:ea typeface="Roboto" panose="02000000000000000000" pitchFamily="2" charset="0"/>
                <a:cs typeface="Tunga"/>
              </a:rPr>
              <a:t>innovation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>
                <a:latin typeface="+mn-lt"/>
                <a:ea typeface="Roboto" panose="02000000000000000000" pitchFamily="2" charset="0"/>
                <a:cs typeface="Tunga"/>
              </a:rPr>
              <a:t>and</a:t>
            </a:r>
            <a:r>
              <a:rPr lang="en-US" altLang="pl-PL" sz="3100" b="1" dirty="0"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altLang="pl-PL" sz="3100" b="1" dirty="0" err="1">
                <a:latin typeface="+mn-lt"/>
                <a:ea typeface="Roboto" panose="02000000000000000000" pitchFamily="2" charset="0"/>
                <a:cs typeface="Tunga"/>
              </a:rPr>
              <a:t>internalization</a:t>
            </a:r>
            <a:r>
              <a:rPr lang="pl-PL" altLang="pl-PL" sz="11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pl-PL" altLang="pl-PL" sz="11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</a:br>
            <a:endParaRPr lang="pl-PL" altLang="pl-PL" sz="4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698" name="Symbol zastępczy tekstu 2"/>
          <p:cNvSpPr>
            <a:spLocks noGrp="1"/>
          </p:cNvSpPr>
          <p:nvPr>
            <p:ph idx="1"/>
          </p:nvPr>
        </p:nvSpPr>
        <p:spPr>
          <a:xfrm>
            <a:off x="228056" y="2005013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endParaRPr lang="pl-PL" altLang="pl-PL" sz="1400" b="1" dirty="0" smtClean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altLang="pl-PL" sz="1600" dirty="0">
                <a:solidFill>
                  <a:srgbClr val="000000"/>
                </a:solidFill>
              </a:rPr>
              <a:t>Commercial, technological or research cooperation profiles in the international offer database</a:t>
            </a:r>
          </a:p>
          <a:p>
            <a:r>
              <a:rPr lang="en-US" altLang="pl-PL" sz="1600" dirty="0">
                <a:solidFill>
                  <a:srgbClr val="000000"/>
                </a:solidFill>
              </a:rPr>
              <a:t>Technological, marketing and design audits</a:t>
            </a:r>
          </a:p>
          <a:p>
            <a:r>
              <a:rPr lang="en-US" altLang="pl-PL" sz="1600" dirty="0">
                <a:solidFill>
                  <a:srgbClr val="000000"/>
                </a:solidFill>
              </a:rPr>
              <a:t>Research of a selected foreign market</a:t>
            </a:r>
          </a:p>
          <a:p>
            <a:r>
              <a:rPr lang="pl-PL" altLang="pl-PL" sz="1600" dirty="0">
                <a:solidFill>
                  <a:srgbClr val="000000"/>
                </a:solidFill>
              </a:rPr>
              <a:t>B</a:t>
            </a:r>
            <a:r>
              <a:rPr lang="en-US" altLang="pl-PL" sz="1600" dirty="0" err="1">
                <a:solidFill>
                  <a:srgbClr val="000000"/>
                </a:solidFill>
              </a:rPr>
              <a:t>roker</a:t>
            </a:r>
            <a:r>
              <a:rPr lang="en-US" altLang="pl-PL" sz="1600" dirty="0">
                <a:solidFill>
                  <a:srgbClr val="000000"/>
                </a:solidFill>
              </a:rPr>
              <a:t> meetings, </a:t>
            </a:r>
            <a:r>
              <a:rPr lang="pl-PL" altLang="pl-PL" sz="1600" dirty="0" smtClean="0">
                <a:solidFill>
                  <a:srgbClr val="000000"/>
                </a:solidFill>
              </a:rPr>
              <a:t>trade </a:t>
            </a:r>
            <a:r>
              <a:rPr lang="en-US" altLang="pl-PL" sz="1600" dirty="0" smtClean="0">
                <a:solidFill>
                  <a:srgbClr val="000000"/>
                </a:solidFill>
              </a:rPr>
              <a:t>fairs</a:t>
            </a:r>
            <a:r>
              <a:rPr lang="en-US" altLang="pl-PL" sz="1600" dirty="0">
                <a:solidFill>
                  <a:srgbClr val="000000"/>
                </a:solidFill>
              </a:rPr>
              <a:t>, economic </a:t>
            </a:r>
            <a:r>
              <a:rPr lang="en-US" altLang="pl-PL" sz="1600" dirty="0" smtClean="0">
                <a:solidFill>
                  <a:srgbClr val="000000"/>
                </a:solidFill>
              </a:rPr>
              <a:t>missions</a:t>
            </a:r>
            <a:r>
              <a:rPr lang="pl-PL" altLang="pl-PL" sz="1600" dirty="0" smtClean="0">
                <a:solidFill>
                  <a:srgbClr val="000000"/>
                </a:solidFill>
              </a:rPr>
              <a:t>            </a:t>
            </a:r>
            <a:endParaRPr lang="en-US" altLang="pl-PL" sz="1600" dirty="0">
              <a:solidFill>
                <a:srgbClr val="000000"/>
              </a:solidFill>
            </a:endParaRPr>
          </a:p>
          <a:p>
            <a:r>
              <a:rPr lang="en-US" altLang="pl-PL" sz="1600" dirty="0">
                <a:solidFill>
                  <a:srgbClr val="000000"/>
                </a:solidFill>
              </a:rPr>
              <a:t>Contract</a:t>
            </a:r>
            <a:r>
              <a:rPr lang="pl-PL" altLang="pl-PL" sz="1600" dirty="0">
                <a:solidFill>
                  <a:srgbClr val="000000"/>
                </a:solidFill>
              </a:rPr>
              <a:t>s</a:t>
            </a:r>
            <a:r>
              <a:rPr lang="en-US" altLang="pl-PL" sz="1600" dirty="0">
                <a:solidFill>
                  <a:srgbClr val="000000"/>
                </a:solidFill>
              </a:rPr>
              <a:t> negotiation support</a:t>
            </a:r>
          </a:p>
          <a:p>
            <a:r>
              <a:rPr lang="en-US" altLang="pl-PL" sz="1600" dirty="0">
                <a:solidFill>
                  <a:srgbClr val="000000"/>
                </a:solidFill>
              </a:rPr>
              <a:t>Thematic </a:t>
            </a:r>
            <a:r>
              <a:rPr lang="en-US" altLang="pl-PL" sz="1600" dirty="0" smtClean="0">
                <a:solidFill>
                  <a:srgbClr val="000000"/>
                </a:solidFill>
              </a:rPr>
              <a:t>training</a:t>
            </a:r>
            <a:r>
              <a:rPr lang="pl-PL" altLang="pl-PL" sz="1600" dirty="0" smtClean="0">
                <a:solidFill>
                  <a:srgbClr val="000000"/>
                </a:solidFill>
              </a:rPr>
              <a:t>s</a:t>
            </a:r>
            <a:endParaRPr lang="en-US" altLang="pl-PL" sz="1600" dirty="0">
              <a:solidFill>
                <a:srgbClr val="000000"/>
              </a:solidFill>
            </a:endParaRPr>
          </a:p>
          <a:p>
            <a:r>
              <a:rPr lang="en-US" altLang="pl-PL" sz="1600" dirty="0">
                <a:solidFill>
                  <a:srgbClr val="000000"/>
                </a:solidFill>
              </a:rPr>
              <a:t>Searching for sources of financing</a:t>
            </a:r>
          </a:p>
          <a:p>
            <a:r>
              <a:rPr lang="en-US" altLang="pl-PL" sz="1600" dirty="0">
                <a:solidFill>
                  <a:srgbClr val="000000"/>
                </a:solidFill>
              </a:rPr>
              <a:t>Coaching in the field of implementing innovations</a:t>
            </a:r>
            <a:endParaRPr lang="pl-PL" altLang="pl-PL" sz="1600" dirty="0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54E0D36-CB90-4CF3-ABEF-099FEC3F94C5}" type="slidenum">
              <a:rPr lang="pl-PL"/>
              <a:pPr>
                <a:defRPr/>
              </a:pPr>
              <a:t>10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853"/>
            <a:ext cx="3063240" cy="5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843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 bwMode="auto">
          <a:xfrm>
            <a:off x="532856" y="899192"/>
            <a:ext cx="7886700" cy="5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pl-PL" altLang="pl-PL" sz="2800" b="1" dirty="0" smtClean="0">
                <a:latin typeface="+mn-lt"/>
                <a:ea typeface="Roboto" panose="02000000000000000000" pitchFamily="2" charset="0"/>
                <a:cs typeface="Tunga"/>
              </a:rPr>
              <a:t>EEN </a:t>
            </a:r>
            <a:r>
              <a:rPr lang="pl-PL" altLang="pl-PL" sz="2800" b="1" dirty="0" err="1">
                <a:latin typeface="+mn-lt"/>
                <a:ea typeface="Roboto" panose="02000000000000000000" pitchFamily="2" charset="0"/>
                <a:cs typeface="Tunga"/>
              </a:rPr>
              <a:t>achievements</a:t>
            </a:r>
            <a:r>
              <a:rPr lang="pl-PL" altLang="pl-PL" sz="2800" b="1" dirty="0">
                <a:latin typeface="+mn-lt"/>
                <a:ea typeface="Roboto" panose="02000000000000000000" pitchFamily="2" charset="0"/>
                <a:cs typeface="Tunga"/>
              </a:rPr>
              <a:t> 2018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12" y="2031572"/>
            <a:ext cx="8027967" cy="380733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83390" y="4986822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B6B6B"/>
                </a:solidFill>
                <a:latin typeface="+mj-lt"/>
              </a:rPr>
              <a:t>17 international commercial and technological agreements</a:t>
            </a:r>
            <a:r>
              <a:rPr lang="pl-PL" sz="1400" b="1" dirty="0">
                <a:solidFill>
                  <a:srgbClr val="6B6B6B"/>
                </a:solidFill>
                <a:latin typeface="+mj-lt"/>
              </a:rPr>
              <a:t>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finalized</a:t>
            </a:r>
            <a:endParaRPr lang="pl-PL" sz="1400" b="1" dirty="0">
              <a:solidFill>
                <a:srgbClr val="6B6B6B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044059" y="2031572"/>
            <a:ext cx="19442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6B6B6B"/>
                </a:solidFill>
                <a:latin typeface="+mj-lt"/>
              </a:rPr>
              <a:t>8 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t</a:t>
            </a:r>
            <a:r>
              <a:rPr lang="pl-PL" sz="1400" b="1" dirty="0" err="1" smtClean="0">
                <a:solidFill>
                  <a:srgbClr val="6B6B6B"/>
                </a:solidFill>
                <a:latin typeface="+mj-lt"/>
              </a:rPr>
              <a:t>hematic</a:t>
            </a:r>
            <a:r>
              <a:rPr lang="pl-PL" sz="1400" b="1" dirty="0" smtClean="0">
                <a:solidFill>
                  <a:srgbClr val="6B6B6B"/>
                </a:solidFill>
                <a:latin typeface="+mj-lt"/>
              </a:rPr>
              <a:t> </a:t>
            </a:r>
            <a:r>
              <a:rPr lang="pl-PL" sz="1400" b="1" dirty="0" err="1" smtClean="0">
                <a:solidFill>
                  <a:srgbClr val="6B6B6B"/>
                </a:solidFill>
                <a:latin typeface="+mj-lt"/>
              </a:rPr>
              <a:t>trainings</a:t>
            </a:r>
            <a:r>
              <a:rPr lang="pl-PL" sz="1400" dirty="0" smtClean="0">
                <a:solidFill>
                  <a:srgbClr val="6B6B6B"/>
                </a:solidFill>
                <a:latin typeface="+mj-lt"/>
              </a:rPr>
              <a:t>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organized</a:t>
            </a:r>
            <a:r>
              <a:rPr lang="pl-PL" sz="1400" b="1" dirty="0">
                <a:solidFill>
                  <a:srgbClr val="6B6B6B"/>
                </a:solidFill>
                <a:latin typeface="+mj-lt"/>
              </a:rPr>
              <a:t> for 222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participants</a:t>
            </a:r>
            <a:endParaRPr lang="pl-PL" sz="1400" b="1" dirty="0">
              <a:solidFill>
                <a:srgbClr val="6B6B6B"/>
              </a:solidFill>
              <a:latin typeface="+mj-lt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491003" y="4979058"/>
            <a:ext cx="20433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solidFill>
                  <a:srgbClr val="6B6B6B"/>
                </a:solidFill>
                <a:latin typeface="+mj-lt"/>
              </a:rPr>
              <a:t>i</a:t>
            </a:r>
            <a:r>
              <a:rPr lang="en-US" sz="1400" b="1" dirty="0" err="1">
                <a:solidFill>
                  <a:srgbClr val="6B6B6B"/>
                </a:solidFill>
                <a:latin typeface="+mj-lt"/>
              </a:rPr>
              <a:t>nquiries</a:t>
            </a:r>
            <a:r>
              <a:rPr lang="en-US" sz="1400" b="1" dirty="0">
                <a:solidFill>
                  <a:srgbClr val="6B6B6B"/>
                </a:solidFill>
                <a:latin typeface="+mj-lt"/>
              </a:rPr>
              <a:t> of 119 foreign enterprises and 92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national</a:t>
            </a:r>
            <a:r>
              <a:rPr lang="en-US" sz="1400" b="1" dirty="0">
                <a:solidFill>
                  <a:srgbClr val="6B6B6B"/>
                </a:solidFill>
                <a:latin typeface="+mj-lt"/>
              </a:rPr>
              <a:t> inquiries regarding cooperation were handled</a:t>
            </a:r>
            <a:endParaRPr lang="pl-PL" sz="1400" b="1" dirty="0">
              <a:solidFill>
                <a:srgbClr val="6B6B6B"/>
              </a:solidFill>
              <a:latin typeface="+mj-lt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205160" y="1815391"/>
            <a:ext cx="180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400" dirty="0" smtClean="0">
                <a:solidFill>
                  <a:srgbClr val="6B6B6B"/>
                </a:solidFill>
                <a:latin typeface="+mj-lt"/>
              </a:rPr>
              <a:t/>
            </a:r>
            <a:br>
              <a:rPr lang="pl-PL" sz="1400" dirty="0" smtClean="0">
                <a:solidFill>
                  <a:srgbClr val="6B6B6B"/>
                </a:solidFill>
                <a:latin typeface="+mj-lt"/>
              </a:rPr>
            </a:br>
            <a:r>
              <a:rPr lang="pl-PL" sz="1400" b="1" dirty="0">
                <a:solidFill>
                  <a:srgbClr val="6B6B6B"/>
                </a:solidFill>
                <a:latin typeface="+mj-lt"/>
              </a:rPr>
              <a:t>6 broker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events</a:t>
            </a:r>
            <a:r>
              <a:rPr lang="pl-PL" sz="1400" b="1" dirty="0">
                <a:solidFill>
                  <a:srgbClr val="6B6B6B"/>
                </a:solidFill>
                <a:latin typeface="+mj-lt"/>
              </a:rPr>
              <a:t> and 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foreign</a:t>
            </a:r>
            <a:r>
              <a:rPr lang="pl-PL" sz="1400" b="1" dirty="0">
                <a:solidFill>
                  <a:srgbClr val="6B6B6B"/>
                </a:solidFill>
                <a:latin typeface="+mj-lt"/>
              </a:rPr>
              <a:t>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missions</a:t>
            </a:r>
            <a:r>
              <a:rPr lang="pl-PL" sz="1400" b="1" dirty="0">
                <a:solidFill>
                  <a:srgbClr val="6B6B6B"/>
                </a:solidFill>
                <a:latin typeface="+mj-lt"/>
              </a:rPr>
              <a:t> </a:t>
            </a:r>
            <a:r>
              <a:rPr lang="pl-PL" sz="1400" b="1" dirty="0" err="1">
                <a:solidFill>
                  <a:srgbClr val="6B6B6B"/>
                </a:solidFill>
                <a:latin typeface="+mj-lt"/>
              </a:rPr>
              <a:t>organized</a:t>
            </a:r>
            <a:endParaRPr lang="pl-PL" sz="1400" b="1" dirty="0">
              <a:solidFill>
                <a:srgbClr val="6B6B6B"/>
              </a:solidFill>
              <a:latin typeface="+mj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609682" y="4979058"/>
            <a:ext cx="2221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6B6B6B"/>
                </a:solidFill>
                <a:latin typeface="+mj-lt"/>
              </a:rPr>
              <a:t>47 advanced consulting services were provided (technological audits, market analysis, patent research and others)</a:t>
            </a:r>
            <a:endParaRPr lang="pl-PL" sz="1400" b="1" dirty="0">
              <a:solidFill>
                <a:srgbClr val="6B6B6B"/>
              </a:solidFill>
              <a:latin typeface="+mj-lt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53"/>
            <a:ext cx="3063240" cy="538068"/>
          </a:xfrm>
          <a:prstGeom prst="rect">
            <a:avLst/>
          </a:prstGeom>
        </p:spPr>
      </p:pic>
      <p:grpSp>
        <p:nvGrpSpPr>
          <p:cNvPr id="15" name="Grupa 14"/>
          <p:cNvGrpSpPr/>
          <p:nvPr/>
        </p:nvGrpSpPr>
        <p:grpSpPr>
          <a:xfrm>
            <a:off x="5495110" y="0"/>
            <a:ext cx="3580310" cy="1567543"/>
            <a:chOff x="1483376" y="334576"/>
            <a:chExt cx="9419410" cy="4577834"/>
          </a:xfrm>
        </p:grpSpPr>
        <p:cxnSp>
          <p:nvCxnSpPr>
            <p:cNvPr id="16" name="Straight Connector 4">
              <a:extLst>
                <a:ext uri="{FF2B5EF4-FFF2-40B4-BE49-F238E27FC236}">
                  <a16:creationId xmlns:a16="http://schemas.microsoft.com/office/drawing/2014/main" id="{1E86588C-F5E3-4817-8552-6D3332A56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1417" y="334576"/>
              <a:ext cx="0" cy="193981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33">
              <a:extLst>
                <a:ext uri="{FF2B5EF4-FFF2-40B4-BE49-F238E27FC236}">
                  <a16:creationId xmlns:a16="http://schemas.microsoft.com/office/drawing/2014/main" id="{E1066A9F-64AE-4E5E-ACEE-7BFBCAE6518C}"/>
                </a:ext>
              </a:extLst>
            </p:cNvPr>
            <p:cNvGrpSpPr/>
            <p:nvPr/>
          </p:nvGrpSpPr>
          <p:grpSpPr>
            <a:xfrm>
              <a:off x="1483376" y="334577"/>
              <a:ext cx="1077358" cy="2649634"/>
              <a:chOff x="984760" y="608897"/>
              <a:chExt cx="1077358" cy="2649634"/>
            </a:xfrm>
            <a:solidFill>
              <a:schemeClr val="tx1"/>
            </a:solidFill>
          </p:grpSpPr>
          <p:grpSp>
            <p:nvGrpSpPr>
              <p:cNvPr id="57" name="Group 112">
                <a:extLst>
                  <a:ext uri="{FF2B5EF4-FFF2-40B4-BE49-F238E27FC236}">
                    <a16:creationId xmlns:a16="http://schemas.microsoft.com/office/drawing/2014/main" id="{4A8B7D09-CCCB-41E2-8742-A3BB533C4FBB}"/>
                  </a:ext>
                </a:extLst>
              </p:cNvPr>
              <p:cNvGrpSpPr/>
              <p:nvPr/>
            </p:nvGrpSpPr>
            <p:grpSpPr>
              <a:xfrm>
                <a:off x="984760" y="1467868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9" name="Freeform 5">
                  <a:extLst>
                    <a:ext uri="{FF2B5EF4-FFF2-40B4-BE49-F238E27FC236}">
                      <a16:creationId xmlns:a16="http://schemas.microsoft.com/office/drawing/2014/main" id="{1E5C5691-723F-4A70-B2E5-F3CC76ED87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0" name="Freeform 6">
                  <a:extLst>
                    <a:ext uri="{FF2B5EF4-FFF2-40B4-BE49-F238E27FC236}">
                      <a16:creationId xmlns:a16="http://schemas.microsoft.com/office/drawing/2014/main" id="{A31F1ABC-F007-43DC-BA06-1AEB599D74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" name="Freeform 7">
                  <a:extLst>
                    <a:ext uri="{FF2B5EF4-FFF2-40B4-BE49-F238E27FC236}">
                      <a16:creationId xmlns:a16="http://schemas.microsoft.com/office/drawing/2014/main" id="{C7CB8647-0116-47CE-8E7B-049061871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" name="Freeform 8">
                  <a:extLst>
                    <a:ext uri="{FF2B5EF4-FFF2-40B4-BE49-F238E27FC236}">
                      <a16:creationId xmlns:a16="http://schemas.microsoft.com/office/drawing/2014/main" id="{EF2B3790-56B5-47D0-A690-53E8E27DD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" name="Freeform 9">
                  <a:extLst>
                    <a:ext uri="{FF2B5EF4-FFF2-40B4-BE49-F238E27FC236}">
                      <a16:creationId xmlns:a16="http://schemas.microsoft.com/office/drawing/2014/main" id="{92AB0F54-9032-48EB-97C3-9E93BCE235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58" name="Straight Connector 131">
                <a:extLst>
                  <a:ext uri="{FF2B5EF4-FFF2-40B4-BE49-F238E27FC236}">
                    <a16:creationId xmlns:a16="http://schemas.microsoft.com/office/drawing/2014/main" id="{65145EDD-D606-4347-8E4D-5BB67CFFA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412" y="608897"/>
                <a:ext cx="0" cy="858971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0">
              <a:extLst>
                <a:ext uri="{FF2B5EF4-FFF2-40B4-BE49-F238E27FC236}">
                  <a16:creationId xmlns:a16="http://schemas.microsoft.com/office/drawing/2014/main" id="{21FDD82B-5983-4FED-B454-26F3BE7A0B36}"/>
                </a:ext>
              </a:extLst>
            </p:cNvPr>
            <p:cNvGrpSpPr/>
            <p:nvPr/>
          </p:nvGrpSpPr>
          <p:grpSpPr>
            <a:xfrm>
              <a:off x="8183449" y="334576"/>
              <a:ext cx="1077358" cy="2953147"/>
              <a:chOff x="7571708" y="334576"/>
              <a:chExt cx="1077358" cy="2953147"/>
            </a:xfrm>
            <a:solidFill>
              <a:schemeClr val="tx1"/>
            </a:solidFill>
          </p:grpSpPr>
          <p:grpSp>
            <p:nvGrpSpPr>
              <p:cNvPr id="50" name="Group 13">
                <a:extLst>
                  <a:ext uri="{FF2B5EF4-FFF2-40B4-BE49-F238E27FC236}">
                    <a16:creationId xmlns:a16="http://schemas.microsoft.com/office/drawing/2014/main" id="{AF5E0922-C813-4C76-8DA2-AD2C928F8E53}"/>
                  </a:ext>
                </a:extLst>
              </p:cNvPr>
              <p:cNvGrpSpPr/>
              <p:nvPr/>
            </p:nvGrpSpPr>
            <p:grpSpPr>
              <a:xfrm>
                <a:off x="7571708" y="1497060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2" name="Freeform 5">
                  <a:extLst>
                    <a:ext uri="{FF2B5EF4-FFF2-40B4-BE49-F238E27FC236}">
                      <a16:creationId xmlns:a16="http://schemas.microsoft.com/office/drawing/2014/main" id="{2E86A7DD-7289-4817-BDDE-039F929FEF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3" name="Freeform 6">
                  <a:extLst>
                    <a:ext uri="{FF2B5EF4-FFF2-40B4-BE49-F238E27FC236}">
                      <a16:creationId xmlns:a16="http://schemas.microsoft.com/office/drawing/2014/main" id="{349D537E-50D5-4520-8795-A71D46C6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Freeform 7">
                  <a:extLst>
                    <a:ext uri="{FF2B5EF4-FFF2-40B4-BE49-F238E27FC236}">
                      <a16:creationId xmlns:a16="http://schemas.microsoft.com/office/drawing/2014/main" id="{08C6FD5D-58DE-4759-B4D7-ACE12960A5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5" name="Freeform 8">
                  <a:extLst>
                    <a:ext uri="{FF2B5EF4-FFF2-40B4-BE49-F238E27FC236}">
                      <a16:creationId xmlns:a16="http://schemas.microsoft.com/office/drawing/2014/main" id="{8188F576-D871-48B8-A1F1-707803F62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Freeform 9">
                  <a:extLst>
                    <a:ext uri="{FF2B5EF4-FFF2-40B4-BE49-F238E27FC236}">
                      <a16:creationId xmlns:a16="http://schemas.microsoft.com/office/drawing/2014/main" id="{10FE7544-4349-4586-92CD-371C2982C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51" name="Straight Connector 134">
                <a:extLst>
                  <a:ext uri="{FF2B5EF4-FFF2-40B4-BE49-F238E27FC236}">
                    <a16:creationId xmlns:a16="http://schemas.microsoft.com/office/drawing/2014/main" id="{5451453B-71E5-4CEB-A5D5-B5214832F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712" y="334576"/>
                <a:ext cx="0" cy="1213864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31">
              <a:extLst>
                <a:ext uri="{FF2B5EF4-FFF2-40B4-BE49-F238E27FC236}">
                  <a16:creationId xmlns:a16="http://schemas.microsoft.com/office/drawing/2014/main" id="{6B2AA441-76A7-41A3-8263-C8708232AED2}"/>
                </a:ext>
              </a:extLst>
            </p:cNvPr>
            <p:cNvGrpSpPr/>
            <p:nvPr/>
          </p:nvGrpSpPr>
          <p:grpSpPr>
            <a:xfrm>
              <a:off x="5917421" y="334576"/>
              <a:ext cx="902225" cy="2316266"/>
              <a:chOff x="5844264" y="334576"/>
              <a:chExt cx="902225" cy="2316266"/>
            </a:xfrm>
            <a:solidFill>
              <a:schemeClr val="tx1"/>
            </a:solidFill>
          </p:grpSpPr>
          <p:grpSp>
            <p:nvGrpSpPr>
              <p:cNvPr id="43" name="Group 118">
                <a:extLst>
                  <a:ext uri="{FF2B5EF4-FFF2-40B4-BE49-F238E27FC236}">
                    <a16:creationId xmlns:a16="http://schemas.microsoft.com/office/drawing/2014/main" id="{E5B4FC20-C444-4C03-B912-6914AC2B8AB2}"/>
                  </a:ext>
                </a:extLst>
              </p:cNvPr>
              <p:cNvGrpSpPr/>
              <p:nvPr/>
            </p:nvGrpSpPr>
            <p:grpSpPr>
              <a:xfrm>
                <a:off x="5844264" y="1151265"/>
                <a:ext cx="902225" cy="1499577"/>
                <a:chOff x="10268256" y="991107"/>
                <a:chExt cx="1077358" cy="1790663"/>
              </a:xfrm>
              <a:grpFill/>
            </p:grpSpPr>
            <p:sp>
              <p:nvSpPr>
                <p:cNvPr id="45" name="Freeform 5">
                  <a:extLst>
                    <a:ext uri="{FF2B5EF4-FFF2-40B4-BE49-F238E27FC236}">
                      <a16:creationId xmlns:a16="http://schemas.microsoft.com/office/drawing/2014/main" id="{F52FC4DE-F5C4-47DA-8A31-AAFB66D64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6" name="Freeform 6">
                  <a:extLst>
                    <a:ext uri="{FF2B5EF4-FFF2-40B4-BE49-F238E27FC236}">
                      <a16:creationId xmlns:a16="http://schemas.microsoft.com/office/drawing/2014/main" id="{4FCC544E-32E5-43BE-906D-D401BEF50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Freeform 7">
                  <a:extLst>
                    <a:ext uri="{FF2B5EF4-FFF2-40B4-BE49-F238E27FC236}">
                      <a16:creationId xmlns:a16="http://schemas.microsoft.com/office/drawing/2014/main" id="{BD352A43-C163-466F-9E85-35AA89D82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A49BC1DA-7F34-4FC0-97B8-59AB848A7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7527A342-5DA5-4D68-9162-4C01DEFB61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4" name="Straight Connector 135">
                <a:extLst>
                  <a:ext uri="{FF2B5EF4-FFF2-40B4-BE49-F238E27FC236}">
                    <a16:creationId xmlns:a16="http://schemas.microsoft.com/office/drawing/2014/main" id="{A0066D04-42E9-4291-8FF4-1A3DE7ECB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0612" y="334576"/>
                <a:ext cx="0" cy="8388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29">
              <a:extLst>
                <a:ext uri="{FF2B5EF4-FFF2-40B4-BE49-F238E27FC236}">
                  <a16:creationId xmlns:a16="http://schemas.microsoft.com/office/drawing/2014/main" id="{C6990497-3BA4-4070-805D-0A5F39CB742F}"/>
                </a:ext>
              </a:extLst>
            </p:cNvPr>
            <p:cNvGrpSpPr/>
            <p:nvPr/>
          </p:nvGrpSpPr>
          <p:grpSpPr>
            <a:xfrm>
              <a:off x="10051446" y="334576"/>
              <a:ext cx="851340" cy="2057338"/>
              <a:chOff x="9427175" y="334576"/>
              <a:chExt cx="851340" cy="2057338"/>
            </a:xfrm>
            <a:solidFill>
              <a:schemeClr val="tx1"/>
            </a:solidFill>
          </p:grpSpPr>
          <p:grpSp>
            <p:nvGrpSpPr>
              <p:cNvPr id="36" name="Group 124">
                <a:extLst>
                  <a:ext uri="{FF2B5EF4-FFF2-40B4-BE49-F238E27FC236}">
                    <a16:creationId xmlns:a16="http://schemas.microsoft.com/office/drawing/2014/main" id="{3A98F39F-9265-4C78-8D29-CCDF0B559433}"/>
                  </a:ext>
                </a:extLst>
              </p:cNvPr>
              <p:cNvGrpSpPr/>
              <p:nvPr/>
            </p:nvGrpSpPr>
            <p:grpSpPr>
              <a:xfrm>
                <a:off x="9427175" y="976913"/>
                <a:ext cx="851340" cy="1415001"/>
                <a:chOff x="10268256" y="991107"/>
                <a:chExt cx="1077358" cy="1790663"/>
              </a:xfrm>
              <a:grpFill/>
            </p:grpSpPr>
            <p:sp>
              <p:nvSpPr>
                <p:cNvPr id="38" name="Freeform 5">
                  <a:extLst>
                    <a:ext uri="{FF2B5EF4-FFF2-40B4-BE49-F238E27FC236}">
                      <a16:creationId xmlns:a16="http://schemas.microsoft.com/office/drawing/2014/main" id="{83FFC820-DDED-4057-AEB4-2941333A6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9" name="Freeform 6">
                  <a:extLst>
                    <a:ext uri="{FF2B5EF4-FFF2-40B4-BE49-F238E27FC236}">
                      <a16:creationId xmlns:a16="http://schemas.microsoft.com/office/drawing/2014/main" id="{EAFD2AFD-CE31-47D4-BA52-C3F3B7F4D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" name="Freeform 7">
                  <a:extLst>
                    <a:ext uri="{FF2B5EF4-FFF2-40B4-BE49-F238E27FC236}">
                      <a16:creationId xmlns:a16="http://schemas.microsoft.com/office/drawing/2014/main" id="{545F5AC7-A5D5-4F5A-9BD2-84B617D0D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Freeform 8">
                  <a:extLst>
                    <a:ext uri="{FF2B5EF4-FFF2-40B4-BE49-F238E27FC236}">
                      <a16:creationId xmlns:a16="http://schemas.microsoft.com/office/drawing/2014/main" id="{B2F09D9F-F636-419C-8706-79B99826D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" name="Freeform 9">
                  <a:extLst>
                    <a:ext uri="{FF2B5EF4-FFF2-40B4-BE49-F238E27FC236}">
                      <a16:creationId xmlns:a16="http://schemas.microsoft.com/office/drawing/2014/main" id="{80C99F69-63D3-492A-AAE5-3DC3D4E57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37" name="Straight Connector 136">
                <a:extLst>
                  <a:ext uri="{FF2B5EF4-FFF2-40B4-BE49-F238E27FC236}">
                    <a16:creationId xmlns:a16="http://schemas.microsoft.com/office/drawing/2014/main" id="{200C9044-81C4-4B87-A0B2-5DE7897CB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5661" y="334576"/>
                <a:ext cx="0" cy="68327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34">
              <a:extLst>
                <a:ext uri="{FF2B5EF4-FFF2-40B4-BE49-F238E27FC236}">
                  <a16:creationId xmlns:a16="http://schemas.microsoft.com/office/drawing/2014/main" id="{E6CA2614-C776-41DC-B4D3-D31634D9C475}"/>
                </a:ext>
              </a:extLst>
            </p:cNvPr>
            <p:cNvGrpSpPr/>
            <p:nvPr/>
          </p:nvGrpSpPr>
          <p:grpSpPr>
            <a:xfrm>
              <a:off x="3389152" y="2224726"/>
              <a:ext cx="2203483" cy="2687684"/>
              <a:chOff x="3389152" y="2224726"/>
              <a:chExt cx="2203483" cy="2687684"/>
            </a:xfrm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C3018793-9F15-4AA0-8D88-CFE8F5941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" name="Freeform 6">
                <a:extLst>
                  <a:ext uri="{FF2B5EF4-FFF2-40B4-BE49-F238E27FC236}">
                    <a16:creationId xmlns:a16="http://schemas.microsoft.com/office/drawing/2014/main" id="{DE8BB8EF-7DA6-41F1-BC71-B8028DC8E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4EB21C51-58A8-4A53-801B-988B2406C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5" name="Freeform 8">
                <a:extLst>
                  <a:ext uri="{FF2B5EF4-FFF2-40B4-BE49-F238E27FC236}">
                    <a16:creationId xmlns:a16="http://schemas.microsoft.com/office/drawing/2014/main" id="{D37A70B3-F043-4A49-A074-CAE0F71F8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A0C22660-B79D-4A94-BD65-391DD653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CFC93E54-CFFF-4ABA-BFD6-36579C7A0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22131C25-69B1-4F33-9B81-64B6AA7AE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B4251EF7-E48A-46C8-BA9B-7BD812794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A2F2C16A-6D6D-409A-9C9E-65CB184D3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DE9D0EE0-16F0-4C3D-8B7B-C52E37EB0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866B0852-9270-48AC-B823-579167A21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F7291838-E6C8-415E-A10A-6461E467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6919034B-0329-4750-B29F-F3CDAB05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B83DC41F-2223-45D9-882F-0C6801E7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6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9" y="1613118"/>
            <a:ext cx="2902699" cy="163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" y="3450169"/>
            <a:ext cx="2931668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56385" y="1290237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rebuchet MS" panose="020B0603020202020204" pitchFamily="34" charset="0"/>
              </a:rPr>
              <a:t>Mentoring for </a:t>
            </a:r>
            <a:r>
              <a:rPr lang="pl-PL" sz="1400" dirty="0" err="1">
                <a:latin typeface="Trebuchet MS" panose="020B0603020202020204" pitchFamily="34" charset="0"/>
              </a:rPr>
              <a:t>J</a:t>
            </a:r>
            <a:r>
              <a:rPr lang="pl-PL" sz="1400" dirty="0" err="1" smtClean="0">
                <a:latin typeface="Trebuchet MS" panose="020B0603020202020204" pitchFamily="34" charset="0"/>
              </a:rPr>
              <a:t>apanese</a:t>
            </a:r>
            <a:r>
              <a:rPr lang="pl-PL" sz="1400" dirty="0" smtClean="0">
                <a:latin typeface="Trebuchet MS" panose="020B0603020202020204" pitchFamily="34" charset="0"/>
              </a:rPr>
              <a:t> </a:t>
            </a:r>
            <a:r>
              <a:rPr lang="pl-PL" sz="1400" dirty="0">
                <a:latin typeface="Trebuchet MS" panose="020B0603020202020204" pitchFamily="34" charset="0"/>
              </a:rPr>
              <a:t>i I</a:t>
            </a:r>
            <a:r>
              <a:rPr lang="pl-PL" sz="1400" dirty="0" smtClean="0">
                <a:latin typeface="Trebuchet MS" panose="020B0603020202020204" pitchFamily="34" charset="0"/>
              </a:rPr>
              <a:t>ndian IOB</a:t>
            </a:r>
            <a:endParaRPr lang="pl-PL" sz="1400" dirty="0">
              <a:latin typeface="Trebuchet MS" panose="020B0603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326214" y="1191881"/>
            <a:ext cx="4464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err="1" smtClean="0">
                <a:latin typeface="Trebuchet MS" panose="020B0603020202020204" pitchFamily="34" charset="0"/>
              </a:rPr>
              <a:t>Moldova</a:t>
            </a:r>
            <a:r>
              <a:rPr lang="pl-PL" sz="1400" dirty="0" smtClean="0">
                <a:latin typeface="Trebuchet MS" panose="020B0603020202020204" pitchFamily="34" charset="0"/>
              </a:rPr>
              <a:t> </a:t>
            </a:r>
            <a:r>
              <a:rPr lang="pl-PL" sz="1400" dirty="0" err="1" smtClean="0">
                <a:latin typeface="Trebuchet MS" panose="020B0603020202020204" pitchFamily="34" charset="0"/>
              </a:rPr>
              <a:t>economic</a:t>
            </a:r>
            <a:r>
              <a:rPr lang="pl-PL" sz="1400" dirty="0" smtClean="0">
                <a:latin typeface="Trebuchet MS" panose="020B0603020202020204" pitchFamily="34" charset="0"/>
              </a:rPr>
              <a:t> </a:t>
            </a:r>
            <a:r>
              <a:rPr lang="pl-PL" sz="1400" dirty="0" err="1" smtClean="0">
                <a:latin typeface="Trebuchet MS" panose="020B0603020202020204" pitchFamily="34" charset="0"/>
              </a:rPr>
              <a:t>mission</a:t>
            </a:r>
            <a:r>
              <a:rPr lang="pl-PL" sz="1400" dirty="0" smtClean="0">
                <a:latin typeface="Trebuchet MS" panose="020B0603020202020204" pitchFamily="34" charset="0"/>
              </a:rPr>
              <a:t>  13th-16th </a:t>
            </a:r>
            <a:r>
              <a:rPr lang="pl-PL" sz="1400" dirty="0" err="1" smtClean="0">
                <a:latin typeface="Trebuchet MS" panose="020B0603020202020204" pitchFamily="34" charset="0"/>
              </a:rPr>
              <a:t>November</a:t>
            </a:r>
            <a:r>
              <a:rPr lang="pl-PL" sz="1400" dirty="0" smtClean="0">
                <a:latin typeface="Trebuchet MS" panose="020B0603020202020204" pitchFamily="34" charset="0"/>
              </a:rPr>
              <a:t> 2019</a:t>
            </a:r>
            <a:endParaRPr lang="pl-PL" sz="1400" dirty="0">
              <a:latin typeface="Trebuchet MS" panose="020B0603020202020204" pitchFamily="34" charset="0"/>
            </a:endParaRPr>
          </a:p>
        </p:txBody>
      </p:sp>
      <p:pic>
        <p:nvPicPr>
          <p:cNvPr id="2052" name="Picture 4" descr="C:\Users\apytel\Desktop\mołdawia zdjęcia\Mołdawia 13.1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7" y="1628331"/>
            <a:ext cx="4064964" cy="180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563888" y="3576319"/>
            <a:ext cx="49356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Trebuchet MS" panose="020B0603020202020204" pitchFamily="34" charset="0"/>
              </a:rPr>
              <a:t> </a:t>
            </a:r>
            <a:r>
              <a:rPr lang="pl-PL" sz="1400" dirty="0" err="1" smtClean="0">
                <a:latin typeface="Trebuchet MS" panose="020B0603020202020204" pitchFamily="34" charset="0"/>
              </a:rPr>
              <a:t>Economy</a:t>
            </a:r>
            <a:r>
              <a:rPr lang="pl-PL" sz="1400" dirty="0" smtClean="0">
                <a:latin typeface="Trebuchet MS" panose="020B0603020202020204" pitchFamily="34" charset="0"/>
              </a:rPr>
              <a:t> </a:t>
            </a:r>
            <a:r>
              <a:rPr lang="pl-PL" sz="1400" dirty="0" err="1" smtClean="0">
                <a:latin typeface="Trebuchet MS" panose="020B0603020202020204" pitchFamily="34" charset="0"/>
              </a:rPr>
              <a:t>mission</a:t>
            </a:r>
            <a:r>
              <a:rPr lang="pl-PL" sz="1400" dirty="0" smtClean="0">
                <a:latin typeface="Trebuchet MS" panose="020B0603020202020204" pitchFamily="34" charset="0"/>
              </a:rPr>
              <a:t> to Vietnam18th-22th </a:t>
            </a:r>
            <a:r>
              <a:rPr lang="pl-PL" sz="1400" dirty="0" err="1" smtClean="0">
                <a:latin typeface="Trebuchet MS" panose="020B0603020202020204" pitchFamily="34" charset="0"/>
              </a:rPr>
              <a:t>November</a:t>
            </a:r>
            <a:r>
              <a:rPr lang="pl-PL" sz="1400" dirty="0" smtClean="0">
                <a:latin typeface="Trebuchet MS" panose="020B0603020202020204" pitchFamily="34" charset="0"/>
              </a:rPr>
              <a:t> 2019 </a:t>
            </a:r>
            <a:endParaRPr lang="pl-PL" sz="1400" dirty="0">
              <a:latin typeface="Trebuchet MS" panose="020B0603020202020204" pitchFamily="34" charset="0"/>
            </a:endParaRPr>
          </a:p>
        </p:txBody>
      </p:sp>
      <p:pic>
        <p:nvPicPr>
          <p:cNvPr id="2056" name="Picture 8" descr="Obraz może zawierać: 10 osób, uśmiechnięci ludzie, ludzie siedzą i w budynk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94" y="3984513"/>
            <a:ext cx="2611433" cy="1958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pytel\AppData\Local\Microsoft\Windows\Temporary Internet Files\Content.Outlook\F883DJT2\IMG_21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88" y="4637732"/>
            <a:ext cx="2361811" cy="130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034142" y="4114512"/>
            <a:ext cx="3109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Trebuchet MS" panose="020B0603020202020204" pitchFamily="34" charset="0"/>
              </a:rPr>
              <a:t>Mission to Bosnia and Herzegovina</a:t>
            </a:r>
          </a:p>
          <a:p>
            <a:pPr algn="ctr"/>
            <a:r>
              <a:rPr lang="en-US" sz="1400" dirty="0">
                <a:latin typeface="Trebuchet MS" panose="020B0603020202020204" pitchFamily="34" charset="0"/>
              </a:rPr>
              <a:t>August 26-28, 2018</a:t>
            </a:r>
            <a:r>
              <a:rPr lang="pl-PL" sz="1400" dirty="0" smtClean="0">
                <a:latin typeface="Trebuchet MS" panose="020B0603020202020204" pitchFamily="34" charset="0"/>
              </a:rPr>
              <a:t> </a:t>
            </a:r>
            <a:endParaRPr lang="pl-PL" sz="1400" dirty="0">
              <a:latin typeface="Trebuchet MS" panose="020B0603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61189" y="332656"/>
            <a:ext cx="62870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4000" b="1" dirty="0" smtClean="0">
                <a:solidFill>
                  <a:schemeClr val="bg1"/>
                </a:solidFill>
                <a:latin typeface="+mj-lt"/>
              </a:rPr>
              <a:t>EEN </a:t>
            </a:r>
            <a:r>
              <a:rPr lang="pl-PL" altLang="pl-PL" sz="3600" dirty="0" smtClean="0">
                <a:solidFill>
                  <a:schemeClr val="bg1"/>
                </a:solidFill>
                <a:latin typeface="+mj-lt"/>
              </a:rPr>
              <a:t>ostatnie wydarzenia</a:t>
            </a:r>
            <a:endParaRPr lang="fr-FR" alt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8" name="Picture 10" descr="C:\Users\apytel\AppData\Local\Microsoft\Windows\Temporary Internet Files\Content.Outlook\F883DJT2\IMG_20191118_1039345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29874"/>
            <a:ext cx="2158262" cy="161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5029" y="659563"/>
            <a:ext cx="7001692" cy="600358"/>
          </a:xfrm>
        </p:spPr>
        <p:txBody>
          <a:bodyPr>
            <a:normAutofit/>
          </a:bodyPr>
          <a:lstStyle/>
          <a:p>
            <a:r>
              <a:rPr lang="pl-PL" altLang="pl-PL" sz="2800" b="1" dirty="0">
                <a:latin typeface="+mn-lt"/>
                <a:ea typeface="Roboto" panose="02000000000000000000" pitchFamily="2" charset="0"/>
                <a:cs typeface="Tunga"/>
              </a:rPr>
              <a:t>EEN </a:t>
            </a:r>
            <a:r>
              <a:rPr lang="pl-PL" altLang="pl-PL" sz="2800" b="1" dirty="0" err="1">
                <a:latin typeface="+mn-lt"/>
                <a:ea typeface="Roboto" panose="02000000000000000000" pitchFamily="2" charset="0"/>
                <a:cs typeface="Tunga"/>
              </a:rPr>
              <a:t>events</a:t>
            </a:r>
            <a:endParaRPr lang="en-US" sz="2800" b="1" dirty="0">
              <a:latin typeface="+mn-lt"/>
              <a:ea typeface="Roboto" panose="02000000000000000000" pitchFamily="2" charset="0"/>
              <a:cs typeface="Tunga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853"/>
            <a:ext cx="3063240" cy="53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3997" y="52188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C1824"/>
                </a:solidFill>
                <a:latin typeface="+mn-lt"/>
                <a:ea typeface="Roboto" panose="02000000000000000000" pitchFamily="2" charset="0"/>
                <a:cs typeface="Tunga"/>
              </a:rPr>
              <a:t>THANK YOU FOR YOUR ATTENTION</a:t>
            </a:r>
            <a:endParaRPr lang="en-US" sz="2800" b="1" dirty="0">
              <a:solidFill>
                <a:srgbClr val="0C1824"/>
              </a:solidFill>
              <a:latin typeface="+mn-lt"/>
              <a:ea typeface="Roboto" panose="02000000000000000000" pitchFamily="2" charset="0"/>
              <a:cs typeface="Tunga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9781" y="1944720"/>
            <a:ext cx="7886700" cy="38753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b="1" dirty="0" err="1" smtClean="0"/>
              <a:t>Wroclaw</a:t>
            </a:r>
            <a:r>
              <a:rPr lang="pl-PL" b="1" dirty="0" smtClean="0"/>
              <a:t> Centre for Technology Transfer</a:t>
            </a:r>
          </a:p>
          <a:p>
            <a:pPr marL="0" indent="0">
              <a:buNone/>
            </a:pPr>
            <a:r>
              <a:rPr lang="pl-PL" dirty="0" err="1" smtClean="0"/>
              <a:t>Website</a:t>
            </a:r>
            <a:r>
              <a:rPr lang="pl-PL" dirty="0" smtClean="0"/>
              <a:t>: wctt.pwr.edu.pl</a:t>
            </a:r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>
                <a:hlinkClick r:id="rId2"/>
              </a:rPr>
              <a:t>wctt@pwr.edu.pl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pl-PL" b="1" dirty="0" smtClean="0"/>
              <a:t>Enterprise Europe Networ</a:t>
            </a:r>
            <a:r>
              <a:rPr lang="pl-PL" dirty="0" smtClean="0"/>
              <a:t>k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l-PL" b="1" dirty="0" smtClean="0"/>
              <a:t>Agnieszka </a:t>
            </a:r>
            <a:r>
              <a:rPr lang="pl-PL" b="1" dirty="0" err="1" smtClean="0"/>
              <a:t>Turynska</a:t>
            </a:r>
            <a:r>
              <a:rPr lang="pl-PL" b="1" dirty="0" smtClean="0"/>
              <a:t>, </a:t>
            </a:r>
            <a:r>
              <a:rPr lang="pl-PL" b="1" dirty="0" err="1" smtClean="0"/>
              <a:t>PhD</a:t>
            </a:r>
            <a:r>
              <a:rPr lang="pl-PL" b="1" dirty="0"/>
              <a:t/>
            </a:r>
            <a:br>
              <a:rPr lang="pl-PL" b="1" dirty="0"/>
            </a:br>
            <a:r>
              <a:rPr lang="pl-PL" dirty="0"/>
              <a:t>EEN West Poland </a:t>
            </a:r>
            <a:r>
              <a:rPr lang="pl-PL" dirty="0" err="1"/>
              <a:t>Coordinator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kontakt: 0048 695 360 096</a:t>
            </a:r>
            <a:br>
              <a:rPr lang="pl-PL" dirty="0"/>
            </a:br>
            <a:r>
              <a:rPr lang="pl-PL" dirty="0"/>
              <a:t>email: agnieszka.turynska@pwr.edu.pl</a:t>
            </a:r>
          </a:p>
          <a:p>
            <a:pPr marL="0" indent="0">
              <a:buNone/>
            </a:pPr>
            <a:r>
              <a:rPr lang="pl-PL" dirty="0" smtClean="0"/>
              <a:t> </a:t>
            </a:r>
          </a:p>
        </p:txBody>
      </p:sp>
      <p:grpSp>
        <p:nvGrpSpPr>
          <p:cNvPr id="19" name="Group 36">
            <a:extLst>
              <a:ext uri="{FF2B5EF4-FFF2-40B4-BE49-F238E27FC236}">
                <a16:creationId xmlns:a16="http://schemas.microsoft.com/office/drawing/2014/main" id="{C1541C22-8888-4AA8-BFF7-4D2C0F421F14}"/>
              </a:ext>
            </a:extLst>
          </p:cNvPr>
          <p:cNvGrpSpPr/>
          <p:nvPr/>
        </p:nvGrpSpPr>
        <p:grpSpPr>
          <a:xfrm>
            <a:off x="7350034" y="619157"/>
            <a:ext cx="1225968" cy="1166100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4CCFC18E-837A-4070-A539-49EF9E09B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F217D987-7CEC-4CFD-A77A-4DDB6BC71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7B16097-C72E-49BD-856C-7DC51ED23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7CB8B87-9263-4725-8979-A5F8A0FFC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4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/>
          <p:cNvCxnSpPr/>
          <p:nvPr/>
        </p:nvCxnSpPr>
        <p:spPr>
          <a:xfrm>
            <a:off x="470834" y="1713306"/>
            <a:ext cx="4599295" cy="0"/>
          </a:xfrm>
          <a:prstGeom prst="line">
            <a:avLst/>
          </a:prstGeom>
          <a:ln w="12700">
            <a:solidFill>
              <a:srgbClr val="33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391265" y="1105592"/>
            <a:ext cx="7715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 smtClean="0">
                <a:solidFill>
                  <a:srgbClr val="0C1824"/>
                </a:solidFill>
                <a:ea typeface="Roboto" panose="02000000000000000000" pitchFamily="2" charset="0"/>
                <a:cs typeface="Tunga"/>
              </a:rPr>
              <a:t>Wroclaw</a:t>
            </a:r>
            <a:r>
              <a:rPr lang="pl-PL" sz="2800" b="1" dirty="0" smtClean="0">
                <a:solidFill>
                  <a:srgbClr val="0C1824"/>
                </a:solidFill>
                <a:ea typeface="Roboto" panose="02000000000000000000" pitchFamily="2" charset="0"/>
                <a:cs typeface="Tunga"/>
              </a:rPr>
              <a:t> Centre for </a:t>
            </a:r>
            <a:r>
              <a:rPr lang="pl-PL" sz="2800" b="1" dirty="0">
                <a:solidFill>
                  <a:srgbClr val="0C1824"/>
                </a:solidFill>
                <a:ea typeface="Roboto" panose="02000000000000000000" pitchFamily="2" charset="0"/>
                <a:cs typeface="Tunga"/>
              </a:rPr>
              <a:t>Technology Transfer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6006" y="3097238"/>
            <a:ext cx="573038" cy="47628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498" y="2981858"/>
            <a:ext cx="738128" cy="738698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391265" y="1866626"/>
            <a:ext cx="825396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err="1" smtClean="0"/>
              <a:t>Wroclaw</a:t>
            </a:r>
            <a:r>
              <a:rPr lang="pl-PL" sz="1600" dirty="0" smtClean="0"/>
              <a:t> Centre for Technology Transfer (WCTT) </a:t>
            </a:r>
            <a:r>
              <a:rPr lang="pl-PL" sz="1600" dirty="0" err="1" smtClean="0"/>
              <a:t>is</a:t>
            </a:r>
            <a:r>
              <a:rPr lang="pl-PL" sz="1600" dirty="0" smtClean="0"/>
              <a:t> the </a:t>
            </a:r>
            <a:r>
              <a:rPr lang="pl-PL" sz="1600" dirty="0" err="1" smtClean="0"/>
              <a:t>oldest</a:t>
            </a:r>
            <a:r>
              <a:rPr lang="pl-PL" sz="1600" dirty="0" smtClean="0"/>
              <a:t> </a:t>
            </a:r>
            <a:r>
              <a:rPr lang="pl-PL" sz="1600" dirty="0" err="1" smtClean="0"/>
              <a:t>technology</a:t>
            </a:r>
            <a:r>
              <a:rPr lang="pl-PL" sz="1600" dirty="0" smtClean="0"/>
              <a:t> transfer </a:t>
            </a:r>
            <a:r>
              <a:rPr lang="pl-PL" sz="1600" dirty="0" err="1" smtClean="0"/>
              <a:t>centre</a:t>
            </a:r>
            <a:r>
              <a:rPr lang="pl-PL" sz="1600" dirty="0" smtClean="0"/>
              <a:t> in Poland </a:t>
            </a:r>
            <a:r>
              <a:rPr lang="pl-PL" sz="1600" dirty="0" err="1" smtClean="0"/>
              <a:t>founded</a:t>
            </a:r>
            <a:r>
              <a:rPr lang="pl-PL" sz="1600" dirty="0" smtClean="0"/>
              <a:t> in 1995 as the unit of </a:t>
            </a:r>
            <a:r>
              <a:rPr lang="pl-PL" sz="1600" dirty="0" err="1" smtClean="0"/>
              <a:t>Wroclaw</a:t>
            </a:r>
            <a:r>
              <a:rPr lang="pl-PL" sz="1600" dirty="0" smtClean="0"/>
              <a:t> University of Science and Technology. The </a:t>
            </a:r>
            <a:r>
              <a:rPr lang="pl-PL" sz="1600" dirty="0" err="1"/>
              <a:t>m</a:t>
            </a:r>
            <a:r>
              <a:rPr lang="pl-PL" sz="1600" dirty="0" err="1" smtClean="0"/>
              <a:t>ain</a:t>
            </a:r>
            <a:r>
              <a:rPr lang="pl-PL" sz="1600" dirty="0" smtClean="0"/>
              <a:t> </a:t>
            </a:r>
            <a:r>
              <a:rPr lang="pl-PL" sz="1600" dirty="0" err="1" smtClean="0"/>
              <a:t>WCTT’s</a:t>
            </a:r>
            <a:r>
              <a:rPr lang="pl-PL" sz="1600" dirty="0" smtClean="0"/>
              <a:t> </a:t>
            </a:r>
            <a:r>
              <a:rPr lang="pl-PL" sz="1600" dirty="0" err="1" smtClean="0"/>
              <a:t>activities</a:t>
            </a:r>
            <a:r>
              <a:rPr lang="pl-PL" sz="1600" dirty="0" smtClean="0"/>
              <a:t> </a:t>
            </a:r>
            <a:r>
              <a:rPr lang="pl-PL" sz="1600" dirty="0" err="1" smtClean="0"/>
              <a:t>are</a:t>
            </a:r>
            <a:r>
              <a:rPr lang="pl-PL" sz="1600" dirty="0" smtClean="0"/>
              <a:t> </a:t>
            </a:r>
            <a:r>
              <a:rPr lang="pl-PL" sz="1600" dirty="0" err="1" smtClean="0"/>
              <a:t>focused</a:t>
            </a:r>
            <a:r>
              <a:rPr lang="pl-PL" sz="1600" dirty="0" smtClean="0"/>
              <a:t> </a:t>
            </a:r>
            <a:r>
              <a:rPr lang="pl-PL" sz="1600" dirty="0" err="1" smtClean="0"/>
              <a:t>around</a:t>
            </a:r>
            <a:r>
              <a:rPr lang="pl-PL" sz="1600" dirty="0" smtClean="0"/>
              <a:t>:</a:t>
            </a:r>
          </a:p>
          <a:p>
            <a:pPr algn="just"/>
            <a:endParaRPr lang="pl-PL" sz="1600" dirty="0" smtClean="0"/>
          </a:p>
          <a:p>
            <a:pPr algn="just"/>
            <a:endParaRPr lang="pl-PL" sz="1600" dirty="0" smtClean="0"/>
          </a:p>
          <a:p>
            <a:pPr algn="just"/>
            <a:endParaRPr lang="pl-PL" sz="1600" dirty="0"/>
          </a:p>
          <a:p>
            <a:pPr algn="just"/>
            <a:endParaRPr lang="pl-PL" sz="1600" dirty="0"/>
          </a:p>
          <a:p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658" y="67811"/>
            <a:ext cx="3063240" cy="53806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1732173"/>
              </p:ext>
            </p:extLst>
          </p:nvPr>
        </p:nvGraphicFramePr>
        <p:xfrm>
          <a:off x="679269" y="2812869"/>
          <a:ext cx="7529775" cy="3804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9" name="Grupa 8"/>
          <p:cNvGrpSpPr/>
          <p:nvPr/>
        </p:nvGrpSpPr>
        <p:grpSpPr>
          <a:xfrm>
            <a:off x="5921829" y="0"/>
            <a:ext cx="3153590" cy="1480457"/>
            <a:chOff x="1483376" y="334576"/>
            <a:chExt cx="9419410" cy="4577834"/>
          </a:xfrm>
        </p:grpSpPr>
        <p:cxnSp>
          <p:nvCxnSpPr>
            <p:cNvPr id="10" name="Straight Connector 4">
              <a:extLst>
                <a:ext uri="{FF2B5EF4-FFF2-40B4-BE49-F238E27FC236}">
                  <a16:creationId xmlns:a16="http://schemas.microsoft.com/office/drawing/2014/main" id="{1E86588C-F5E3-4817-8552-6D3332A56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1417" y="334576"/>
              <a:ext cx="0" cy="193981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3">
              <a:extLst>
                <a:ext uri="{FF2B5EF4-FFF2-40B4-BE49-F238E27FC236}">
                  <a16:creationId xmlns:a16="http://schemas.microsoft.com/office/drawing/2014/main" id="{E1066A9F-64AE-4E5E-ACEE-7BFBCAE6518C}"/>
                </a:ext>
              </a:extLst>
            </p:cNvPr>
            <p:cNvGrpSpPr/>
            <p:nvPr/>
          </p:nvGrpSpPr>
          <p:grpSpPr>
            <a:xfrm>
              <a:off x="1483376" y="334577"/>
              <a:ext cx="1077358" cy="2649634"/>
              <a:chOff x="984760" y="608897"/>
              <a:chExt cx="1077358" cy="2649634"/>
            </a:xfrm>
            <a:solidFill>
              <a:schemeClr val="tx1"/>
            </a:solidFill>
          </p:grpSpPr>
          <p:grpSp>
            <p:nvGrpSpPr>
              <p:cNvPr id="55" name="Group 112">
                <a:extLst>
                  <a:ext uri="{FF2B5EF4-FFF2-40B4-BE49-F238E27FC236}">
                    <a16:creationId xmlns:a16="http://schemas.microsoft.com/office/drawing/2014/main" id="{4A8B7D09-CCCB-41E2-8742-A3BB533C4FBB}"/>
                  </a:ext>
                </a:extLst>
              </p:cNvPr>
              <p:cNvGrpSpPr/>
              <p:nvPr/>
            </p:nvGrpSpPr>
            <p:grpSpPr>
              <a:xfrm>
                <a:off x="984760" y="1467868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id="{1E5C5691-723F-4A70-B2E5-F3CC76ED87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8" name="Freeform 6">
                  <a:extLst>
                    <a:ext uri="{FF2B5EF4-FFF2-40B4-BE49-F238E27FC236}">
                      <a16:creationId xmlns:a16="http://schemas.microsoft.com/office/drawing/2014/main" id="{A31F1ABC-F007-43DC-BA06-1AEB599D74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Freeform 7">
                  <a:extLst>
                    <a:ext uri="{FF2B5EF4-FFF2-40B4-BE49-F238E27FC236}">
                      <a16:creationId xmlns:a16="http://schemas.microsoft.com/office/drawing/2014/main" id="{C7CB8647-0116-47CE-8E7B-049061871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Freeform 8">
                  <a:extLst>
                    <a:ext uri="{FF2B5EF4-FFF2-40B4-BE49-F238E27FC236}">
                      <a16:creationId xmlns:a16="http://schemas.microsoft.com/office/drawing/2014/main" id="{EF2B3790-56B5-47D0-A690-53E8E27DD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" name="Freeform 9">
                  <a:extLst>
                    <a:ext uri="{FF2B5EF4-FFF2-40B4-BE49-F238E27FC236}">
                      <a16:creationId xmlns:a16="http://schemas.microsoft.com/office/drawing/2014/main" id="{92AB0F54-9032-48EB-97C3-9E93BCE235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56" name="Straight Connector 131">
                <a:extLst>
                  <a:ext uri="{FF2B5EF4-FFF2-40B4-BE49-F238E27FC236}">
                    <a16:creationId xmlns:a16="http://schemas.microsoft.com/office/drawing/2014/main" id="{65145EDD-D606-4347-8E4D-5BB67CFFA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412" y="608897"/>
                <a:ext cx="0" cy="858971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30">
              <a:extLst>
                <a:ext uri="{FF2B5EF4-FFF2-40B4-BE49-F238E27FC236}">
                  <a16:creationId xmlns:a16="http://schemas.microsoft.com/office/drawing/2014/main" id="{21FDD82B-5983-4FED-B454-26F3BE7A0B36}"/>
                </a:ext>
              </a:extLst>
            </p:cNvPr>
            <p:cNvGrpSpPr/>
            <p:nvPr/>
          </p:nvGrpSpPr>
          <p:grpSpPr>
            <a:xfrm>
              <a:off x="8183449" y="334576"/>
              <a:ext cx="1077358" cy="2953147"/>
              <a:chOff x="7571708" y="334576"/>
              <a:chExt cx="1077358" cy="2953147"/>
            </a:xfrm>
            <a:solidFill>
              <a:schemeClr val="tx1"/>
            </a:solidFill>
          </p:grpSpPr>
          <p:grpSp>
            <p:nvGrpSpPr>
              <p:cNvPr id="48" name="Group 13">
                <a:extLst>
                  <a:ext uri="{FF2B5EF4-FFF2-40B4-BE49-F238E27FC236}">
                    <a16:creationId xmlns:a16="http://schemas.microsoft.com/office/drawing/2014/main" id="{AF5E0922-C813-4C76-8DA2-AD2C928F8E53}"/>
                  </a:ext>
                </a:extLst>
              </p:cNvPr>
              <p:cNvGrpSpPr/>
              <p:nvPr/>
            </p:nvGrpSpPr>
            <p:grpSpPr>
              <a:xfrm>
                <a:off x="7571708" y="1497060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0" name="Freeform 5">
                  <a:extLst>
                    <a:ext uri="{FF2B5EF4-FFF2-40B4-BE49-F238E27FC236}">
                      <a16:creationId xmlns:a16="http://schemas.microsoft.com/office/drawing/2014/main" id="{2E86A7DD-7289-4817-BDDE-039F929FEF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" name="Freeform 6">
                  <a:extLst>
                    <a:ext uri="{FF2B5EF4-FFF2-40B4-BE49-F238E27FC236}">
                      <a16:creationId xmlns:a16="http://schemas.microsoft.com/office/drawing/2014/main" id="{349D537E-50D5-4520-8795-A71D46C6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7">
                  <a:extLst>
                    <a:ext uri="{FF2B5EF4-FFF2-40B4-BE49-F238E27FC236}">
                      <a16:creationId xmlns:a16="http://schemas.microsoft.com/office/drawing/2014/main" id="{08C6FD5D-58DE-4759-B4D7-ACE12960A5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Freeform 8">
                  <a:extLst>
                    <a:ext uri="{FF2B5EF4-FFF2-40B4-BE49-F238E27FC236}">
                      <a16:creationId xmlns:a16="http://schemas.microsoft.com/office/drawing/2014/main" id="{8188F576-D871-48B8-A1F1-707803F62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Freeform 9">
                  <a:extLst>
                    <a:ext uri="{FF2B5EF4-FFF2-40B4-BE49-F238E27FC236}">
                      <a16:creationId xmlns:a16="http://schemas.microsoft.com/office/drawing/2014/main" id="{10FE7544-4349-4586-92CD-371C2982C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9" name="Straight Connector 134">
                <a:extLst>
                  <a:ext uri="{FF2B5EF4-FFF2-40B4-BE49-F238E27FC236}">
                    <a16:creationId xmlns:a16="http://schemas.microsoft.com/office/drawing/2014/main" id="{5451453B-71E5-4CEB-A5D5-B5214832F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712" y="334576"/>
                <a:ext cx="0" cy="1213864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1">
              <a:extLst>
                <a:ext uri="{FF2B5EF4-FFF2-40B4-BE49-F238E27FC236}">
                  <a16:creationId xmlns:a16="http://schemas.microsoft.com/office/drawing/2014/main" id="{6B2AA441-76A7-41A3-8263-C8708232AED2}"/>
                </a:ext>
              </a:extLst>
            </p:cNvPr>
            <p:cNvGrpSpPr/>
            <p:nvPr/>
          </p:nvGrpSpPr>
          <p:grpSpPr>
            <a:xfrm>
              <a:off x="5917421" y="334576"/>
              <a:ext cx="902225" cy="2316266"/>
              <a:chOff x="5844264" y="334576"/>
              <a:chExt cx="902225" cy="2316266"/>
            </a:xfrm>
            <a:solidFill>
              <a:schemeClr val="tx1"/>
            </a:solidFill>
          </p:grpSpPr>
          <p:grpSp>
            <p:nvGrpSpPr>
              <p:cNvPr id="41" name="Group 118">
                <a:extLst>
                  <a:ext uri="{FF2B5EF4-FFF2-40B4-BE49-F238E27FC236}">
                    <a16:creationId xmlns:a16="http://schemas.microsoft.com/office/drawing/2014/main" id="{E5B4FC20-C444-4C03-B912-6914AC2B8AB2}"/>
                  </a:ext>
                </a:extLst>
              </p:cNvPr>
              <p:cNvGrpSpPr/>
              <p:nvPr/>
            </p:nvGrpSpPr>
            <p:grpSpPr>
              <a:xfrm>
                <a:off x="5844264" y="1151265"/>
                <a:ext cx="902225" cy="1499577"/>
                <a:chOff x="10268256" y="991107"/>
                <a:chExt cx="1077358" cy="1790663"/>
              </a:xfrm>
              <a:grpFill/>
            </p:grpSpPr>
            <p:sp>
              <p:nvSpPr>
                <p:cNvPr id="43" name="Freeform 5">
                  <a:extLst>
                    <a:ext uri="{FF2B5EF4-FFF2-40B4-BE49-F238E27FC236}">
                      <a16:creationId xmlns:a16="http://schemas.microsoft.com/office/drawing/2014/main" id="{F52FC4DE-F5C4-47DA-8A31-AAFB66D64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4FCC544E-32E5-43BE-906D-D401BEF50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7">
                  <a:extLst>
                    <a:ext uri="{FF2B5EF4-FFF2-40B4-BE49-F238E27FC236}">
                      <a16:creationId xmlns:a16="http://schemas.microsoft.com/office/drawing/2014/main" id="{BD352A43-C163-466F-9E85-35AA89D82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Freeform 8">
                  <a:extLst>
                    <a:ext uri="{FF2B5EF4-FFF2-40B4-BE49-F238E27FC236}">
                      <a16:creationId xmlns:a16="http://schemas.microsoft.com/office/drawing/2014/main" id="{A49BC1DA-7F34-4FC0-97B8-59AB848A7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7527A342-5DA5-4D68-9162-4C01DEFB61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2" name="Straight Connector 135">
                <a:extLst>
                  <a:ext uri="{FF2B5EF4-FFF2-40B4-BE49-F238E27FC236}">
                    <a16:creationId xmlns:a16="http://schemas.microsoft.com/office/drawing/2014/main" id="{A0066D04-42E9-4291-8FF4-1A3DE7ECB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0612" y="334576"/>
                <a:ext cx="0" cy="8388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C6990497-3BA4-4070-805D-0A5F39CB742F}"/>
                </a:ext>
              </a:extLst>
            </p:cNvPr>
            <p:cNvGrpSpPr/>
            <p:nvPr/>
          </p:nvGrpSpPr>
          <p:grpSpPr>
            <a:xfrm>
              <a:off x="10051446" y="334576"/>
              <a:ext cx="851340" cy="2057338"/>
              <a:chOff x="9427175" y="334576"/>
              <a:chExt cx="851340" cy="2057338"/>
            </a:xfrm>
            <a:solidFill>
              <a:schemeClr val="tx1"/>
            </a:solidFill>
          </p:grpSpPr>
          <p:grpSp>
            <p:nvGrpSpPr>
              <p:cNvPr id="34" name="Group 124">
                <a:extLst>
                  <a:ext uri="{FF2B5EF4-FFF2-40B4-BE49-F238E27FC236}">
                    <a16:creationId xmlns:a16="http://schemas.microsoft.com/office/drawing/2014/main" id="{3A98F39F-9265-4C78-8D29-CCDF0B559433}"/>
                  </a:ext>
                </a:extLst>
              </p:cNvPr>
              <p:cNvGrpSpPr/>
              <p:nvPr/>
            </p:nvGrpSpPr>
            <p:grpSpPr>
              <a:xfrm>
                <a:off x="9427175" y="976913"/>
                <a:ext cx="851340" cy="1415001"/>
                <a:chOff x="10268256" y="991107"/>
                <a:chExt cx="1077358" cy="1790663"/>
              </a:xfrm>
              <a:grpFill/>
            </p:grpSpPr>
            <p:sp>
              <p:nvSpPr>
                <p:cNvPr id="36" name="Freeform 5">
                  <a:extLst>
                    <a:ext uri="{FF2B5EF4-FFF2-40B4-BE49-F238E27FC236}">
                      <a16:creationId xmlns:a16="http://schemas.microsoft.com/office/drawing/2014/main" id="{83FFC820-DDED-4057-AEB4-2941333A6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7" name="Freeform 6">
                  <a:extLst>
                    <a:ext uri="{FF2B5EF4-FFF2-40B4-BE49-F238E27FC236}">
                      <a16:creationId xmlns:a16="http://schemas.microsoft.com/office/drawing/2014/main" id="{EAFD2AFD-CE31-47D4-BA52-C3F3B7F4D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545F5AC7-A5D5-4F5A-9BD2-84B617D0D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B2F09D9F-F636-419C-8706-79B99826D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80C99F69-63D3-492A-AAE5-3DC3D4E57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35" name="Straight Connector 136">
                <a:extLst>
                  <a:ext uri="{FF2B5EF4-FFF2-40B4-BE49-F238E27FC236}">
                    <a16:creationId xmlns:a16="http://schemas.microsoft.com/office/drawing/2014/main" id="{200C9044-81C4-4B87-A0B2-5DE7897CB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5661" y="334576"/>
                <a:ext cx="0" cy="68327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4">
              <a:extLst>
                <a:ext uri="{FF2B5EF4-FFF2-40B4-BE49-F238E27FC236}">
                  <a16:creationId xmlns:a16="http://schemas.microsoft.com/office/drawing/2014/main" id="{E6CA2614-C776-41DC-B4D3-D31634D9C475}"/>
                </a:ext>
              </a:extLst>
            </p:cNvPr>
            <p:cNvGrpSpPr/>
            <p:nvPr/>
          </p:nvGrpSpPr>
          <p:grpSpPr>
            <a:xfrm>
              <a:off x="3389152" y="2224726"/>
              <a:ext cx="2203483" cy="2687684"/>
              <a:chOff x="3389152" y="2224726"/>
              <a:chExt cx="2203483" cy="2687684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C3018793-9F15-4AA0-8D88-CFE8F5941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DE8BB8EF-7DA6-41F1-BC71-B8028DC8E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4EB21C51-58A8-4A53-801B-988B2406C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D37A70B3-F043-4A49-A074-CAE0F71F8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A0C22660-B79D-4A94-BD65-391DD653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CFC93E54-CFFF-4ABA-BFD6-36579C7A0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22131C25-69B1-4F33-9B81-64B6AA7AE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B4251EF7-E48A-46C8-BA9B-7BD812794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A2F2C16A-6D6D-409A-9C9E-65CB184D3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DE9D0EE0-16F0-4C3D-8B7B-C52E37EB0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866B0852-9270-48AC-B823-579167A21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F7291838-E6C8-415E-A10A-6461E467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6919034B-0329-4750-B29F-F3CDAB05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B83DC41F-2223-45D9-882F-0C6801E7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54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9634" y="1048044"/>
            <a:ext cx="8114756" cy="697912"/>
          </a:xfrm>
        </p:spPr>
        <p:txBody>
          <a:bodyPr>
            <a:noAutofit/>
          </a:bodyPr>
          <a:lstStyle/>
          <a:p>
            <a:r>
              <a:rPr lang="pl-PL" sz="2800" b="1" dirty="0" err="1">
                <a:solidFill>
                  <a:srgbClr val="0C1824"/>
                </a:solidFill>
                <a:latin typeface="+mn-lt"/>
                <a:ea typeface="Roboto" panose="02000000000000000000" pitchFamily="2" charset="0"/>
                <a:cs typeface="Tunga"/>
              </a:rPr>
              <a:t>Wroclaw</a:t>
            </a:r>
            <a:r>
              <a:rPr lang="pl-PL" sz="2800" b="1" dirty="0">
                <a:solidFill>
                  <a:srgbClr val="0C1824"/>
                </a:solidFill>
                <a:latin typeface="+mn-lt"/>
                <a:ea typeface="Roboto" panose="02000000000000000000" pitchFamily="2" charset="0"/>
                <a:cs typeface="Tunga"/>
              </a:rPr>
              <a:t> Centre for Technology Transfer</a:t>
            </a:r>
            <a:br>
              <a:rPr lang="pl-PL" sz="2800" b="1" dirty="0">
                <a:solidFill>
                  <a:srgbClr val="0C1824"/>
                </a:solidFill>
                <a:latin typeface="+mn-lt"/>
                <a:ea typeface="Roboto" panose="02000000000000000000" pitchFamily="2" charset="0"/>
                <a:cs typeface="Tunga"/>
              </a:rPr>
            </a:b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Tunga"/>
              </a:rPr>
              <a:t>Overall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Tunga"/>
              </a:rPr>
              <a:t> 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Tunga"/>
              </a:rPr>
              <a:t>achievements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Roboto" panose="02000000000000000000" pitchFamily="2" charset="0"/>
                <a:cs typeface="Tunga"/>
              </a:rPr>
              <a:t> (1995-2018)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+mn-lt"/>
              <a:ea typeface="Roboto" panose="02000000000000000000" pitchFamily="2" charset="0"/>
              <a:cs typeface="Tunga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594" y="2081349"/>
            <a:ext cx="8114756" cy="4095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8" y="67811"/>
            <a:ext cx="3063240" cy="53806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3246092"/>
              </p:ext>
            </p:extLst>
          </p:nvPr>
        </p:nvGraphicFramePr>
        <p:xfrm>
          <a:off x="-1" y="2081349"/>
          <a:ext cx="8665030" cy="4249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upa 11"/>
          <p:cNvGrpSpPr/>
          <p:nvPr/>
        </p:nvGrpSpPr>
        <p:grpSpPr>
          <a:xfrm>
            <a:off x="5799908" y="67810"/>
            <a:ext cx="3231967" cy="1456189"/>
            <a:chOff x="1483376" y="334576"/>
            <a:chExt cx="9419410" cy="4577834"/>
          </a:xfrm>
        </p:grpSpPr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1E86588C-F5E3-4817-8552-6D3332A56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1417" y="334576"/>
              <a:ext cx="0" cy="193981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id="{E1066A9F-64AE-4E5E-ACEE-7BFBCAE6518C}"/>
                </a:ext>
              </a:extLst>
            </p:cNvPr>
            <p:cNvGrpSpPr/>
            <p:nvPr/>
          </p:nvGrpSpPr>
          <p:grpSpPr>
            <a:xfrm>
              <a:off x="1483376" y="334577"/>
              <a:ext cx="1077358" cy="2649634"/>
              <a:chOff x="984760" y="608897"/>
              <a:chExt cx="1077358" cy="2649634"/>
            </a:xfrm>
            <a:solidFill>
              <a:schemeClr val="tx1"/>
            </a:solidFill>
          </p:grpSpPr>
          <p:grpSp>
            <p:nvGrpSpPr>
              <p:cNvPr id="54" name="Group 112">
                <a:extLst>
                  <a:ext uri="{FF2B5EF4-FFF2-40B4-BE49-F238E27FC236}">
                    <a16:creationId xmlns:a16="http://schemas.microsoft.com/office/drawing/2014/main" id="{4A8B7D09-CCCB-41E2-8742-A3BB533C4FBB}"/>
                  </a:ext>
                </a:extLst>
              </p:cNvPr>
              <p:cNvGrpSpPr/>
              <p:nvPr/>
            </p:nvGrpSpPr>
            <p:grpSpPr>
              <a:xfrm>
                <a:off x="984760" y="1467868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6" name="Freeform 5">
                  <a:extLst>
                    <a:ext uri="{FF2B5EF4-FFF2-40B4-BE49-F238E27FC236}">
                      <a16:creationId xmlns:a16="http://schemas.microsoft.com/office/drawing/2014/main" id="{1E5C5691-723F-4A70-B2E5-F3CC76ED87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7" name="Freeform 6">
                  <a:extLst>
                    <a:ext uri="{FF2B5EF4-FFF2-40B4-BE49-F238E27FC236}">
                      <a16:creationId xmlns:a16="http://schemas.microsoft.com/office/drawing/2014/main" id="{A31F1ABC-F007-43DC-BA06-1AEB599D74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Freeform 7">
                  <a:extLst>
                    <a:ext uri="{FF2B5EF4-FFF2-40B4-BE49-F238E27FC236}">
                      <a16:creationId xmlns:a16="http://schemas.microsoft.com/office/drawing/2014/main" id="{C7CB8647-0116-47CE-8E7B-049061871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Freeform 8">
                  <a:extLst>
                    <a:ext uri="{FF2B5EF4-FFF2-40B4-BE49-F238E27FC236}">
                      <a16:creationId xmlns:a16="http://schemas.microsoft.com/office/drawing/2014/main" id="{EF2B3790-56B5-47D0-A690-53E8E27DD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Freeform 9">
                  <a:extLst>
                    <a:ext uri="{FF2B5EF4-FFF2-40B4-BE49-F238E27FC236}">
                      <a16:creationId xmlns:a16="http://schemas.microsoft.com/office/drawing/2014/main" id="{92AB0F54-9032-48EB-97C3-9E93BCE235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55" name="Straight Connector 131">
                <a:extLst>
                  <a:ext uri="{FF2B5EF4-FFF2-40B4-BE49-F238E27FC236}">
                    <a16:creationId xmlns:a16="http://schemas.microsoft.com/office/drawing/2014/main" id="{65145EDD-D606-4347-8E4D-5BB67CFFA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412" y="608897"/>
                <a:ext cx="0" cy="858971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id="{21FDD82B-5983-4FED-B454-26F3BE7A0B36}"/>
                </a:ext>
              </a:extLst>
            </p:cNvPr>
            <p:cNvGrpSpPr/>
            <p:nvPr/>
          </p:nvGrpSpPr>
          <p:grpSpPr>
            <a:xfrm>
              <a:off x="8183449" y="334576"/>
              <a:ext cx="1077358" cy="2953147"/>
              <a:chOff x="7571708" y="334576"/>
              <a:chExt cx="1077358" cy="2953147"/>
            </a:xfrm>
            <a:solidFill>
              <a:schemeClr val="tx1"/>
            </a:solidFill>
          </p:grpSpPr>
          <p:grpSp>
            <p:nvGrpSpPr>
              <p:cNvPr id="47" name="Group 13">
                <a:extLst>
                  <a:ext uri="{FF2B5EF4-FFF2-40B4-BE49-F238E27FC236}">
                    <a16:creationId xmlns:a16="http://schemas.microsoft.com/office/drawing/2014/main" id="{AF5E0922-C813-4C76-8DA2-AD2C928F8E53}"/>
                  </a:ext>
                </a:extLst>
              </p:cNvPr>
              <p:cNvGrpSpPr/>
              <p:nvPr/>
            </p:nvGrpSpPr>
            <p:grpSpPr>
              <a:xfrm>
                <a:off x="7571708" y="1497060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2E86A7DD-7289-4817-BDDE-039F929FEF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0" name="Freeform 6">
                  <a:extLst>
                    <a:ext uri="{FF2B5EF4-FFF2-40B4-BE49-F238E27FC236}">
                      <a16:creationId xmlns:a16="http://schemas.microsoft.com/office/drawing/2014/main" id="{349D537E-50D5-4520-8795-A71D46C6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" name="Freeform 7">
                  <a:extLst>
                    <a:ext uri="{FF2B5EF4-FFF2-40B4-BE49-F238E27FC236}">
                      <a16:creationId xmlns:a16="http://schemas.microsoft.com/office/drawing/2014/main" id="{08C6FD5D-58DE-4759-B4D7-ACE12960A5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8">
                  <a:extLst>
                    <a:ext uri="{FF2B5EF4-FFF2-40B4-BE49-F238E27FC236}">
                      <a16:creationId xmlns:a16="http://schemas.microsoft.com/office/drawing/2014/main" id="{8188F576-D871-48B8-A1F1-707803F62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Freeform 9">
                  <a:extLst>
                    <a:ext uri="{FF2B5EF4-FFF2-40B4-BE49-F238E27FC236}">
                      <a16:creationId xmlns:a16="http://schemas.microsoft.com/office/drawing/2014/main" id="{10FE7544-4349-4586-92CD-371C2982C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8" name="Straight Connector 134">
                <a:extLst>
                  <a:ext uri="{FF2B5EF4-FFF2-40B4-BE49-F238E27FC236}">
                    <a16:creationId xmlns:a16="http://schemas.microsoft.com/office/drawing/2014/main" id="{5451453B-71E5-4CEB-A5D5-B5214832F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712" y="334576"/>
                <a:ext cx="0" cy="1213864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6B2AA441-76A7-41A3-8263-C8708232AED2}"/>
                </a:ext>
              </a:extLst>
            </p:cNvPr>
            <p:cNvGrpSpPr/>
            <p:nvPr/>
          </p:nvGrpSpPr>
          <p:grpSpPr>
            <a:xfrm>
              <a:off x="5917421" y="334576"/>
              <a:ext cx="902225" cy="2316266"/>
              <a:chOff x="5844264" y="334576"/>
              <a:chExt cx="902225" cy="2316266"/>
            </a:xfrm>
            <a:solidFill>
              <a:schemeClr val="tx1"/>
            </a:solidFill>
          </p:grpSpPr>
          <p:grpSp>
            <p:nvGrpSpPr>
              <p:cNvPr id="40" name="Group 118">
                <a:extLst>
                  <a:ext uri="{FF2B5EF4-FFF2-40B4-BE49-F238E27FC236}">
                    <a16:creationId xmlns:a16="http://schemas.microsoft.com/office/drawing/2014/main" id="{E5B4FC20-C444-4C03-B912-6914AC2B8AB2}"/>
                  </a:ext>
                </a:extLst>
              </p:cNvPr>
              <p:cNvGrpSpPr/>
              <p:nvPr/>
            </p:nvGrpSpPr>
            <p:grpSpPr>
              <a:xfrm>
                <a:off x="5844264" y="1151265"/>
                <a:ext cx="902225" cy="1499577"/>
                <a:chOff x="10268256" y="991107"/>
                <a:chExt cx="1077358" cy="1790663"/>
              </a:xfrm>
              <a:grpFill/>
            </p:grpSpPr>
            <p:sp>
              <p:nvSpPr>
                <p:cNvPr id="42" name="Freeform 5">
                  <a:extLst>
                    <a:ext uri="{FF2B5EF4-FFF2-40B4-BE49-F238E27FC236}">
                      <a16:creationId xmlns:a16="http://schemas.microsoft.com/office/drawing/2014/main" id="{F52FC4DE-F5C4-47DA-8A31-AAFB66D64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3" name="Freeform 6">
                  <a:extLst>
                    <a:ext uri="{FF2B5EF4-FFF2-40B4-BE49-F238E27FC236}">
                      <a16:creationId xmlns:a16="http://schemas.microsoft.com/office/drawing/2014/main" id="{4FCC544E-32E5-43BE-906D-D401BEF50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id="{BD352A43-C163-466F-9E85-35AA89D82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id="{A49BC1DA-7F34-4FC0-97B8-59AB848A7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id="{7527A342-5DA5-4D68-9162-4C01DEFB61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1" name="Straight Connector 135">
                <a:extLst>
                  <a:ext uri="{FF2B5EF4-FFF2-40B4-BE49-F238E27FC236}">
                    <a16:creationId xmlns:a16="http://schemas.microsoft.com/office/drawing/2014/main" id="{A0066D04-42E9-4291-8FF4-1A3DE7ECB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0612" y="334576"/>
                <a:ext cx="0" cy="8388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9">
              <a:extLst>
                <a:ext uri="{FF2B5EF4-FFF2-40B4-BE49-F238E27FC236}">
                  <a16:creationId xmlns:a16="http://schemas.microsoft.com/office/drawing/2014/main" id="{C6990497-3BA4-4070-805D-0A5F39CB742F}"/>
                </a:ext>
              </a:extLst>
            </p:cNvPr>
            <p:cNvGrpSpPr/>
            <p:nvPr/>
          </p:nvGrpSpPr>
          <p:grpSpPr>
            <a:xfrm>
              <a:off x="10051446" y="334576"/>
              <a:ext cx="851340" cy="2057338"/>
              <a:chOff x="9427175" y="334576"/>
              <a:chExt cx="851340" cy="2057338"/>
            </a:xfrm>
            <a:solidFill>
              <a:schemeClr val="tx1"/>
            </a:solidFill>
          </p:grpSpPr>
          <p:grpSp>
            <p:nvGrpSpPr>
              <p:cNvPr id="33" name="Group 124">
                <a:extLst>
                  <a:ext uri="{FF2B5EF4-FFF2-40B4-BE49-F238E27FC236}">
                    <a16:creationId xmlns:a16="http://schemas.microsoft.com/office/drawing/2014/main" id="{3A98F39F-9265-4C78-8D29-CCDF0B559433}"/>
                  </a:ext>
                </a:extLst>
              </p:cNvPr>
              <p:cNvGrpSpPr/>
              <p:nvPr/>
            </p:nvGrpSpPr>
            <p:grpSpPr>
              <a:xfrm>
                <a:off x="9427175" y="976913"/>
                <a:ext cx="851340" cy="1415001"/>
                <a:chOff x="10268256" y="991107"/>
                <a:chExt cx="1077358" cy="1790663"/>
              </a:xfrm>
              <a:grpFill/>
            </p:grpSpPr>
            <p:sp>
              <p:nvSpPr>
                <p:cNvPr id="35" name="Freeform 5">
                  <a:extLst>
                    <a:ext uri="{FF2B5EF4-FFF2-40B4-BE49-F238E27FC236}">
                      <a16:creationId xmlns:a16="http://schemas.microsoft.com/office/drawing/2014/main" id="{83FFC820-DDED-4057-AEB4-2941333A6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6" name="Freeform 6">
                  <a:extLst>
                    <a:ext uri="{FF2B5EF4-FFF2-40B4-BE49-F238E27FC236}">
                      <a16:creationId xmlns:a16="http://schemas.microsoft.com/office/drawing/2014/main" id="{EAFD2AFD-CE31-47D4-BA52-C3F3B7F4D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7">
                  <a:extLst>
                    <a:ext uri="{FF2B5EF4-FFF2-40B4-BE49-F238E27FC236}">
                      <a16:creationId xmlns:a16="http://schemas.microsoft.com/office/drawing/2014/main" id="{545F5AC7-A5D5-4F5A-9BD2-84B617D0D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Freeform 8">
                  <a:extLst>
                    <a:ext uri="{FF2B5EF4-FFF2-40B4-BE49-F238E27FC236}">
                      <a16:creationId xmlns:a16="http://schemas.microsoft.com/office/drawing/2014/main" id="{B2F09D9F-F636-419C-8706-79B99826D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" name="Freeform 9">
                  <a:extLst>
                    <a:ext uri="{FF2B5EF4-FFF2-40B4-BE49-F238E27FC236}">
                      <a16:creationId xmlns:a16="http://schemas.microsoft.com/office/drawing/2014/main" id="{80C99F69-63D3-492A-AAE5-3DC3D4E57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34" name="Straight Connector 136">
                <a:extLst>
                  <a:ext uri="{FF2B5EF4-FFF2-40B4-BE49-F238E27FC236}">
                    <a16:creationId xmlns:a16="http://schemas.microsoft.com/office/drawing/2014/main" id="{200C9044-81C4-4B87-A0B2-5DE7897CB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5661" y="334576"/>
                <a:ext cx="0" cy="68327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34">
              <a:extLst>
                <a:ext uri="{FF2B5EF4-FFF2-40B4-BE49-F238E27FC236}">
                  <a16:creationId xmlns:a16="http://schemas.microsoft.com/office/drawing/2014/main" id="{E6CA2614-C776-41DC-B4D3-D31634D9C475}"/>
                </a:ext>
              </a:extLst>
            </p:cNvPr>
            <p:cNvGrpSpPr/>
            <p:nvPr/>
          </p:nvGrpSpPr>
          <p:grpSpPr>
            <a:xfrm>
              <a:off x="3389152" y="2224726"/>
              <a:ext cx="2203483" cy="2687684"/>
              <a:chOff x="3389152" y="2224726"/>
              <a:chExt cx="2203483" cy="2687684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C3018793-9F15-4AA0-8D88-CFE8F5941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DE8BB8EF-7DA6-41F1-BC71-B8028DC8E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4EB21C51-58A8-4A53-801B-988B2406C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8">
                <a:extLst>
                  <a:ext uri="{FF2B5EF4-FFF2-40B4-BE49-F238E27FC236}">
                    <a16:creationId xmlns:a16="http://schemas.microsoft.com/office/drawing/2014/main" id="{D37A70B3-F043-4A49-A074-CAE0F71F8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9">
                <a:extLst>
                  <a:ext uri="{FF2B5EF4-FFF2-40B4-BE49-F238E27FC236}">
                    <a16:creationId xmlns:a16="http://schemas.microsoft.com/office/drawing/2014/main" id="{A0C22660-B79D-4A94-BD65-391DD653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CFC93E54-CFFF-4ABA-BFD6-36579C7A0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22131C25-69B1-4F33-9B81-64B6AA7AE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B4251EF7-E48A-46C8-BA9B-7BD812794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A2F2C16A-6D6D-409A-9C9E-65CB184D3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DE9D0EE0-16F0-4C3D-8B7B-C52E37EB0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866B0852-9270-48AC-B823-579167A21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F7291838-E6C8-415E-A10A-6461E467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6919034B-0329-4750-B29F-F3CDAB05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B83DC41F-2223-45D9-882F-0C6801E7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41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1546" y="3195748"/>
            <a:ext cx="7850454" cy="2239852"/>
          </a:xfrm>
        </p:spPr>
        <p:txBody>
          <a:bodyPr>
            <a:normAutofit/>
          </a:bodyPr>
          <a:lstStyle/>
          <a:p>
            <a:pPr marL="285750" indent="-285750" algn="just"/>
            <a:endParaRPr lang="pl-PL" sz="1600" dirty="0"/>
          </a:p>
          <a:p>
            <a:pPr marL="0" indent="0" algn="just">
              <a:buNone/>
            </a:pPr>
            <a:endParaRPr lang="pl-PL" sz="1600" dirty="0"/>
          </a:p>
          <a:p>
            <a:pPr marL="0" indent="0" algn="just">
              <a:buNone/>
            </a:pPr>
            <a:endParaRPr lang="pl-PL" sz="1600" dirty="0"/>
          </a:p>
          <a:p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63240" cy="538068"/>
          </a:xfrm>
          <a:prstGeom prst="rect">
            <a:avLst/>
          </a:prstGeom>
        </p:spPr>
      </p:pic>
      <p:cxnSp>
        <p:nvCxnSpPr>
          <p:cNvPr id="39" name="Łącznik prosty 38"/>
          <p:cNvCxnSpPr/>
          <p:nvPr/>
        </p:nvCxnSpPr>
        <p:spPr>
          <a:xfrm>
            <a:off x="429945" y="1933775"/>
            <a:ext cx="4599295" cy="0"/>
          </a:xfrm>
          <a:prstGeom prst="line">
            <a:avLst/>
          </a:prstGeom>
          <a:ln w="12700">
            <a:solidFill>
              <a:srgbClr val="33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330965" y="1008804"/>
            <a:ext cx="84841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err="1" smtClean="0">
                <a:ea typeface="Roboto" panose="02000000000000000000" pitchFamily="2" charset="0"/>
                <a:cs typeface="Tunga"/>
              </a:rPr>
              <a:t>Wroclaw</a:t>
            </a:r>
            <a:r>
              <a:rPr lang="pl-PL" sz="2800" b="1" dirty="0" smtClean="0">
                <a:ea typeface="Roboto" panose="02000000000000000000" pitchFamily="2" charset="0"/>
                <a:cs typeface="Tunga"/>
              </a:rPr>
              <a:t> </a:t>
            </a:r>
            <a:r>
              <a:rPr lang="pl-PL" sz="2800" b="1" dirty="0">
                <a:ea typeface="Roboto" panose="02000000000000000000" pitchFamily="2" charset="0"/>
                <a:cs typeface="Tunga"/>
              </a:rPr>
              <a:t>Centre for Technology </a:t>
            </a:r>
            <a:r>
              <a:rPr lang="pl-PL" sz="2800" b="1" dirty="0" smtClean="0">
                <a:ea typeface="Roboto" panose="02000000000000000000" pitchFamily="2" charset="0"/>
                <a:cs typeface="Tunga"/>
              </a:rPr>
              <a:t>Transfer</a:t>
            </a:r>
          </a:p>
          <a:p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Commercialization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 </a:t>
            </a:r>
            <a:r>
              <a:rPr lang="pl-PL" sz="2400" b="1" dirty="0" err="1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a</a:t>
            </a:r>
            <a:r>
              <a:rPr lang="pl-PL" sz="2400" b="1" dirty="0" err="1" smtClean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chievements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 2014-2019 </a:t>
            </a:r>
            <a:endParaRPr lang="pl-PL" sz="2400" b="1" dirty="0">
              <a:solidFill>
                <a:schemeClr val="accent1">
                  <a:lumMod val="75000"/>
                </a:schemeClr>
              </a:solidFill>
              <a:ea typeface="Roboto" panose="02000000000000000000" pitchFamily="2" charset="0"/>
              <a:cs typeface="Tunga"/>
            </a:endParaRPr>
          </a:p>
        </p:txBody>
      </p:sp>
      <p:grpSp>
        <p:nvGrpSpPr>
          <p:cNvPr id="58" name="Grupa 57"/>
          <p:cNvGrpSpPr/>
          <p:nvPr/>
        </p:nvGrpSpPr>
        <p:grpSpPr>
          <a:xfrm>
            <a:off x="418702" y="2527283"/>
            <a:ext cx="4610538" cy="3576782"/>
            <a:chOff x="1461540" y="1549770"/>
            <a:chExt cx="6107117" cy="4762800"/>
          </a:xfrm>
        </p:grpSpPr>
        <p:pic>
          <p:nvPicPr>
            <p:cNvPr id="59" name="Obraz 58"/>
            <p:cNvPicPr>
              <a:picLocks noChangeAspect="1"/>
            </p:cNvPicPr>
            <p:nvPr/>
          </p:nvPicPr>
          <p:blipFill rotWithShape="1">
            <a:blip r:embed="rId3"/>
            <a:srcRect l="14914"/>
            <a:stretch/>
          </p:blipFill>
          <p:spPr>
            <a:xfrm>
              <a:off x="1461540" y="1549770"/>
              <a:ext cx="6107117" cy="4762800"/>
            </a:xfrm>
            <a:prstGeom prst="rect">
              <a:avLst/>
            </a:prstGeom>
          </p:spPr>
        </p:pic>
        <p:sp>
          <p:nvSpPr>
            <p:cNvPr id="60" name="Prostokąt 59"/>
            <p:cNvSpPr/>
            <p:nvPr/>
          </p:nvSpPr>
          <p:spPr>
            <a:xfrm>
              <a:off x="1738859" y="1692851"/>
              <a:ext cx="35601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 </a:t>
              </a:r>
              <a:r>
                <a:rPr lang="pl-PL" b="1" dirty="0" err="1">
                  <a:solidFill>
                    <a:schemeClr val="bg1"/>
                  </a:solidFill>
                </a:rPr>
                <a:t>A</a:t>
              </a:r>
              <a:r>
                <a:rPr lang="pl-PL" b="1" dirty="0" err="1" smtClean="0">
                  <a:solidFill>
                    <a:schemeClr val="bg1"/>
                  </a:solidFill>
                </a:rPr>
                <a:t>bout</a:t>
              </a:r>
              <a:r>
                <a:rPr lang="pl-PL" b="1" dirty="0" smtClean="0">
                  <a:solidFill>
                    <a:schemeClr val="bg1"/>
                  </a:solidFill>
                </a:rPr>
                <a:t> 1000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Prostokąt 60"/>
            <p:cNvSpPr/>
            <p:nvPr/>
          </p:nvSpPr>
          <p:spPr>
            <a:xfrm>
              <a:off x="2023672" y="2737166"/>
              <a:ext cx="299803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err="1" smtClean="0">
                  <a:solidFill>
                    <a:schemeClr val="bg1"/>
                  </a:solidFill>
                </a:rPr>
                <a:t>Over</a:t>
              </a:r>
              <a:r>
                <a:rPr lang="pl-PL" b="1" dirty="0" smtClean="0">
                  <a:solidFill>
                    <a:schemeClr val="bg1"/>
                  </a:solidFill>
                </a:rPr>
                <a:t> 300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Prostokąt 63"/>
            <p:cNvSpPr/>
            <p:nvPr/>
          </p:nvSpPr>
          <p:spPr>
            <a:xfrm>
              <a:off x="2398426" y="3746503"/>
              <a:ext cx="22410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160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Prostokąt 64"/>
            <p:cNvSpPr/>
            <p:nvPr/>
          </p:nvSpPr>
          <p:spPr>
            <a:xfrm>
              <a:off x="2788170" y="4755842"/>
              <a:ext cx="14690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140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Prostokąt 65"/>
            <p:cNvSpPr/>
            <p:nvPr/>
          </p:nvSpPr>
          <p:spPr>
            <a:xfrm>
              <a:off x="3189152" y="5827639"/>
              <a:ext cx="700795" cy="370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b="1" dirty="0" smtClean="0">
                  <a:solidFill>
                    <a:schemeClr val="bg1"/>
                  </a:solidFill>
                </a:rPr>
                <a:t>59</a:t>
              </a:r>
              <a:endParaRPr lang="pl-PL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pole tekstowe 4"/>
          <p:cNvSpPr txBox="1"/>
          <p:nvPr/>
        </p:nvSpPr>
        <p:spPr>
          <a:xfrm>
            <a:off x="4242587" y="2295985"/>
            <a:ext cx="4596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reviewed</a:t>
            </a:r>
            <a:r>
              <a:rPr lang="pl-PL" dirty="0"/>
              <a:t> (</a:t>
            </a:r>
            <a:r>
              <a:rPr lang="pl-PL" dirty="0" err="1"/>
              <a:t>scouting</a:t>
            </a:r>
            <a:r>
              <a:rPr lang="pl-PL" dirty="0"/>
              <a:t>) </a:t>
            </a:r>
          </a:p>
          <a:p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261589" y="3308201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initially</a:t>
            </a:r>
            <a:r>
              <a:rPr lang="pl-PL" dirty="0"/>
              <a:t> </a:t>
            </a:r>
            <a:r>
              <a:rPr lang="pl-PL" dirty="0" err="1"/>
              <a:t>assessed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68305" y="4022832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</a:t>
            </a:r>
            <a:r>
              <a:rPr lang="pl-PL" dirty="0"/>
              <a:t>in-</a:t>
            </a:r>
            <a:r>
              <a:rPr lang="pl-PL" dirty="0" err="1"/>
              <a:t>depth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</a:t>
            </a:r>
            <a:r>
              <a:rPr lang="pl-PL" dirty="0" err="1"/>
              <a:t>prepared</a:t>
            </a:r>
            <a:endParaRPr lang="pl-PL" dirty="0"/>
          </a:p>
          <a:p>
            <a:endParaRPr lang="en-US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184942" y="484301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technology</a:t>
            </a:r>
            <a:r>
              <a:rPr lang="pl-PL" dirty="0" smtClean="0"/>
              <a:t> </a:t>
            </a:r>
            <a:r>
              <a:rPr lang="pl-PL" dirty="0" err="1"/>
              <a:t>offers</a:t>
            </a:r>
            <a:r>
              <a:rPr lang="pl-PL" dirty="0"/>
              <a:t> </a:t>
            </a:r>
            <a:r>
              <a:rPr lang="pl-PL" dirty="0" err="1"/>
              <a:t>introduced</a:t>
            </a:r>
            <a:r>
              <a:rPr lang="pl-PL" dirty="0"/>
              <a:t> to business</a:t>
            </a:r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211126" y="5592282"/>
            <a:ext cx="391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r>
              <a:rPr lang="pl-PL" dirty="0" err="1" smtClean="0"/>
              <a:t>inventions</a:t>
            </a:r>
            <a:r>
              <a:rPr lang="en-US" dirty="0" smtClean="0"/>
              <a:t> </a:t>
            </a:r>
            <a:r>
              <a:rPr lang="en-US" dirty="0"/>
              <a:t>commercialized</a:t>
            </a:r>
          </a:p>
        </p:txBody>
      </p:sp>
      <p:grpSp>
        <p:nvGrpSpPr>
          <p:cNvPr id="18" name="Grupa 17"/>
          <p:cNvGrpSpPr/>
          <p:nvPr/>
        </p:nvGrpSpPr>
        <p:grpSpPr>
          <a:xfrm>
            <a:off x="5817326" y="0"/>
            <a:ext cx="3258093" cy="1567543"/>
            <a:chOff x="1483376" y="334576"/>
            <a:chExt cx="9419410" cy="4577834"/>
          </a:xfrm>
        </p:grpSpPr>
        <p:cxnSp>
          <p:nvCxnSpPr>
            <p:cNvPr id="19" name="Straight Connector 4">
              <a:extLst>
                <a:ext uri="{FF2B5EF4-FFF2-40B4-BE49-F238E27FC236}">
                  <a16:creationId xmlns:a16="http://schemas.microsoft.com/office/drawing/2014/main" id="{1E86588C-F5E3-4817-8552-6D3332A56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1417" y="334576"/>
              <a:ext cx="0" cy="193981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33">
              <a:extLst>
                <a:ext uri="{FF2B5EF4-FFF2-40B4-BE49-F238E27FC236}">
                  <a16:creationId xmlns:a16="http://schemas.microsoft.com/office/drawing/2014/main" id="{E1066A9F-64AE-4E5E-ACEE-7BFBCAE6518C}"/>
                </a:ext>
              </a:extLst>
            </p:cNvPr>
            <p:cNvGrpSpPr/>
            <p:nvPr/>
          </p:nvGrpSpPr>
          <p:grpSpPr>
            <a:xfrm>
              <a:off x="1483376" y="334577"/>
              <a:ext cx="1077358" cy="2649634"/>
              <a:chOff x="984760" y="608897"/>
              <a:chExt cx="1077358" cy="2649634"/>
            </a:xfrm>
            <a:solidFill>
              <a:schemeClr val="tx1"/>
            </a:solidFill>
          </p:grpSpPr>
          <p:grpSp>
            <p:nvGrpSpPr>
              <p:cNvPr id="69" name="Group 112">
                <a:extLst>
                  <a:ext uri="{FF2B5EF4-FFF2-40B4-BE49-F238E27FC236}">
                    <a16:creationId xmlns:a16="http://schemas.microsoft.com/office/drawing/2014/main" id="{4A8B7D09-CCCB-41E2-8742-A3BB533C4FBB}"/>
                  </a:ext>
                </a:extLst>
              </p:cNvPr>
              <p:cNvGrpSpPr/>
              <p:nvPr/>
            </p:nvGrpSpPr>
            <p:grpSpPr>
              <a:xfrm>
                <a:off x="984760" y="1467868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71" name="Freeform 5">
                  <a:extLst>
                    <a:ext uri="{FF2B5EF4-FFF2-40B4-BE49-F238E27FC236}">
                      <a16:creationId xmlns:a16="http://schemas.microsoft.com/office/drawing/2014/main" id="{1E5C5691-723F-4A70-B2E5-F3CC76ED87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72" name="Freeform 6">
                  <a:extLst>
                    <a:ext uri="{FF2B5EF4-FFF2-40B4-BE49-F238E27FC236}">
                      <a16:creationId xmlns:a16="http://schemas.microsoft.com/office/drawing/2014/main" id="{A31F1ABC-F007-43DC-BA06-1AEB599D74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Freeform 7">
                  <a:extLst>
                    <a:ext uri="{FF2B5EF4-FFF2-40B4-BE49-F238E27FC236}">
                      <a16:creationId xmlns:a16="http://schemas.microsoft.com/office/drawing/2014/main" id="{C7CB8647-0116-47CE-8E7B-049061871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" name="Freeform 8">
                  <a:extLst>
                    <a:ext uri="{FF2B5EF4-FFF2-40B4-BE49-F238E27FC236}">
                      <a16:creationId xmlns:a16="http://schemas.microsoft.com/office/drawing/2014/main" id="{EF2B3790-56B5-47D0-A690-53E8E27DD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Freeform 9">
                  <a:extLst>
                    <a:ext uri="{FF2B5EF4-FFF2-40B4-BE49-F238E27FC236}">
                      <a16:creationId xmlns:a16="http://schemas.microsoft.com/office/drawing/2014/main" id="{92AB0F54-9032-48EB-97C3-9E93BCE235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70" name="Straight Connector 131">
                <a:extLst>
                  <a:ext uri="{FF2B5EF4-FFF2-40B4-BE49-F238E27FC236}">
                    <a16:creationId xmlns:a16="http://schemas.microsoft.com/office/drawing/2014/main" id="{65145EDD-D606-4347-8E4D-5BB67CFFA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412" y="608897"/>
                <a:ext cx="0" cy="858971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30">
              <a:extLst>
                <a:ext uri="{FF2B5EF4-FFF2-40B4-BE49-F238E27FC236}">
                  <a16:creationId xmlns:a16="http://schemas.microsoft.com/office/drawing/2014/main" id="{21FDD82B-5983-4FED-B454-26F3BE7A0B36}"/>
                </a:ext>
              </a:extLst>
            </p:cNvPr>
            <p:cNvGrpSpPr/>
            <p:nvPr/>
          </p:nvGrpSpPr>
          <p:grpSpPr>
            <a:xfrm>
              <a:off x="8183449" y="334576"/>
              <a:ext cx="1077358" cy="2953147"/>
              <a:chOff x="7571708" y="334576"/>
              <a:chExt cx="1077358" cy="2953147"/>
            </a:xfrm>
            <a:solidFill>
              <a:schemeClr val="tx1"/>
            </a:solidFill>
          </p:grpSpPr>
          <p:grpSp>
            <p:nvGrpSpPr>
              <p:cNvPr id="55" name="Group 13">
                <a:extLst>
                  <a:ext uri="{FF2B5EF4-FFF2-40B4-BE49-F238E27FC236}">
                    <a16:creationId xmlns:a16="http://schemas.microsoft.com/office/drawing/2014/main" id="{AF5E0922-C813-4C76-8DA2-AD2C928F8E53}"/>
                  </a:ext>
                </a:extLst>
              </p:cNvPr>
              <p:cNvGrpSpPr/>
              <p:nvPr/>
            </p:nvGrpSpPr>
            <p:grpSpPr>
              <a:xfrm>
                <a:off x="7571708" y="1497060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id="{2E86A7DD-7289-4817-BDDE-039F929FEF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62" name="Freeform 6">
                  <a:extLst>
                    <a:ext uri="{FF2B5EF4-FFF2-40B4-BE49-F238E27FC236}">
                      <a16:creationId xmlns:a16="http://schemas.microsoft.com/office/drawing/2014/main" id="{349D537E-50D5-4520-8795-A71D46C6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" name="Freeform 7">
                  <a:extLst>
                    <a:ext uri="{FF2B5EF4-FFF2-40B4-BE49-F238E27FC236}">
                      <a16:creationId xmlns:a16="http://schemas.microsoft.com/office/drawing/2014/main" id="{08C6FD5D-58DE-4759-B4D7-ACE12960A5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" name="Freeform 8">
                  <a:extLst>
                    <a:ext uri="{FF2B5EF4-FFF2-40B4-BE49-F238E27FC236}">
                      <a16:creationId xmlns:a16="http://schemas.microsoft.com/office/drawing/2014/main" id="{8188F576-D871-48B8-A1F1-707803F62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Freeform 9">
                  <a:extLst>
                    <a:ext uri="{FF2B5EF4-FFF2-40B4-BE49-F238E27FC236}">
                      <a16:creationId xmlns:a16="http://schemas.microsoft.com/office/drawing/2014/main" id="{10FE7544-4349-4586-92CD-371C2982C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56" name="Straight Connector 134">
                <a:extLst>
                  <a:ext uri="{FF2B5EF4-FFF2-40B4-BE49-F238E27FC236}">
                    <a16:creationId xmlns:a16="http://schemas.microsoft.com/office/drawing/2014/main" id="{5451453B-71E5-4CEB-A5D5-B5214832F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712" y="334576"/>
                <a:ext cx="0" cy="1213864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31">
              <a:extLst>
                <a:ext uri="{FF2B5EF4-FFF2-40B4-BE49-F238E27FC236}">
                  <a16:creationId xmlns:a16="http://schemas.microsoft.com/office/drawing/2014/main" id="{6B2AA441-76A7-41A3-8263-C8708232AED2}"/>
                </a:ext>
              </a:extLst>
            </p:cNvPr>
            <p:cNvGrpSpPr/>
            <p:nvPr/>
          </p:nvGrpSpPr>
          <p:grpSpPr>
            <a:xfrm>
              <a:off x="5917421" y="334576"/>
              <a:ext cx="902225" cy="2316266"/>
              <a:chOff x="5844264" y="334576"/>
              <a:chExt cx="902225" cy="2316266"/>
            </a:xfrm>
            <a:solidFill>
              <a:schemeClr val="tx1"/>
            </a:solidFill>
          </p:grpSpPr>
          <p:grpSp>
            <p:nvGrpSpPr>
              <p:cNvPr id="48" name="Group 118">
                <a:extLst>
                  <a:ext uri="{FF2B5EF4-FFF2-40B4-BE49-F238E27FC236}">
                    <a16:creationId xmlns:a16="http://schemas.microsoft.com/office/drawing/2014/main" id="{E5B4FC20-C444-4C03-B912-6914AC2B8AB2}"/>
                  </a:ext>
                </a:extLst>
              </p:cNvPr>
              <p:cNvGrpSpPr/>
              <p:nvPr/>
            </p:nvGrpSpPr>
            <p:grpSpPr>
              <a:xfrm>
                <a:off x="5844264" y="1151265"/>
                <a:ext cx="902225" cy="1499577"/>
                <a:chOff x="10268256" y="991107"/>
                <a:chExt cx="1077358" cy="1790663"/>
              </a:xfrm>
              <a:grpFill/>
            </p:grpSpPr>
            <p:sp>
              <p:nvSpPr>
                <p:cNvPr id="50" name="Freeform 5">
                  <a:extLst>
                    <a:ext uri="{FF2B5EF4-FFF2-40B4-BE49-F238E27FC236}">
                      <a16:creationId xmlns:a16="http://schemas.microsoft.com/office/drawing/2014/main" id="{F52FC4DE-F5C4-47DA-8A31-AAFB66D64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1" name="Freeform 6">
                  <a:extLst>
                    <a:ext uri="{FF2B5EF4-FFF2-40B4-BE49-F238E27FC236}">
                      <a16:creationId xmlns:a16="http://schemas.microsoft.com/office/drawing/2014/main" id="{4FCC544E-32E5-43BE-906D-D401BEF50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7">
                  <a:extLst>
                    <a:ext uri="{FF2B5EF4-FFF2-40B4-BE49-F238E27FC236}">
                      <a16:creationId xmlns:a16="http://schemas.microsoft.com/office/drawing/2014/main" id="{BD352A43-C163-466F-9E85-35AA89D82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Freeform 8">
                  <a:extLst>
                    <a:ext uri="{FF2B5EF4-FFF2-40B4-BE49-F238E27FC236}">
                      <a16:creationId xmlns:a16="http://schemas.microsoft.com/office/drawing/2014/main" id="{A49BC1DA-7F34-4FC0-97B8-59AB848A7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Freeform 9">
                  <a:extLst>
                    <a:ext uri="{FF2B5EF4-FFF2-40B4-BE49-F238E27FC236}">
                      <a16:creationId xmlns:a16="http://schemas.microsoft.com/office/drawing/2014/main" id="{7527A342-5DA5-4D68-9162-4C01DEFB61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9" name="Straight Connector 135">
                <a:extLst>
                  <a:ext uri="{FF2B5EF4-FFF2-40B4-BE49-F238E27FC236}">
                    <a16:creationId xmlns:a16="http://schemas.microsoft.com/office/drawing/2014/main" id="{A0066D04-42E9-4291-8FF4-1A3DE7ECB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0612" y="334576"/>
                <a:ext cx="0" cy="8388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9">
              <a:extLst>
                <a:ext uri="{FF2B5EF4-FFF2-40B4-BE49-F238E27FC236}">
                  <a16:creationId xmlns:a16="http://schemas.microsoft.com/office/drawing/2014/main" id="{C6990497-3BA4-4070-805D-0A5F39CB742F}"/>
                </a:ext>
              </a:extLst>
            </p:cNvPr>
            <p:cNvGrpSpPr/>
            <p:nvPr/>
          </p:nvGrpSpPr>
          <p:grpSpPr>
            <a:xfrm>
              <a:off x="10051446" y="334576"/>
              <a:ext cx="851340" cy="2057338"/>
              <a:chOff x="9427175" y="334576"/>
              <a:chExt cx="851340" cy="2057338"/>
            </a:xfrm>
            <a:solidFill>
              <a:schemeClr val="tx1"/>
            </a:solidFill>
          </p:grpSpPr>
          <p:grpSp>
            <p:nvGrpSpPr>
              <p:cNvPr id="41" name="Group 124">
                <a:extLst>
                  <a:ext uri="{FF2B5EF4-FFF2-40B4-BE49-F238E27FC236}">
                    <a16:creationId xmlns:a16="http://schemas.microsoft.com/office/drawing/2014/main" id="{3A98F39F-9265-4C78-8D29-CCDF0B559433}"/>
                  </a:ext>
                </a:extLst>
              </p:cNvPr>
              <p:cNvGrpSpPr/>
              <p:nvPr/>
            </p:nvGrpSpPr>
            <p:grpSpPr>
              <a:xfrm>
                <a:off x="9427175" y="976913"/>
                <a:ext cx="851340" cy="1415001"/>
                <a:chOff x="10268256" y="991107"/>
                <a:chExt cx="1077358" cy="1790663"/>
              </a:xfrm>
              <a:grpFill/>
            </p:grpSpPr>
            <p:sp>
              <p:nvSpPr>
                <p:cNvPr id="43" name="Freeform 5">
                  <a:extLst>
                    <a:ext uri="{FF2B5EF4-FFF2-40B4-BE49-F238E27FC236}">
                      <a16:creationId xmlns:a16="http://schemas.microsoft.com/office/drawing/2014/main" id="{83FFC820-DDED-4057-AEB4-2941333A6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4" name="Freeform 6">
                  <a:extLst>
                    <a:ext uri="{FF2B5EF4-FFF2-40B4-BE49-F238E27FC236}">
                      <a16:creationId xmlns:a16="http://schemas.microsoft.com/office/drawing/2014/main" id="{EAFD2AFD-CE31-47D4-BA52-C3F3B7F4D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7">
                  <a:extLst>
                    <a:ext uri="{FF2B5EF4-FFF2-40B4-BE49-F238E27FC236}">
                      <a16:creationId xmlns:a16="http://schemas.microsoft.com/office/drawing/2014/main" id="{545F5AC7-A5D5-4F5A-9BD2-84B617D0D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Freeform 8">
                  <a:extLst>
                    <a:ext uri="{FF2B5EF4-FFF2-40B4-BE49-F238E27FC236}">
                      <a16:creationId xmlns:a16="http://schemas.microsoft.com/office/drawing/2014/main" id="{B2F09D9F-F636-419C-8706-79B99826D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80C99F69-63D3-492A-AAE5-3DC3D4E57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2" name="Straight Connector 136">
                <a:extLst>
                  <a:ext uri="{FF2B5EF4-FFF2-40B4-BE49-F238E27FC236}">
                    <a16:creationId xmlns:a16="http://schemas.microsoft.com/office/drawing/2014/main" id="{200C9044-81C4-4B87-A0B2-5DE7897CB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5661" y="334576"/>
                <a:ext cx="0" cy="68327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34">
              <a:extLst>
                <a:ext uri="{FF2B5EF4-FFF2-40B4-BE49-F238E27FC236}">
                  <a16:creationId xmlns:a16="http://schemas.microsoft.com/office/drawing/2014/main" id="{E6CA2614-C776-41DC-B4D3-D31634D9C475}"/>
                </a:ext>
              </a:extLst>
            </p:cNvPr>
            <p:cNvGrpSpPr/>
            <p:nvPr/>
          </p:nvGrpSpPr>
          <p:grpSpPr>
            <a:xfrm>
              <a:off x="3389152" y="2224726"/>
              <a:ext cx="2203483" cy="2687684"/>
              <a:chOff x="3389152" y="2224726"/>
              <a:chExt cx="2203483" cy="2687684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C3018793-9F15-4AA0-8D88-CFE8F5941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E8BB8EF-7DA6-41F1-BC71-B8028DC8E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4EB21C51-58A8-4A53-801B-988B2406C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D37A70B3-F043-4A49-A074-CAE0F71F8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A0C22660-B79D-4A94-BD65-391DD653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CFC93E54-CFFF-4ABA-BFD6-36579C7A0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22131C25-69B1-4F33-9B81-64B6AA7AE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B4251EF7-E48A-46C8-BA9B-7BD812794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2F2C16A-6D6D-409A-9C9E-65CB184D3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DE9D0EE0-16F0-4C3D-8B7B-C52E37EB0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866B0852-9270-48AC-B823-579167A21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F7291838-E6C8-415E-A10A-6461E467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6919034B-0329-4750-B29F-F3CDAB05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B83DC41F-2223-45D9-882F-0C6801E7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42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y 3"/>
          <p:cNvCxnSpPr/>
          <p:nvPr/>
        </p:nvCxnSpPr>
        <p:spPr>
          <a:xfrm>
            <a:off x="409433" y="1678675"/>
            <a:ext cx="4599295" cy="0"/>
          </a:xfrm>
          <a:prstGeom prst="line">
            <a:avLst/>
          </a:prstGeom>
          <a:ln w="12700">
            <a:solidFill>
              <a:srgbClr val="33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409433" y="606272"/>
            <a:ext cx="831655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C1824"/>
                </a:solidFill>
                <a:ea typeface="Roboto" panose="02000000000000000000" pitchFamily="2" charset="0"/>
                <a:cs typeface="Tunga"/>
              </a:rPr>
              <a:t>Science to business transfer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Polish Association of Centers for Technology Transfer</a:t>
            </a:r>
            <a:r>
              <a:rPr lang="pl-PL" sz="2800" b="1" dirty="0">
                <a:ea typeface="Roboto" panose="02000000000000000000" pitchFamily="2" charset="0"/>
              </a:rPr>
              <a:t/>
            </a:r>
            <a:br>
              <a:rPr lang="pl-PL" sz="2800" b="1" dirty="0">
                <a:ea typeface="Roboto" panose="02000000000000000000" pitchFamily="2" charset="0"/>
              </a:rPr>
            </a:br>
            <a:endParaRPr lang="pl-PL" sz="2800" b="1" dirty="0">
              <a:solidFill>
                <a:schemeClr val="accent2">
                  <a:lumMod val="75000"/>
                </a:schemeClr>
              </a:solidFill>
              <a:ea typeface="Roboto" panose="02000000000000000000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14577" y="1941982"/>
            <a:ext cx="4284488" cy="417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PACTT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is</a:t>
            </a:r>
            <a:r>
              <a:rPr lang="pl-PL" sz="1600" dirty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a voluntary association of Polish </a:t>
            </a:r>
            <a:r>
              <a:rPr lang="en-US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universities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’ </a:t>
            </a:r>
            <a:r>
              <a:rPr lang="pl-PL" sz="1600" dirty="0" err="1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TTOs</a:t>
            </a:r>
            <a:r>
              <a:rPr lang="en-US" sz="1600" dirty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responsible for the protection, management and commercialization of university Intellectual Property (IP)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.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PACTT’s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members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are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agricultural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,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medical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,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economic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,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technical</a:t>
            </a:r>
            <a:r>
              <a:rPr lang="pl-PL" sz="1600" dirty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universities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as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well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as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Polish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Academy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of </a:t>
            </a:r>
            <a:r>
              <a:rPr lang="pl-PL" sz="1600" dirty="0" err="1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Sciences</a:t>
            </a:r>
            <a:r>
              <a:rPr lang="pl-PL" sz="1600" dirty="0" smtClean="0">
                <a:solidFill>
                  <a:srgbClr val="0C1824"/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.</a:t>
            </a:r>
            <a:endParaRPr lang="pl-PL" sz="1600" dirty="0">
              <a:solidFill>
                <a:srgbClr val="0C1824"/>
              </a:solidFill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</a:pPr>
            <a:endParaRPr lang="pl-PL" sz="1600" b="1" dirty="0" smtClean="0">
              <a:solidFill>
                <a:schemeClr val="accent2">
                  <a:lumMod val="75000"/>
                </a:schemeClr>
              </a:solidFill>
              <a:ea typeface="Roboto Light" panose="02000000000000000000" pitchFamily="2" charset="0"/>
              <a:cs typeface="Calibri" panose="020F0502020204030204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PACTT</a:t>
            </a:r>
            <a:r>
              <a:rPr lang="pl-PL" sz="1600" dirty="0" smtClean="0">
                <a:solidFill>
                  <a:schemeClr val="accent2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was </a:t>
            </a:r>
            <a:r>
              <a:rPr lang="pl-PL" sz="1600" dirty="0" err="1">
                <a:ea typeface="Roboto Light" panose="02000000000000000000" pitchFamily="2" charset="0"/>
                <a:cs typeface="Calibri" panose="020F0502020204030204" pitchFamily="34" charset="0"/>
              </a:rPr>
              <a:t>started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 in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2015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 by 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6 </a:t>
            </a:r>
            <a:r>
              <a:rPr lang="pl-PL" sz="1600" b="1" dirty="0" err="1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TTOs</a:t>
            </a: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and </a:t>
            </a:r>
            <a:r>
              <a:rPr lang="pl-PL" sz="1600" dirty="0" err="1">
                <a:ea typeface="Roboto Light" panose="02000000000000000000" pitchFamily="2" charset="0"/>
                <a:cs typeface="Calibri" panose="020F0502020204030204" pitchFamily="34" charset="0"/>
              </a:rPr>
              <a:t>at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 the moment </a:t>
            </a:r>
            <a:r>
              <a:rPr lang="pl-PL" sz="1600" dirty="0" err="1">
                <a:ea typeface="Roboto Light" panose="02000000000000000000" pitchFamily="2" charset="0"/>
                <a:cs typeface="Calibri" panose="020F0502020204030204" pitchFamily="34" charset="0"/>
              </a:rPr>
              <a:t>associates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ea typeface="Roboto Light" panose="02000000000000000000" pitchFamily="2" charset="0"/>
                <a:cs typeface="Calibri" panose="020F0502020204030204" pitchFamily="34" charset="0"/>
              </a:rPr>
              <a:t>over</a:t>
            </a:r>
            <a:r>
              <a:rPr lang="pl-PL" sz="1600" dirty="0" smtClean="0"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60</a:t>
            </a:r>
            <a:r>
              <a:rPr lang="pl-PL" sz="1600" b="1" dirty="0" smtClean="0">
                <a:solidFill>
                  <a:schemeClr val="accent2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ea typeface="Roboto Light" panose="02000000000000000000" pitchFamily="2" charset="0"/>
                <a:cs typeface="Calibri" panose="020F0502020204030204" pitchFamily="34" charset="0"/>
              </a:rPr>
              <a:t>P</a:t>
            </a:r>
            <a:r>
              <a:rPr lang="pl-PL" sz="1600" dirty="0" err="1" smtClean="0">
                <a:ea typeface="Roboto Light" panose="02000000000000000000" pitchFamily="2" charset="0"/>
                <a:cs typeface="Calibri" panose="020F0502020204030204" pitchFamily="34" charset="0"/>
              </a:rPr>
              <a:t>olish</a:t>
            </a:r>
            <a:r>
              <a:rPr lang="pl-PL" sz="1600" dirty="0" smtClean="0"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>
                <a:ea typeface="Roboto Light" panose="02000000000000000000" pitchFamily="2" charset="0"/>
                <a:cs typeface="Calibri" panose="020F0502020204030204" pitchFamily="34" charset="0"/>
              </a:rPr>
              <a:t>research</a:t>
            </a:r>
            <a:r>
              <a:rPr lang="pl-PL" sz="1600" dirty="0">
                <a:ea typeface="Roboto Light" panose="02000000000000000000" pitchFamily="2" charset="0"/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ea typeface="Roboto Light" panose="02000000000000000000" pitchFamily="2" charset="0"/>
                <a:cs typeface="Calibri" panose="020F0502020204030204" pitchFamily="34" charset="0"/>
              </a:rPr>
              <a:t>units</a:t>
            </a:r>
            <a:r>
              <a:rPr lang="pl-PL" sz="1600" dirty="0" smtClean="0">
                <a:ea typeface="Roboto Light" panose="02000000000000000000" pitchFamily="2" charset="0"/>
                <a:cs typeface="Calibri" panose="020F0502020204030204" pitchFamily="34" charset="0"/>
              </a:rPr>
              <a:t>. 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endParaRPr lang="pl-PL" sz="1600" dirty="0">
              <a:ea typeface="Roboto Light" panose="02000000000000000000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9316248"/>
              </p:ext>
            </p:extLst>
          </p:nvPr>
        </p:nvGraphicFramePr>
        <p:xfrm>
          <a:off x="3239589" y="1796971"/>
          <a:ext cx="7193279" cy="483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3063240" cy="538068"/>
          </a:xfrm>
          <a:prstGeom prst="rect">
            <a:avLst/>
          </a:prstGeom>
        </p:spPr>
      </p:pic>
      <p:grpSp>
        <p:nvGrpSpPr>
          <p:cNvPr id="7" name="Group 26">
            <a:extLst>
              <a:ext uri="{FF2B5EF4-FFF2-40B4-BE49-F238E27FC236}">
                <a16:creationId xmlns:a16="http://schemas.microsoft.com/office/drawing/2014/main" id="{1E5D2C1F-19C9-4AFA-8483-D64D056F7ABC}"/>
              </a:ext>
            </a:extLst>
          </p:cNvPr>
          <p:cNvGrpSpPr/>
          <p:nvPr/>
        </p:nvGrpSpPr>
        <p:grpSpPr>
          <a:xfrm>
            <a:off x="8235906" y="148123"/>
            <a:ext cx="751222" cy="916298"/>
            <a:chOff x="7931851" y="2464731"/>
            <a:chExt cx="1002842" cy="1223210"/>
          </a:xfrm>
          <a:solidFill>
            <a:srgbClr val="48535A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3EA8135-2521-4900-8B53-D0995B2DC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D34A39C-C9C4-4236-84E4-4CFF73F8BE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ABA213-EB86-4AB2-A5EE-93472C670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EE56103-12E5-4368-874E-346B201FB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432114F-94FC-4EAE-BC07-A01BDFF3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B959DB56-4B5E-4800-A05B-AECC73B92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3FB3FAF-D8BF-40DC-B5AB-55251FEF8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074F295-FE20-4304-888E-F90232A6F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8681EEC-7A5D-467A-9090-C35B42D8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1A72192-153C-4C44-9A25-7B8720F8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B2A1DBF-4716-4D85-A9ED-FCF719CEB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9782A32F-0782-4A1F-A539-2FD0523E6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BB596D4-F5A9-43A3-AC42-C91DD6BFA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87916A8-C4F6-4C27-B1D0-4BF58805E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5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860" y="1683256"/>
            <a:ext cx="5629948" cy="5073523"/>
          </a:xfrm>
          <a:prstGeom prst="rect">
            <a:avLst/>
          </a:prstGeom>
        </p:spPr>
      </p:pic>
      <p:cxnSp>
        <p:nvCxnSpPr>
          <p:cNvPr id="3" name="Łącznik prosty 2"/>
          <p:cNvCxnSpPr/>
          <p:nvPr/>
        </p:nvCxnSpPr>
        <p:spPr>
          <a:xfrm>
            <a:off x="409433" y="1678675"/>
            <a:ext cx="4599295" cy="0"/>
          </a:xfrm>
          <a:prstGeom prst="line">
            <a:avLst/>
          </a:prstGeom>
          <a:ln w="12700">
            <a:solidFill>
              <a:srgbClr val="33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409432" y="606272"/>
            <a:ext cx="73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rgbClr val="0C1824"/>
                </a:solidFill>
                <a:ea typeface="Roboto" panose="02000000000000000000" pitchFamily="2" charset="0"/>
                <a:cs typeface="Tunga"/>
              </a:rPr>
              <a:t>Science to business </a:t>
            </a:r>
            <a:r>
              <a:rPr lang="pl-PL" sz="2800" b="1" dirty="0" smtClean="0">
                <a:solidFill>
                  <a:srgbClr val="0C1824"/>
                </a:solidFill>
                <a:ea typeface="Roboto" panose="02000000000000000000" pitchFamily="2" charset="0"/>
                <a:cs typeface="Tunga"/>
              </a:rPr>
              <a:t>transfer</a:t>
            </a:r>
            <a:r>
              <a:rPr lang="pl-PL" sz="2800" b="1" dirty="0">
                <a:solidFill>
                  <a:srgbClr val="0C1824"/>
                </a:solidFill>
                <a:latin typeface="Roboto" panose="02000000000000000000" pitchFamily="2" charset="0"/>
                <a:ea typeface="Roboto" panose="02000000000000000000" pitchFamily="2" charset="0"/>
                <a:cs typeface="Tunga"/>
              </a:rPr>
              <a:t/>
            </a:r>
            <a:br>
              <a:rPr lang="pl-PL" sz="2800" b="1" dirty="0">
                <a:solidFill>
                  <a:srgbClr val="0C1824"/>
                </a:solidFill>
                <a:latin typeface="Roboto" panose="02000000000000000000" pitchFamily="2" charset="0"/>
                <a:ea typeface="Roboto" panose="02000000000000000000" pitchFamily="2" charset="0"/>
                <a:cs typeface="Tunga"/>
              </a:rPr>
            </a:b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ASTP Proton</a:t>
            </a:r>
          </a:p>
        </p:txBody>
      </p:sp>
      <p:sp>
        <p:nvSpPr>
          <p:cNvPr id="32" name="Owal 31"/>
          <p:cNvSpPr/>
          <p:nvPr/>
        </p:nvSpPr>
        <p:spPr>
          <a:xfrm rot="10800000">
            <a:off x="6726165" y="2921760"/>
            <a:ext cx="60960" cy="60960"/>
          </a:xfrm>
          <a:prstGeom prst="ellipse">
            <a:avLst/>
          </a:prstGeom>
          <a:solidFill>
            <a:srgbClr val="BDAE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1" name="Grupa 30"/>
          <p:cNvGrpSpPr/>
          <p:nvPr/>
        </p:nvGrpSpPr>
        <p:grpSpPr>
          <a:xfrm rot="5400000">
            <a:off x="6447802" y="4291097"/>
            <a:ext cx="750844" cy="50449"/>
            <a:chOff x="2723689" y="3443966"/>
            <a:chExt cx="857896" cy="60960"/>
          </a:xfrm>
          <a:solidFill>
            <a:srgbClr val="43646C"/>
          </a:solidFill>
        </p:grpSpPr>
        <p:sp>
          <p:nvSpPr>
            <p:cNvPr id="34" name="Owal 33"/>
            <p:cNvSpPr/>
            <p:nvPr/>
          </p:nvSpPr>
          <p:spPr>
            <a:xfrm>
              <a:off x="3520625" y="3443966"/>
              <a:ext cx="60960" cy="60960"/>
            </a:xfrm>
            <a:prstGeom prst="ellipse">
              <a:avLst/>
            </a:prstGeom>
            <a:grpFill/>
            <a:ln>
              <a:solidFill>
                <a:srgbClr val="4364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2723689" y="3474446"/>
              <a:ext cx="827416" cy="0"/>
            </a:xfrm>
            <a:prstGeom prst="line">
              <a:avLst/>
            </a:prstGeom>
            <a:grpFill/>
            <a:ln>
              <a:solidFill>
                <a:srgbClr val="4364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pole tekstowe 36"/>
          <p:cNvSpPr txBox="1"/>
          <p:nvPr/>
        </p:nvSpPr>
        <p:spPr>
          <a:xfrm>
            <a:off x="6778185" y="3625788"/>
            <a:ext cx="802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Roboto" panose="02000000000000000000" pitchFamily="2" charset="0"/>
                <a:ea typeface="Roboto" panose="02000000000000000000" pitchFamily="2" charset="0"/>
              </a:rPr>
              <a:t>PACTT</a:t>
            </a:r>
            <a:br>
              <a:rPr lang="pl-PL" sz="12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1200" dirty="0" smtClean="0">
                <a:solidFill>
                  <a:schemeClr val="accent2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Poland</a:t>
            </a:r>
            <a:endParaRPr lang="pl-PL" sz="1200" dirty="0">
              <a:solidFill>
                <a:schemeClr val="accent2">
                  <a:lumMod val="7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84374" y="2281024"/>
            <a:ext cx="3278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2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PACTT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is</a:t>
            </a:r>
            <a:r>
              <a:rPr lang="pl-PL" sz="1600" dirty="0">
                <a:cs typeface="Calibri" panose="020F0502020204030204" pitchFamily="34" charset="0"/>
              </a:rPr>
              <a:t> a </a:t>
            </a:r>
            <a:r>
              <a:rPr lang="pl-PL" sz="1600" dirty="0" err="1">
                <a:cs typeface="Calibri" panose="020F0502020204030204" pitchFamily="34" charset="0"/>
              </a:rPr>
              <a:t>member</a:t>
            </a:r>
            <a:r>
              <a:rPr lang="pl-PL" sz="1600" dirty="0">
                <a:cs typeface="Calibri" panose="020F0502020204030204" pitchFamily="34" charset="0"/>
              </a:rPr>
              <a:t> of ASTP Proton - </a:t>
            </a:r>
            <a:r>
              <a:rPr lang="en-US" sz="1600" dirty="0">
                <a:cs typeface="Calibri" panose="020F0502020204030204" pitchFamily="34" charset="0"/>
              </a:rPr>
              <a:t>the leading knowledge </a:t>
            </a:r>
            <a:r>
              <a:rPr lang="en-US" sz="1600" dirty="0" err="1">
                <a:cs typeface="Calibri" panose="020F0502020204030204" pitchFamily="34" charset="0"/>
              </a:rPr>
              <a:t>tr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en-US" sz="1600" dirty="0" err="1">
                <a:cs typeface="Calibri" panose="020F0502020204030204" pitchFamily="34" charset="0"/>
              </a:rPr>
              <a:t>ansfer</a:t>
            </a:r>
            <a:r>
              <a:rPr lang="en-US" sz="1600" dirty="0">
                <a:cs typeface="Calibri" panose="020F0502020204030204" pitchFamily="34" charset="0"/>
              </a:rPr>
              <a:t> association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established</a:t>
            </a:r>
            <a:r>
              <a:rPr lang="pl-PL" sz="1600" dirty="0">
                <a:cs typeface="Calibri" panose="020F0502020204030204" pitchFamily="34" charset="0"/>
              </a:rPr>
              <a:t> in </a:t>
            </a:r>
            <a:r>
              <a:rPr lang="pl-PL" sz="1600" dirty="0" smtClean="0">
                <a:cs typeface="Calibri" panose="020F0502020204030204" pitchFamily="34" charset="0"/>
              </a:rPr>
              <a:t>2000.</a:t>
            </a:r>
          </a:p>
          <a:p>
            <a:endParaRPr lang="pl-PL" sz="1600" dirty="0" smtClean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cs typeface="Calibri" panose="020F0502020204030204" pitchFamily="34" charset="0"/>
              </a:rPr>
              <a:t>ASTP </a:t>
            </a:r>
            <a:r>
              <a:rPr lang="pl-PL" sz="1600" dirty="0" err="1">
                <a:cs typeface="Calibri" panose="020F0502020204030204" pitchFamily="34" charset="0"/>
              </a:rPr>
              <a:t>brings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together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over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850</a:t>
            </a:r>
            <a:r>
              <a:rPr lang="pl-PL" sz="1600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members</a:t>
            </a:r>
            <a:r>
              <a:rPr lang="pl-PL" sz="1600" dirty="0">
                <a:cs typeface="Calibri" panose="020F0502020204030204" pitchFamily="34" charset="0"/>
              </a:rPr>
              <a:t> from </a:t>
            </a:r>
            <a:r>
              <a:rPr lang="pl-PL" b="1" dirty="0">
                <a:solidFill>
                  <a:schemeClr val="accent2">
                    <a:lumMod val="75000"/>
                  </a:schemeClr>
                </a:solidFill>
                <a:ea typeface="Roboto Light" panose="02000000000000000000" pitchFamily="2" charset="0"/>
                <a:cs typeface="Calibri" panose="020F0502020204030204" pitchFamily="34" charset="0"/>
              </a:rPr>
              <a:t>41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countries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through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whole</a:t>
            </a:r>
            <a:r>
              <a:rPr lang="pl-PL" sz="1600" dirty="0">
                <a:cs typeface="Calibri" panose="020F0502020204030204" pitchFamily="34" charset="0"/>
              </a:rPr>
              <a:t> Europe</a:t>
            </a:r>
            <a:r>
              <a:rPr lang="pl-PL" sz="1600" dirty="0" smtClean="0">
                <a:cs typeface="Calibri" panose="020F0502020204030204" pitchFamily="34" charset="0"/>
              </a:rPr>
              <a:t>.</a:t>
            </a:r>
          </a:p>
          <a:p>
            <a:endParaRPr lang="pl-PL" sz="1600" dirty="0"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>
                <a:cs typeface="Calibri" panose="020F0502020204030204" pitchFamily="34" charset="0"/>
              </a:rPr>
              <a:t>ASTP </a:t>
            </a:r>
            <a:r>
              <a:rPr lang="pl-PL" sz="1600" dirty="0" err="1">
                <a:cs typeface="Calibri" panose="020F0502020204030204" pitchFamily="34" charset="0"/>
              </a:rPr>
              <a:t>mission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is</a:t>
            </a:r>
            <a:r>
              <a:rPr lang="pl-PL" sz="1600" dirty="0">
                <a:cs typeface="Calibri" panose="020F0502020204030204" pitchFamily="34" charset="0"/>
              </a:rPr>
              <a:t> to </a:t>
            </a:r>
            <a:r>
              <a:rPr lang="pl-PL" sz="1600" dirty="0" err="1">
                <a:cs typeface="Calibri" panose="020F0502020204030204" pitchFamily="34" charset="0"/>
              </a:rPr>
              <a:t>build</a:t>
            </a:r>
            <a:r>
              <a:rPr lang="pl-PL" sz="1600" dirty="0">
                <a:cs typeface="Calibri" panose="020F0502020204030204" pitchFamily="34" charset="0"/>
              </a:rPr>
              <a:t> and </a:t>
            </a:r>
            <a:r>
              <a:rPr lang="pl-PL" sz="1600" dirty="0" err="1">
                <a:cs typeface="Calibri" panose="020F0502020204030204" pitchFamily="34" charset="0"/>
              </a:rPr>
              <a:t>develop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an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>
                <a:cs typeface="Calibri" panose="020F0502020204030204" pitchFamily="34" charset="0"/>
              </a:rPr>
              <a:t>effective</a:t>
            </a:r>
            <a:r>
              <a:rPr lang="pl-PL" sz="1600" dirty="0">
                <a:cs typeface="Calibri" panose="020F0502020204030204" pitchFamily="34" charset="0"/>
              </a:rPr>
              <a:t> network </a:t>
            </a:r>
            <a:r>
              <a:rPr lang="pl-PL" sz="1600" dirty="0" err="1">
                <a:cs typeface="Calibri" panose="020F0502020204030204" pitchFamily="34" charset="0"/>
              </a:rPr>
              <a:t>between</a:t>
            </a:r>
            <a:r>
              <a:rPr lang="pl-PL" sz="1600" dirty="0">
                <a:cs typeface="Calibri" panose="020F0502020204030204" pitchFamily="34" charset="0"/>
              </a:rPr>
              <a:t> the </a:t>
            </a:r>
            <a:r>
              <a:rPr lang="pl-PL" sz="1600" dirty="0" err="1">
                <a:cs typeface="Calibri" panose="020F0502020204030204" pitchFamily="34" charset="0"/>
              </a:rPr>
              <a:t>European</a:t>
            </a:r>
            <a:r>
              <a:rPr lang="pl-PL" sz="1600" dirty="0"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cs typeface="Calibri" panose="020F0502020204030204" pitchFamily="34" charset="0"/>
              </a:rPr>
              <a:t>TTOs</a:t>
            </a:r>
            <a:r>
              <a:rPr lang="pl-PL" sz="1600" dirty="0" smtClean="0"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6" name="Schemat blokowy: łącznik 5"/>
          <p:cNvSpPr/>
          <p:nvPr/>
        </p:nvSpPr>
        <p:spPr>
          <a:xfrm>
            <a:off x="6291834" y="3161211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chemat blokowy: łącznik 49"/>
          <p:cNvSpPr/>
          <p:nvPr/>
        </p:nvSpPr>
        <p:spPr>
          <a:xfrm>
            <a:off x="5909210" y="3157912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chemat blokowy: łącznik 50"/>
          <p:cNvSpPr/>
          <p:nvPr/>
        </p:nvSpPr>
        <p:spPr>
          <a:xfrm>
            <a:off x="4642349" y="4069030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chemat blokowy: łącznik 51"/>
          <p:cNvSpPr/>
          <p:nvPr/>
        </p:nvSpPr>
        <p:spPr>
          <a:xfrm>
            <a:off x="4809679" y="4446371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chemat blokowy: łącznik 52"/>
          <p:cNvSpPr/>
          <p:nvPr/>
        </p:nvSpPr>
        <p:spPr>
          <a:xfrm>
            <a:off x="4210818" y="4446371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chemat blokowy: łącznik 53"/>
          <p:cNvSpPr/>
          <p:nvPr/>
        </p:nvSpPr>
        <p:spPr>
          <a:xfrm>
            <a:off x="5275809" y="5179887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chemat blokowy: łącznik 61"/>
          <p:cNvSpPr/>
          <p:nvPr/>
        </p:nvSpPr>
        <p:spPr>
          <a:xfrm>
            <a:off x="4617913" y="5966017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Schemat blokowy: łącznik 62"/>
          <p:cNvSpPr/>
          <p:nvPr/>
        </p:nvSpPr>
        <p:spPr>
          <a:xfrm>
            <a:off x="5368171" y="4700451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chemat blokowy: łącznik 63"/>
          <p:cNvSpPr/>
          <p:nvPr/>
        </p:nvSpPr>
        <p:spPr>
          <a:xfrm>
            <a:off x="7365704" y="4835333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chemat blokowy: łącznik 64"/>
          <p:cNvSpPr/>
          <p:nvPr/>
        </p:nvSpPr>
        <p:spPr>
          <a:xfrm>
            <a:off x="6242962" y="5330655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chemat blokowy: łącznik 65"/>
          <p:cNvSpPr/>
          <p:nvPr/>
        </p:nvSpPr>
        <p:spPr>
          <a:xfrm>
            <a:off x="5892017" y="5435956"/>
            <a:ext cx="48872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63240" cy="538068"/>
          </a:xfrm>
          <a:prstGeom prst="rect">
            <a:avLst/>
          </a:prstGeom>
        </p:spPr>
      </p:pic>
      <p:grpSp>
        <p:nvGrpSpPr>
          <p:cNvPr id="33" name="Group 26">
            <a:extLst>
              <a:ext uri="{FF2B5EF4-FFF2-40B4-BE49-F238E27FC236}">
                <a16:creationId xmlns:a16="http://schemas.microsoft.com/office/drawing/2014/main" id="{1E5D2C1F-19C9-4AFA-8483-D64D056F7ABC}"/>
              </a:ext>
            </a:extLst>
          </p:cNvPr>
          <p:cNvGrpSpPr/>
          <p:nvPr/>
        </p:nvGrpSpPr>
        <p:grpSpPr>
          <a:xfrm>
            <a:off x="8235906" y="148123"/>
            <a:ext cx="751222" cy="916298"/>
            <a:chOff x="7931851" y="2464731"/>
            <a:chExt cx="1002842" cy="1223210"/>
          </a:xfrm>
          <a:solidFill>
            <a:srgbClr val="48535A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03EA8135-2521-4900-8B53-D0995B2DC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D34A39C-C9C4-4236-84E4-4CFF73F8BE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04ABA213-EB86-4AB2-A5EE-93472C670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8EE56103-12E5-4368-874E-346B201FB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6432114F-94FC-4EAE-BC07-A01BDFF3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B959DB56-4B5E-4800-A05B-AECC73B92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C3FB3FAF-D8BF-40DC-B5AB-55251FEF8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6074F295-FE20-4304-888E-F90232A6F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38681EEC-7A5D-467A-9090-C35B42D8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91A72192-153C-4C44-9A25-7B8720F8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5B2A1DBF-4716-4D85-A9ED-FCF719CEB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9782A32F-0782-4A1F-A539-2FD0523E6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3BB596D4-F5A9-43A3-AC42-C91DD6BFA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287916A8-C4F6-4C27-B1D0-4BF58805E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87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y 1"/>
          <p:cNvCxnSpPr/>
          <p:nvPr/>
        </p:nvCxnSpPr>
        <p:spPr>
          <a:xfrm>
            <a:off x="409433" y="1678675"/>
            <a:ext cx="4599295" cy="0"/>
          </a:xfrm>
          <a:prstGeom prst="line">
            <a:avLst/>
          </a:prstGeom>
          <a:ln w="12700">
            <a:solidFill>
              <a:srgbClr val="334A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409433" y="606272"/>
            <a:ext cx="8020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ea typeface="Roboto" panose="02000000000000000000" pitchFamily="2" charset="0"/>
                <a:cs typeface="Tunga"/>
              </a:rPr>
              <a:t>B2B </a:t>
            </a:r>
            <a:r>
              <a:rPr lang="pl-PL" sz="2800" b="1" dirty="0" err="1" smtClean="0">
                <a:ea typeface="Roboto" panose="02000000000000000000" pitchFamily="2" charset="0"/>
                <a:cs typeface="Tunga"/>
              </a:rPr>
              <a:t>international</a:t>
            </a:r>
            <a:r>
              <a:rPr lang="pl-PL" sz="2800" b="1" dirty="0" smtClean="0">
                <a:ea typeface="Roboto" panose="02000000000000000000" pitchFamily="2" charset="0"/>
                <a:cs typeface="Tunga"/>
              </a:rPr>
              <a:t> </a:t>
            </a:r>
            <a:r>
              <a:rPr lang="pl-PL" sz="2800" b="1" dirty="0" err="1" smtClean="0">
                <a:ea typeface="Roboto" panose="02000000000000000000" pitchFamily="2" charset="0"/>
                <a:cs typeface="Tunga"/>
              </a:rPr>
              <a:t>cooperation</a:t>
            </a:r>
            <a:r>
              <a:rPr lang="pl-PL" sz="2800" b="1" dirty="0" smtClean="0">
                <a:ea typeface="Roboto" panose="02000000000000000000" pitchFamily="2" charset="0"/>
                <a:cs typeface="Tunga"/>
              </a:rPr>
              <a:t> </a:t>
            </a:r>
          </a:p>
          <a:p>
            <a:pPr algn="ctr"/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ea typeface="Roboto" panose="02000000000000000000" pitchFamily="2" charset="0"/>
                <a:cs typeface="Tunga"/>
              </a:rPr>
              <a:t>Enterprise Europe Network </a:t>
            </a:r>
          </a:p>
        </p:txBody>
      </p:sp>
      <p:sp>
        <p:nvSpPr>
          <p:cNvPr id="4" name="Prostokąt 3"/>
          <p:cNvSpPr/>
          <p:nvPr/>
        </p:nvSpPr>
        <p:spPr>
          <a:xfrm>
            <a:off x="455248" y="2184740"/>
            <a:ext cx="8133806" cy="15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cs typeface="Calibri" panose="020F0502020204030204" pitchFamily="34" charset="0"/>
              </a:rPr>
              <a:t>WCTT is a </a:t>
            </a:r>
            <a:r>
              <a:rPr lang="en-US" sz="1600" dirty="0" err="1" smtClean="0">
                <a:cs typeface="Calibri" panose="020F0502020204030204" pitchFamily="34" charset="0"/>
              </a:rPr>
              <a:t>membe</a:t>
            </a:r>
            <a:r>
              <a:rPr lang="pl-PL" sz="1600" dirty="0" smtClean="0">
                <a:cs typeface="Calibri" panose="020F0502020204030204" pitchFamily="34" charset="0"/>
              </a:rPr>
              <a:t>r </a:t>
            </a:r>
            <a:r>
              <a:rPr lang="en-US" sz="1600" dirty="0" smtClean="0">
                <a:cs typeface="Calibri" panose="020F0502020204030204" pitchFamily="34" charset="0"/>
              </a:rPr>
              <a:t>of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Enterprise Europe Network</a:t>
            </a:r>
            <a:r>
              <a:rPr lang="pl-PL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 (EEN) </a:t>
            </a:r>
            <a:r>
              <a:rPr lang="pl-PL" sz="1600" dirty="0" smtClean="0">
                <a:cs typeface="Calibri" panose="020F0502020204030204" pitchFamily="34" charset="0"/>
              </a:rPr>
              <a:t>– network co-</a:t>
            </a:r>
            <a:r>
              <a:rPr lang="pl-PL" sz="1600" dirty="0" err="1" smtClean="0">
                <a:cs typeface="Calibri" panose="020F0502020204030204" pitchFamily="34" charset="0"/>
              </a:rPr>
              <a:t>financed</a:t>
            </a:r>
            <a:r>
              <a:rPr lang="pl-PL" sz="1600" dirty="0" smtClean="0">
                <a:cs typeface="Calibri" panose="020F0502020204030204" pitchFamily="34" charset="0"/>
              </a:rPr>
              <a:t> and </a:t>
            </a:r>
            <a:r>
              <a:rPr lang="pl-PL" sz="1600" dirty="0" err="1" smtClean="0">
                <a:cs typeface="Calibri" panose="020F0502020204030204" pitchFamily="34" charset="0"/>
              </a:rPr>
              <a:t>coordinated</a:t>
            </a:r>
            <a:r>
              <a:rPr lang="pl-PL" sz="1600" dirty="0" smtClean="0">
                <a:cs typeface="Calibri" panose="020F0502020204030204" pitchFamily="34" charset="0"/>
              </a:rPr>
              <a:t> by the </a:t>
            </a:r>
            <a:r>
              <a:rPr lang="pl-PL" sz="1600" dirty="0" err="1" smtClean="0">
                <a:cs typeface="Calibri" panose="020F0502020204030204" pitchFamily="34" charset="0"/>
              </a:rPr>
              <a:t>European</a:t>
            </a:r>
            <a:r>
              <a:rPr lang="pl-PL" sz="1600" dirty="0" smtClean="0">
                <a:cs typeface="Calibri" panose="020F0502020204030204" pitchFamily="34" charset="0"/>
              </a:rPr>
              <a:t> </a:t>
            </a:r>
            <a:r>
              <a:rPr lang="pl-PL" sz="1600" dirty="0" err="1" smtClean="0">
                <a:cs typeface="Calibri" panose="020F0502020204030204" pitchFamily="34" charset="0"/>
              </a:rPr>
              <a:t>Comission</a:t>
            </a:r>
            <a:r>
              <a:rPr lang="en-US" sz="1600" dirty="0" smtClean="0">
                <a:cs typeface="Calibri" panose="020F0502020204030204" pitchFamily="34" charset="0"/>
              </a:rPr>
              <a:t>. </a:t>
            </a:r>
            <a:r>
              <a:rPr lang="en-US" sz="1600" dirty="0">
                <a:cs typeface="Calibri" panose="020F0502020204030204" pitchFamily="34" charset="0"/>
              </a:rPr>
              <a:t>The network helps businesses innovate and grow on an international scale. It is the world’s largest support network for small and medium-sized enterprises (SMEs) with international ambitions. </a:t>
            </a:r>
            <a:endParaRPr lang="pl-PL" sz="1600" dirty="0" smtClean="0">
              <a:cs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74" y="4040777"/>
            <a:ext cx="7750628" cy="179719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09434" y="5617978"/>
            <a:ext cx="12035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pl-PL" sz="1600" b="1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400" dirty="0" smtClean="0">
                <a:ea typeface="Roboto" panose="02000000000000000000" pitchFamily="2" charset="0"/>
              </a:rPr>
              <a:t>international </a:t>
            </a:r>
            <a:r>
              <a:rPr lang="pl-PL" sz="1400" dirty="0" smtClean="0">
                <a:ea typeface="Roboto" panose="02000000000000000000" pitchFamily="2" charset="0"/>
              </a:rPr>
              <a:t/>
            </a:r>
            <a:br>
              <a:rPr lang="pl-PL" sz="1400" dirty="0" smtClean="0">
                <a:ea typeface="Roboto" panose="02000000000000000000" pitchFamily="2" charset="0"/>
              </a:rPr>
            </a:br>
            <a:r>
              <a:rPr lang="en-US" sz="1400" dirty="0" smtClean="0">
                <a:ea typeface="Roboto" panose="02000000000000000000" pitchFamily="2" charset="0"/>
              </a:rPr>
              <a:t>agreements </a:t>
            </a:r>
            <a:r>
              <a:rPr lang="pl-PL" sz="14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pl-PL" sz="14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pl-PL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772038" y="5960567"/>
            <a:ext cx="1986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dirty="0" err="1" smtClean="0">
                <a:ea typeface="Roboto" panose="02000000000000000000" pitchFamily="2" charset="0"/>
              </a:rPr>
              <a:t>training</a:t>
            </a:r>
            <a:r>
              <a:rPr lang="pl-PL" sz="1400" dirty="0" smtClean="0">
                <a:ea typeface="Roboto" panose="02000000000000000000" pitchFamily="2" charset="0"/>
              </a:rPr>
              <a:t> </a:t>
            </a:r>
            <a:r>
              <a:rPr lang="pl-PL" sz="1400" dirty="0">
                <a:ea typeface="Roboto" panose="02000000000000000000" pitchFamily="2" charset="0"/>
              </a:rPr>
              <a:t>and </a:t>
            </a:r>
            <a:r>
              <a:rPr lang="pl-PL" sz="1400" dirty="0" err="1">
                <a:ea typeface="Roboto" panose="02000000000000000000" pitchFamily="2" charset="0"/>
              </a:rPr>
              <a:t>conferences</a:t>
            </a:r>
            <a:endParaRPr lang="pl-PL" sz="1400" dirty="0">
              <a:ea typeface="Roboto" panose="02000000000000000000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185492" y="5436255"/>
            <a:ext cx="1959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pl-PL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758287" y="5617977"/>
            <a:ext cx="164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pl-PL" sz="1600" dirty="0" smtClean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l-PL" sz="1400" dirty="0" err="1" smtClean="0">
                <a:ea typeface="Roboto" panose="02000000000000000000" pitchFamily="2" charset="0"/>
              </a:rPr>
              <a:t>individual</a:t>
            </a:r>
            <a:r>
              <a:rPr lang="pl-PL" sz="1400" dirty="0" smtClean="0">
                <a:ea typeface="Roboto" panose="02000000000000000000" pitchFamily="2" charset="0"/>
              </a:rPr>
              <a:t> B2B </a:t>
            </a:r>
            <a:r>
              <a:rPr lang="pl-PL" sz="1400" dirty="0" err="1">
                <a:ea typeface="Roboto" panose="02000000000000000000" pitchFamily="2" charset="0"/>
              </a:rPr>
              <a:t>meetings</a:t>
            </a:r>
            <a:endParaRPr lang="pl-PL" sz="1400" dirty="0">
              <a:ea typeface="Roboto" panose="02000000000000000000" pitchFamily="2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5198358" y="5837969"/>
            <a:ext cx="2339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sz="1400" dirty="0" err="1" smtClean="0">
                <a:ea typeface="Roboto" panose="02000000000000000000" pitchFamily="2" charset="0"/>
              </a:rPr>
              <a:t>company</a:t>
            </a:r>
            <a:r>
              <a:rPr lang="pl-PL" sz="1400" dirty="0" smtClean="0">
                <a:ea typeface="Roboto" panose="02000000000000000000" pitchFamily="2" charset="0"/>
              </a:rPr>
              <a:t> </a:t>
            </a:r>
            <a:r>
              <a:rPr lang="pl-PL" sz="1400" dirty="0" err="1" smtClean="0">
                <a:ea typeface="Roboto" panose="02000000000000000000" pitchFamily="2" charset="0"/>
              </a:rPr>
              <a:t>missions</a:t>
            </a:r>
            <a:endParaRPr lang="pl-PL" sz="1400" dirty="0">
              <a:ea typeface="Roboto" panose="02000000000000000000" pitchFamily="2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249030" y="5837969"/>
            <a:ext cx="133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>
                <a:ea typeface="Roboto" panose="02000000000000000000" pitchFamily="2" charset="0"/>
              </a:rPr>
              <a:t>European</a:t>
            </a:r>
            <a:r>
              <a:rPr lang="pl-PL" sz="1400" dirty="0">
                <a:ea typeface="Roboto" panose="02000000000000000000" pitchFamily="2" charset="0"/>
              </a:rPr>
              <a:t> </a:t>
            </a:r>
            <a:r>
              <a:rPr lang="pl-PL" sz="1400" dirty="0" err="1">
                <a:ea typeface="Roboto" panose="02000000000000000000" pitchFamily="2" charset="0"/>
              </a:rPr>
              <a:t>partnership</a:t>
            </a:r>
            <a:endParaRPr lang="en-US" sz="1400" dirty="0">
              <a:ea typeface="Roboto" panose="02000000000000000000" pitchFamily="2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063240" cy="538068"/>
          </a:xfrm>
          <a:prstGeom prst="rect">
            <a:avLst/>
          </a:prstGeom>
        </p:spPr>
      </p:pic>
      <p:grpSp>
        <p:nvGrpSpPr>
          <p:cNvPr id="13" name="Group 127">
            <a:extLst>
              <a:ext uri="{FF2B5EF4-FFF2-40B4-BE49-F238E27FC236}">
                <a16:creationId xmlns:a16="http://schemas.microsoft.com/office/drawing/2014/main" id="{F80AC219-D899-41F8-8863-7C4D77CFA23A}"/>
              </a:ext>
            </a:extLst>
          </p:cNvPr>
          <p:cNvGrpSpPr/>
          <p:nvPr/>
        </p:nvGrpSpPr>
        <p:grpSpPr>
          <a:xfrm>
            <a:off x="7605925" y="269034"/>
            <a:ext cx="931111" cy="930885"/>
            <a:chOff x="2700338" y="8651875"/>
            <a:chExt cx="6545262" cy="6543675"/>
          </a:xfrm>
          <a:solidFill>
            <a:schemeClr val="accent2">
              <a:lumMod val="75000"/>
            </a:schemeClr>
          </a:solidFill>
        </p:grpSpPr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BD135E5D-E1BA-454E-87FD-CA776611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AF092885-5FB7-4457-A7E0-05E129914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CEC46462-3580-4AFE-9F4B-1E69104F7D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38F13ED7-046E-4872-897B-7E3AC0937B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3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ytuł 1"/>
          <p:cNvSpPr>
            <a:spLocks noGrp="1"/>
          </p:cNvSpPr>
          <p:nvPr>
            <p:ph type="title"/>
          </p:nvPr>
        </p:nvSpPr>
        <p:spPr>
          <a:xfrm>
            <a:off x="665117" y="415828"/>
            <a:ext cx="78867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+mn-lt"/>
                <a:ea typeface="Roboto" panose="02000000000000000000" pitchFamily="2" charset="0"/>
                <a:cs typeface="Tunga"/>
              </a:rPr>
              <a:t>Enterprise Europe Network </a:t>
            </a:r>
          </a:p>
        </p:txBody>
      </p:sp>
      <p:sp>
        <p:nvSpPr>
          <p:cNvPr id="29698" name="Symbol zastępczy tekstu 2"/>
          <p:cNvSpPr>
            <a:spLocks noGrp="1"/>
          </p:cNvSpPr>
          <p:nvPr>
            <p:ph idx="1"/>
          </p:nvPr>
        </p:nvSpPr>
        <p:spPr>
          <a:blipFill dpi="0" rotWithShape="1">
            <a:blip r:embed="rId3">
              <a:alphaModFix amt="44000"/>
            </a:blip>
            <a:srcRect/>
            <a:stretch>
              <a:fillRect/>
            </a:stretch>
          </a:blipFill>
        </p:spPr>
        <p:txBody>
          <a:bodyPr/>
          <a:lstStyle/>
          <a:p>
            <a:pPr lvl="0"/>
            <a:endParaRPr lang="pl-PL" sz="16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pl-P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+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60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countries</a:t>
            </a: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pl-P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+</a:t>
            </a:r>
            <a:r>
              <a:rPr lang="pl-P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3000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experts</a:t>
            </a:r>
            <a:endParaRPr lang="en-US" sz="16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pl-P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+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600</a:t>
            </a:r>
            <a:r>
              <a:rPr lang="en-US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organizations</a:t>
            </a:r>
            <a:endParaRPr lang="pl-PL" sz="16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pl-PL" sz="1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pl-PL" sz="1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WCTT’s</a:t>
            </a:r>
            <a:r>
              <a:rPr lang="pl-P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role:</a:t>
            </a:r>
          </a:p>
          <a:p>
            <a:pPr marL="0" lvl="0" indent="0">
              <a:buNone/>
            </a:pPr>
            <a:r>
              <a:rPr lang="pl-PL" sz="1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Consortium</a:t>
            </a:r>
            <a:r>
              <a:rPr lang="pl-PL" sz="16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pl-PL" sz="16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coordinator</a:t>
            </a:r>
            <a:endParaRPr lang="pl-PL" sz="16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pl-PL" sz="18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r>
              <a:rPr lang="pl-PL" sz="1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Rola WCTT: </a:t>
            </a:r>
            <a:endParaRPr lang="pl-PL" sz="14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lvl="0" indent="0">
              <a:buNone/>
            </a:pPr>
            <a:endParaRPr lang="pl-PL" sz="1400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0" indent="0">
              <a:buFontTx/>
              <a:buNone/>
            </a:pPr>
            <a:endParaRPr lang="en-US" altLang="pl-PL" sz="1600" i="1" dirty="0" smtClean="0">
              <a:latin typeface="Trebuchet MS" panose="020B0603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54E0D36-CB90-4CF3-ABEF-099FEC3F94C5}" type="slidenum">
              <a:rPr lang="pl-PL"/>
              <a:pPr>
                <a:defRPr/>
              </a:pPr>
              <a:t>8</a:t>
            </a:fld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940" y="1690689"/>
            <a:ext cx="666131" cy="403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67543"/>
            <a:ext cx="1562100" cy="415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6832"/>
            <a:ext cx="12573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64" y="5085184"/>
            <a:ext cx="10763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35" y="4298922"/>
            <a:ext cx="1979309" cy="170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6102"/>
            <a:ext cx="3063240" cy="538068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5939246" y="0"/>
            <a:ext cx="3136173" cy="1114151"/>
            <a:chOff x="1483376" y="334576"/>
            <a:chExt cx="9419410" cy="4577834"/>
          </a:xfrm>
        </p:grpSpPr>
        <p:cxnSp>
          <p:nvCxnSpPr>
            <p:cNvPr id="12" name="Straight Connector 4">
              <a:extLst>
                <a:ext uri="{FF2B5EF4-FFF2-40B4-BE49-F238E27FC236}">
                  <a16:creationId xmlns:a16="http://schemas.microsoft.com/office/drawing/2014/main" id="{1E86588C-F5E3-4817-8552-6D3332A56E63}"/>
                </a:ext>
              </a:extLst>
            </p:cNvPr>
            <p:cNvCxnSpPr>
              <a:cxnSpLocks/>
            </p:cNvCxnSpPr>
            <p:nvPr/>
          </p:nvCxnSpPr>
          <p:spPr>
            <a:xfrm>
              <a:off x="4491417" y="334576"/>
              <a:ext cx="0" cy="193981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33">
              <a:extLst>
                <a:ext uri="{FF2B5EF4-FFF2-40B4-BE49-F238E27FC236}">
                  <a16:creationId xmlns:a16="http://schemas.microsoft.com/office/drawing/2014/main" id="{E1066A9F-64AE-4E5E-ACEE-7BFBCAE6518C}"/>
                </a:ext>
              </a:extLst>
            </p:cNvPr>
            <p:cNvGrpSpPr/>
            <p:nvPr/>
          </p:nvGrpSpPr>
          <p:grpSpPr>
            <a:xfrm>
              <a:off x="1483376" y="334577"/>
              <a:ext cx="1077358" cy="2649634"/>
              <a:chOff x="984760" y="608897"/>
              <a:chExt cx="1077358" cy="2649634"/>
            </a:xfrm>
            <a:solidFill>
              <a:schemeClr val="tx1"/>
            </a:solidFill>
          </p:grpSpPr>
          <p:grpSp>
            <p:nvGrpSpPr>
              <p:cNvPr id="53" name="Group 112">
                <a:extLst>
                  <a:ext uri="{FF2B5EF4-FFF2-40B4-BE49-F238E27FC236}">
                    <a16:creationId xmlns:a16="http://schemas.microsoft.com/office/drawing/2014/main" id="{4A8B7D09-CCCB-41E2-8742-A3BB533C4FBB}"/>
                  </a:ext>
                </a:extLst>
              </p:cNvPr>
              <p:cNvGrpSpPr/>
              <p:nvPr/>
            </p:nvGrpSpPr>
            <p:grpSpPr>
              <a:xfrm>
                <a:off x="984760" y="1467868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55" name="Freeform 5">
                  <a:extLst>
                    <a:ext uri="{FF2B5EF4-FFF2-40B4-BE49-F238E27FC236}">
                      <a16:creationId xmlns:a16="http://schemas.microsoft.com/office/drawing/2014/main" id="{1E5C5691-723F-4A70-B2E5-F3CC76ED87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56" name="Freeform 6">
                  <a:extLst>
                    <a:ext uri="{FF2B5EF4-FFF2-40B4-BE49-F238E27FC236}">
                      <a16:creationId xmlns:a16="http://schemas.microsoft.com/office/drawing/2014/main" id="{A31F1ABC-F007-43DC-BA06-1AEB599D747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" name="Freeform 7">
                  <a:extLst>
                    <a:ext uri="{FF2B5EF4-FFF2-40B4-BE49-F238E27FC236}">
                      <a16:creationId xmlns:a16="http://schemas.microsoft.com/office/drawing/2014/main" id="{C7CB8647-0116-47CE-8E7B-0490618718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Freeform 8">
                  <a:extLst>
                    <a:ext uri="{FF2B5EF4-FFF2-40B4-BE49-F238E27FC236}">
                      <a16:creationId xmlns:a16="http://schemas.microsoft.com/office/drawing/2014/main" id="{EF2B3790-56B5-47D0-A690-53E8E27DD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Freeform 9">
                  <a:extLst>
                    <a:ext uri="{FF2B5EF4-FFF2-40B4-BE49-F238E27FC236}">
                      <a16:creationId xmlns:a16="http://schemas.microsoft.com/office/drawing/2014/main" id="{92AB0F54-9032-48EB-97C3-9E93BCE235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54" name="Straight Connector 131">
                <a:extLst>
                  <a:ext uri="{FF2B5EF4-FFF2-40B4-BE49-F238E27FC236}">
                    <a16:creationId xmlns:a16="http://schemas.microsoft.com/office/drawing/2014/main" id="{65145EDD-D606-4347-8E4D-5BB67CFFA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5412" y="608897"/>
                <a:ext cx="0" cy="858971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21FDD82B-5983-4FED-B454-26F3BE7A0B36}"/>
                </a:ext>
              </a:extLst>
            </p:cNvPr>
            <p:cNvGrpSpPr/>
            <p:nvPr/>
          </p:nvGrpSpPr>
          <p:grpSpPr>
            <a:xfrm>
              <a:off x="8183449" y="334576"/>
              <a:ext cx="1077358" cy="2953147"/>
              <a:chOff x="7571708" y="334576"/>
              <a:chExt cx="1077358" cy="2953147"/>
            </a:xfrm>
            <a:solidFill>
              <a:schemeClr val="tx1"/>
            </a:solidFill>
          </p:grpSpPr>
          <p:grpSp>
            <p:nvGrpSpPr>
              <p:cNvPr id="46" name="Group 13">
                <a:extLst>
                  <a:ext uri="{FF2B5EF4-FFF2-40B4-BE49-F238E27FC236}">
                    <a16:creationId xmlns:a16="http://schemas.microsoft.com/office/drawing/2014/main" id="{AF5E0922-C813-4C76-8DA2-AD2C928F8E53}"/>
                  </a:ext>
                </a:extLst>
              </p:cNvPr>
              <p:cNvGrpSpPr/>
              <p:nvPr/>
            </p:nvGrpSpPr>
            <p:grpSpPr>
              <a:xfrm>
                <a:off x="7571708" y="1497060"/>
                <a:ext cx="1077358" cy="1790663"/>
                <a:chOff x="10268256" y="991107"/>
                <a:chExt cx="1077358" cy="1790663"/>
              </a:xfrm>
              <a:grpFill/>
            </p:grpSpPr>
            <p:sp>
              <p:nvSpPr>
                <p:cNvPr id="48" name="Freeform 5">
                  <a:extLst>
                    <a:ext uri="{FF2B5EF4-FFF2-40B4-BE49-F238E27FC236}">
                      <a16:creationId xmlns:a16="http://schemas.microsoft.com/office/drawing/2014/main" id="{2E86A7DD-7289-4817-BDDE-039F929FEF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9" name="Freeform 6">
                  <a:extLst>
                    <a:ext uri="{FF2B5EF4-FFF2-40B4-BE49-F238E27FC236}">
                      <a16:creationId xmlns:a16="http://schemas.microsoft.com/office/drawing/2014/main" id="{349D537E-50D5-4520-8795-A71D46C6E0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" name="Freeform 7">
                  <a:extLst>
                    <a:ext uri="{FF2B5EF4-FFF2-40B4-BE49-F238E27FC236}">
                      <a16:creationId xmlns:a16="http://schemas.microsoft.com/office/drawing/2014/main" id="{08C6FD5D-58DE-4759-B4D7-ACE12960A5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" name="Freeform 8">
                  <a:extLst>
                    <a:ext uri="{FF2B5EF4-FFF2-40B4-BE49-F238E27FC236}">
                      <a16:creationId xmlns:a16="http://schemas.microsoft.com/office/drawing/2014/main" id="{8188F576-D871-48B8-A1F1-707803F62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9">
                  <a:extLst>
                    <a:ext uri="{FF2B5EF4-FFF2-40B4-BE49-F238E27FC236}">
                      <a16:creationId xmlns:a16="http://schemas.microsoft.com/office/drawing/2014/main" id="{10FE7544-4349-4586-92CD-371C2982C8D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7" name="Straight Connector 134">
                <a:extLst>
                  <a:ext uri="{FF2B5EF4-FFF2-40B4-BE49-F238E27FC236}">
                    <a16:creationId xmlns:a16="http://schemas.microsoft.com/office/drawing/2014/main" id="{5451453B-71E5-4CEB-A5D5-B5214832F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06712" y="334576"/>
                <a:ext cx="0" cy="1213864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31">
              <a:extLst>
                <a:ext uri="{FF2B5EF4-FFF2-40B4-BE49-F238E27FC236}">
                  <a16:creationId xmlns:a16="http://schemas.microsoft.com/office/drawing/2014/main" id="{6B2AA441-76A7-41A3-8263-C8708232AED2}"/>
                </a:ext>
              </a:extLst>
            </p:cNvPr>
            <p:cNvGrpSpPr/>
            <p:nvPr/>
          </p:nvGrpSpPr>
          <p:grpSpPr>
            <a:xfrm>
              <a:off x="5917421" y="334576"/>
              <a:ext cx="902225" cy="2316266"/>
              <a:chOff x="5844264" y="334576"/>
              <a:chExt cx="902225" cy="2316266"/>
            </a:xfrm>
            <a:solidFill>
              <a:schemeClr val="tx1"/>
            </a:solidFill>
          </p:grpSpPr>
          <p:grpSp>
            <p:nvGrpSpPr>
              <p:cNvPr id="39" name="Group 118">
                <a:extLst>
                  <a:ext uri="{FF2B5EF4-FFF2-40B4-BE49-F238E27FC236}">
                    <a16:creationId xmlns:a16="http://schemas.microsoft.com/office/drawing/2014/main" id="{E5B4FC20-C444-4C03-B912-6914AC2B8AB2}"/>
                  </a:ext>
                </a:extLst>
              </p:cNvPr>
              <p:cNvGrpSpPr/>
              <p:nvPr/>
            </p:nvGrpSpPr>
            <p:grpSpPr>
              <a:xfrm>
                <a:off x="5844264" y="1151265"/>
                <a:ext cx="902225" cy="1499577"/>
                <a:chOff x="10268256" y="991107"/>
                <a:chExt cx="1077358" cy="1790663"/>
              </a:xfrm>
              <a:grpFill/>
            </p:grpSpPr>
            <p:sp>
              <p:nvSpPr>
                <p:cNvPr id="41" name="Freeform 5">
                  <a:extLst>
                    <a:ext uri="{FF2B5EF4-FFF2-40B4-BE49-F238E27FC236}">
                      <a16:creationId xmlns:a16="http://schemas.microsoft.com/office/drawing/2014/main" id="{F52FC4DE-F5C4-47DA-8A31-AAFB66D6416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42" name="Freeform 6">
                  <a:extLst>
                    <a:ext uri="{FF2B5EF4-FFF2-40B4-BE49-F238E27FC236}">
                      <a16:creationId xmlns:a16="http://schemas.microsoft.com/office/drawing/2014/main" id="{4FCC544E-32E5-43BE-906D-D401BEF50A6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" name="Freeform 7">
                  <a:extLst>
                    <a:ext uri="{FF2B5EF4-FFF2-40B4-BE49-F238E27FC236}">
                      <a16:creationId xmlns:a16="http://schemas.microsoft.com/office/drawing/2014/main" id="{BD352A43-C163-466F-9E85-35AA89D821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Freeform 8">
                  <a:extLst>
                    <a:ext uri="{FF2B5EF4-FFF2-40B4-BE49-F238E27FC236}">
                      <a16:creationId xmlns:a16="http://schemas.microsoft.com/office/drawing/2014/main" id="{A49BC1DA-7F34-4FC0-97B8-59AB848A73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9">
                  <a:extLst>
                    <a:ext uri="{FF2B5EF4-FFF2-40B4-BE49-F238E27FC236}">
                      <a16:creationId xmlns:a16="http://schemas.microsoft.com/office/drawing/2014/main" id="{7527A342-5DA5-4D68-9162-4C01DEFB61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0" name="Straight Connector 135">
                <a:extLst>
                  <a:ext uri="{FF2B5EF4-FFF2-40B4-BE49-F238E27FC236}">
                    <a16:creationId xmlns:a16="http://schemas.microsoft.com/office/drawing/2014/main" id="{A0066D04-42E9-4291-8FF4-1A3DE7ECBA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90612" y="334576"/>
                <a:ext cx="0" cy="83883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C6990497-3BA4-4070-805D-0A5F39CB742F}"/>
                </a:ext>
              </a:extLst>
            </p:cNvPr>
            <p:cNvGrpSpPr/>
            <p:nvPr/>
          </p:nvGrpSpPr>
          <p:grpSpPr>
            <a:xfrm>
              <a:off x="10051446" y="334576"/>
              <a:ext cx="851340" cy="2057338"/>
              <a:chOff x="9427175" y="334576"/>
              <a:chExt cx="851340" cy="2057338"/>
            </a:xfrm>
            <a:solidFill>
              <a:schemeClr val="tx1"/>
            </a:solidFill>
          </p:grpSpPr>
          <p:grpSp>
            <p:nvGrpSpPr>
              <p:cNvPr id="32" name="Group 124">
                <a:extLst>
                  <a:ext uri="{FF2B5EF4-FFF2-40B4-BE49-F238E27FC236}">
                    <a16:creationId xmlns:a16="http://schemas.microsoft.com/office/drawing/2014/main" id="{3A98F39F-9265-4C78-8D29-CCDF0B559433}"/>
                  </a:ext>
                </a:extLst>
              </p:cNvPr>
              <p:cNvGrpSpPr/>
              <p:nvPr/>
            </p:nvGrpSpPr>
            <p:grpSpPr>
              <a:xfrm>
                <a:off x="9427175" y="976913"/>
                <a:ext cx="851340" cy="1415001"/>
                <a:chOff x="10268256" y="991107"/>
                <a:chExt cx="1077358" cy="1790663"/>
              </a:xfrm>
              <a:grpFill/>
            </p:grpSpPr>
            <p:sp>
              <p:nvSpPr>
                <p:cNvPr id="34" name="Freeform 5">
                  <a:extLst>
                    <a:ext uri="{FF2B5EF4-FFF2-40B4-BE49-F238E27FC236}">
                      <a16:creationId xmlns:a16="http://schemas.microsoft.com/office/drawing/2014/main" id="{83FFC820-DDED-4057-AEB4-2941333A689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268256" y="991107"/>
                  <a:ext cx="1077358" cy="1790663"/>
                </a:xfrm>
                <a:custGeom>
                  <a:avLst/>
                  <a:gdLst>
                    <a:gd name="T0" fmla="*/ 674 w 750"/>
                    <a:gd name="T1" fmla="*/ 602 h 1237"/>
                    <a:gd name="T2" fmla="*/ 750 w 750"/>
                    <a:gd name="T3" fmla="*/ 376 h 1237"/>
                    <a:gd name="T4" fmla="*/ 638 w 750"/>
                    <a:gd name="T5" fmla="*/ 110 h 1237"/>
                    <a:gd name="T6" fmla="*/ 370 w 750"/>
                    <a:gd name="T7" fmla="*/ 2 h 1237"/>
                    <a:gd name="T8" fmla="*/ 110 w 750"/>
                    <a:gd name="T9" fmla="*/ 112 h 1237"/>
                    <a:gd name="T10" fmla="*/ 1 w 750"/>
                    <a:gd name="T11" fmla="*/ 373 h 1237"/>
                    <a:gd name="T12" fmla="*/ 77 w 750"/>
                    <a:gd name="T13" fmla="*/ 603 h 1237"/>
                    <a:gd name="T14" fmla="*/ 205 w 750"/>
                    <a:gd name="T15" fmla="*/ 976 h 1237"/>
                    <a:gd name="T16" fmla="*/ 205 w 750"/>
                    <a:gd name="T17" fmla="*/ 1120 h 1237"/>
                    <a:gd name="T18" fmla="*/ 321 w 750"/>
                    <a:gd name="T19" fmla="*/ 1237 h 1237"/>
                    <a:gd name="T20" fmla="*/ 430 w 750"/>
                    <a:gd name="T21" fmla="*/ 1237 h 1237"/>
                    <a:gd name="T22" fmla="*/ 546 w 750"/>
                    <a:gd name="T23" fmla="*/ 1120 h 1237"/>
                    <a:gd name="T24" fmla="*/ 546 w 750"/>
                    <a:gd name="T25" fmla="*/ 976 h 1237"/>
                    <a:gd name="T26" fmla="*/ 674 w 750"/>
                    <a:gd name="T27" fmla="*/ 602 h 1237"/>
                    <a:gd name="T28" fmla="*/ 116 w 750"/>
                    <a:gd name="T29" fmla="*/ 574 h 1237"/>
                    <a:gd name="T30" fmla="*/ 49 w 750"/>
                    <a:gd name="T31" fmla="*/ 373 h 1237"/>
                    <a:gd name="T32" fmla="*/ 371 w 750"/>
                    <a:gd name="T33" fmla="*/ 50 h 1237"/>
                    <a:gd name="T34" fmla="*/ 605 w 750"/>
                    <a:gd name="T35" fmla="*/ 144 h 1237"/>
                    <a:gd name="T36" fmla="*/ 702 w 750"/>
                    <a:gd name="T37" fmla="*/ 376 h 1237"/>
                    <a:gd name="T38" fmla="*/ 636 w 750"/>
                    <a:gd name="T39" fmla="*/ 573 h 1237"/>
                    <a:gd name="T40" fmla="*/ 498 w 750"/>
                    <a:gd name="T41" fmla="*/ 967 h 1237"/>
                    <a:gd name="T42" fmla="*/ 253 w 750"/>
                    <a:gd name="T43" fmla="*/ 967 h 1237"/>
                    <a:gd name="T44" fmla="*/ 116 w 750"/>
                    <a:gd name="T45" fmla="*/ 574 h 1237"/>
                    <a:gd name="T46" fmla="*/ 253 w 750"/>
                    <a:gd name="T47" fmla="*/ 1104 h 1237"/>
                    <a:gd name="T48" fmla="*/ 253 w 750"/>
                    <a:gd name="T49" fmla="*/ 1085 h 1237"/>
                    <a:gd name="T50" fmla="*/ 498 w 750"/>
                    <a:gd name="T51" fmla="*/ 1113 h 1237"/>
                    <a:gd name="T52" fmla="*/ 498 w 750"/>
                    <a:gd name="T53" fmla="*/ 1120 h 1237"/>
                    <a:gd name="T54" fmla="*/ 497 w 750"/>
                    <a:gd name="T55" fmla="*/ 1132 h 1237"/>
                    <a:gd name="T56" fmla="*/ 253 w 750"/>
                    <a:gd name="T57" fmla="*/ 1104 h 1237"/>
                    <a:gd name="T58" fmla="*/ 253 w 750"/>
                    <a:gd name="T59" fmla="*/ 1036 h 1237"/>
                    <a:gd name="T60" fmla="*/ 253 w 750"/>
                    <a:gd name="T61" fmla="*/ 1015 h 1237"/>
                    <a:gd name="T62" fmla="*/ 498 w 750"/>
                    <a:gd name="T63" fmla="*/ 1015 h 1237"/>
                    <a:gd name="T64" fmla="*/ 498 w 750"/>
                    <a:gd name="T65" fmla="*/ 1064 h 1237"/>
                    <a:gd name="T66" fmla="*/ 253 w 750"/>
                    <a:gd name="T67" fmla="*/ 1036 h 1237"/>
                    <a:gd name="T68" fmla="*/ 321 w 750"/>
                    <a:gd name="T69" fmla="*/ 1189 h 1237"/>
                    <a:gd name="T70" fmla="*/ 262 w 750"/>
                    <a:gd name="T71" fmla="*/ 1153 h 1237"/>
                    <a:gd name="T72" fmla="*/ 468 w 750"/>
                    <a:gd name="T73" fmla="*/ 1177 h 1237"/>
                    <a:gd name="T74" fmla="*/ 430 w 750"/>
                    <a:gd name="T75" fmla="*/ 1189 h 1237"/>
                    <a:gd name="T76" fmla="*/ 321 w 750"/>
                    <a:gd name="T77" fmla="*/ 1189 h 1237"/>
                    <a:gd name="T78" fmla="*/ 321 w 750"/>
                    <a:gd name="T79" fmla="*/ 1189 h 1237"/>
                    <a:gd name="T80" fmla="*/ 321 w 750"/>
                    <a:gd name="T81" fmla="*/ 1189 h 1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50" h="1237">
                      <a:moveTo>
                        <a:pt x="674" y="602"/>
                      </a:moveTo>
                      <a:cubicBezTo>
                        <a:pt x="724" y="537"/>
                        <a:pt x="750" y="459"/>
                        <a:pt x="750" y="376"/>
                      </a:cubicBezTo>
                      <a:cubicBezTo>
                        <a:pt x="750" y="275"/>
                        <a:pt x="710" y="180"/>
                        <a:pt x="638" y="110"/>
                      </a:cubicBezTo>
                      <a:cubicBezTo>
                        <a:pt x="566" y="39"/>
                        <a:pt x="471" y="0"/>
                        <a:pt x="370" y="2"/>
                      </a:cubicBezTo>
                      <a:cubicBezTo>
                        <a:pt x="272" y="3"/>
                        <a:pt x="180" y="42"/>
                        <a:pt x="110" y="112"/>
                      </a:cubicBezTo>
                      <a:cubicBezTo>
                        <a:pt x="41" y="182"/>
                        <a:pt x="2" y="275"/>
                        <a:pt x="1" y="373"/>
                      </a:cubicBezTo>
                      <a:cubicBezTo>
                        <a:pt x="0" y="457"/>
                        <a:pt x="27" y="536"/>
                        <a:pt x="77" y="603"/>
                      </a:cubicBezTo>
                      <a:cubicBezTo>
                        <a:pt x="160" y="711"/>
                        <a:pt x="205" y="843"/>
                        <a:pt x="205" y="976"/>
                      </a:cubicBezTo>
                      <a:cubicBezTo>
                        <a:pt x="205" y="1120"/>
                        <a:pt x="205" y="1120"/>
                        <a:pt x="205" y="1120"/>
                      </a:cubicBezTo>
                      <a:cubicBezTo>
                        <a:pt x="205" y="1185"/>
                        <a:pt x="257" y="1237"/>
                        <a:pt x="321" y="1237"/>
                      </a:cubicBezTo>
                      <a:cubicBezTo>
                        <a:pt x="430" y="1237"/>
                        <a:pt x="430" y="1237"/>
                        <a:pt x="430" y="1237"/>
                      </a:cubicBezTo>
                      <a:cubicBezTo>
                        <a:pt x="494" y="1237"/>
                        <a:pt x="546" y="1185"/>
                        <a:pt x="546" y="1120"/>
                      </a:cubicBezTo>
                      <a:cubicBezTo>
                        <a:pt x="546" y="976"/>
                        <a:pt x="546" y="976"/>
                        <a:pt x="546" y="976"/>
                      </a:cubicBezTo>
                      <a:cubicBezTo>
                        <a:pt x="546" y="842"/>
                        <a:pt x="590" y="713"/>
                        <a:pt x="674" y="602"/>
                      </a:cubicBezTo>
                      <a:close/>
                      <a:moveTo>
                        <a:pt x="116" y="574"/>
                      </a:moveTo>
                      <a:cubicBezTo>
                        <a:pt x="71" y="516"/>
                        <a:pt x="48" y="446"/>
                        <a:pt x="49" y="373"/>
                      </a:cubicBezTo>
                      <a:cubicBezTo>
                        <a:pt x="51" y="197"/>
                        <a:pt x="195" y="52"/>
                        <a:pt x="371" y="50"/>
                      </a:cubicBezTo>
                      <a:cubicBezTo>
                        <a:pt x="459" y="49"/>
                        <a:pt x="542" y="82"/>
                        <a:pt x="605" y="144"/>
                      </a:cubicBezTo>
                      <a:cubicBezTo>
                        <a:pt x="667" y="206"/>
                        <a:pt x="702" y="288"/>
                        <a:pt x="702" y="376"/>
                      </a:cubicBezTo>
                      <a:cubicBezTo>
                        <a:pt x="702" y="448"/>
                        <a:pt x="679" y="516"/>
                        <a:pt x="636" y="573"/>
                      </a:cubicBezTo>
                      <a:cubicBezTo>
                        <a:pt x="547" y="690"/>
                        <a:pt x="500" y="825"/>
                        <a:pt x="498" y="967"/>
                      </a:cubicBezTo>
                      <a:cubicBezTo>
                        <a:pt x="253" y="967"/>
                        <a:pt x="253" y="967"/>
                        <a:pt x="253" y="967"/>
                      </a:cubicBezTo>
                      <a:cubicBezTo>
                        <a:pt x="251" y="827"/>
                        <a:pt x="202" y="688"/>
                        <a:pt x="116" y="574"/>
                      </a:cubicBezTo>
                      <a:close/>
                      <a:moveTo>
                        <a:pt x="253" y="1104"/>
                      </a:moveTo>
                      <a:cubicBezTo>
                        <a:pt x="253" y="1085"/>
                        <a:pt x="253" y="1085"/>
                        <a:pt x="253" y="1085"/>
                      </a:cubicBezTo>
                      <a:cubicBezTo>
                        <a:pt x="498" y="1113"/>
                        <a:pt x="498" y="1113"/>
                        <a:pt x="498" y="1113"/>
                      </a:cubicBezTo>
                      <a:cubicBezTo>
                        <a:pt x="498" y="1120"/>
                        <a:pt x="498" y="1120"/>
                        <a:pt x="498" y="1120"/>
                      </a:cubicBezTo>
                      <a:cubicBezTo>
                        <a:pt x="498" y="1124"/>
                        <a:pt x="498" y="1128"/>
                        <a:pt x="497" y="1132"/>
                      </a:cubicBezTo>
                      <a:lnTo>
                        <a:pt x="253" y="1104"/>
                      </a:lnTo>
                      <a:close/>
                      <a:moveTo>
                        <a:pt x="253" y="1036"/>
                      </a:moveTo>
                      <a:cubicBezTo>
                        <a:pt x="253" y="1015"/>
                        <a:pt x="253" y="1015"/>
                        <a:pt x="253" y="1015"/>
                      </a:cubicBezTo>
                      <a:cubicBezTo>
                        <a:pt x="498" y="1015"/>
                        <a:pt x="498" y="1015"/>
                        <a:pt x="498" y="1015"/>
                      </a:cubicBezTo>
                      <a:cubicBezTo>
                        <a:pt x="498" y="1064"/>
                        <a:pt x="498" y="1064"/>
                        <a:pt x="498" y="1064"/>
                      </a:cubicBezTo>
                      <a:lnTo>
                        <a:pt x="253" y="1036"/>
                      </a:lnTo>
                      <a:close/>
                      <a:moveTo>
                        <a:pt x="321" y="1189"/>
                      </a:moveTo>
                      <a:cubicBezTo>
                        <a:pt x="296" y="1189"/>
                        <a:pt x="273" y="1174"/>
                        <a:pt x="262" y="1153"/>
                      </a:cubicBezTo>
                      <a:cubicBezTo>
                        <a:pt x="468" y="1177"/>
                        <a:pt x="468" y="1177"/>
                        <a:pt x="468" y="1177"/>
                      </a:cubicBezTo>
                      <a:cubicBezTo>
                        <a:pt x="457" y="1184"/>
                        <a:pt x="444" y="1189"/>
                        <a:pt x="430" y="1189"/>
                      </a:cubicBezTo>
                      <a:lnTo>
                        <a:pt x="321" y="1189"/>
                      </a:lnTo>
                      <a:close/>
                      <a:moveTo>
                        <a:pt x="321" y="1189"/>
                      </a:moveTo>
                      <a:cubicBezTo>
                        <a:pt x="321" y="1189"/>
                        <a:pt x="321" y="1189"/>
                        <a:pt x="321" y="118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chemeClr val="accent6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35" name="Freeform 6">
                  <a:extLst>
                    <a:ext uri="{FF2B5EF4-FFF2-40B4-BE49-F238E27FC236}">
                      <a16:creationId xmlns:a16="http://schemas.microsoft.com/office/drawing/2014/main" id="{EAFD2AFD-CE31-47D4-BA52-C3F3B7F4D85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1144278" y="2144889"/>
                  <a:ext cx="76425" cy="129842"/>
                </a:xfrm>
                <a:custGeom>
                  <a:avLst/>
                  <a:gdLst>
                    <a:gd name="T0" fmla="*/ 51 w 53"/>
                    <a:gd name="T1" fmla="*/ 62 h 90"/>
                    <a:gd name="T2" fmla="*/ 48 w 53"/>
                    <a:gd name="T3" fmla="*/ 24 h 90"/>
                    <a:gd name="T4" fmla="*/ 25 w 53"/>
                    <a:gd name="T5" fmla="*/ 0 h 90"/>
                    <a:gd name="T6" fmla="*/ 0 w 53"/>
                    <a:gd name="T7" fmla="*/ 23 h 90"/>
                    <a:gd name="T8" fmla="*/ 4 w 53"/>
                    <a:gd name="T9" fmla="*/ 69 h 90"/>
                    <a:gd name="T10" fmla="*/ 27 w 53"/>
                    <a:gd name="T11" fmla="*/ 90 h 90"/>
                    <a:gd name="T12" fmla="*/ 31 w 53"/>
                    <a:gd name="T13" fmla="*/ 90 h 90"/>
                    <a:gd name="T14" fmla="*/ 51 w 53"/>
                    <a:gd name="T15" fmla="*/ 62 h 90"/>
                    <a:gd name="T16" fmla="*/ 51 w 53"/>
                    <a:gd name="T17" fmla="*/ 62 h 90"/>
                    <a:gd name="T18" fmla="*/ 51 w 53"/>
                    <a:gd name="T19" fmla="*/ 6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0">
                      <a:moveTo>
                        <a:pt x="51" y="62"/>
                      </a:moveTo>
                      <a:cubicBezTo>
                        <a:pt x="49" y="50"/>
                        <a:pt x="48" y="37"/>
                        <a:pt x="48" y="24"/>
                      </a:cubicBezTo>
                      <a:cubicBezTo>
                        <a:pt x="49" y="11"/>
                        <a:pt x="38" y="0"/>
                        <a:pt x="25" y="0"/>
                      </a:cubicBezTo>
                      <a:cubicBezTo>
                        <a:pt x="11" y="0"/>
                        <a:pt x="1" y="10"/>
                        <a:pt x="0" y="23"/>
                      </a:cubicBezTo>
                      <a:cubicBezTo>
                        <a:pt x="0" y="39"/>
                        <a:pt x="1" y="54"/>
                        <a:pt x="4" y="69"/>
                      </a:cubicBezTo>
                      <a:cubicBezTo>
                        <a:pt x="5" y="81"/>
                        <a:pt x="16" y="90"/>
                        <a:pt x="27" y="90"/>
                      </a:cubicBezTo>
                      <a:cubicBezTo>
                        <a:pt x="28" y="90"/>
                        <a:pt x="30" y="90"/>
                        <a:pt x="31" y="90"/>
                      </a:cubicBezTo>
                      <a:cubicBezTo>
                        <a:pt x="44" y="88"/>
                        <a:pt x="53" y="75"/>
                        <a:pt x="51" y="62"/>
                      </a:cubicBezTo>
                      <a:close/>
                      <a:moveTo>
                        <a:pt x="51" y="62"/>
                      </a:moveTo>
                      <a:cubicBezTo>
                        <a:pt x="51" y="62"/>
                        <a:pt x="51" y="62"/>
                        <a:pt x="51" y="62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7">
                  <a:extLst>
                    <a:ext uri="{FF2B5EF4-FFF2-40B4-BE49-F238E27FC236}">
                      <a16:creationId xmlns:a16="http://schemas.microsoft.com/office/drawing/2014/main" id="{545F5AC7-A5D5-4F5A-9BD2-84B617D0D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905961" y="1656750"/>
                  <a:ext cx="276940" cy="444584"/>
                </a:xfrm>
                <a:custGeom>
                  <a:avLst/>
                  <a:gdLst>
                    <a:gd name="T0" fmla="*/ 166 w 193"/>
                    <a:gd name="T1" fmla="*/ 307 h 307"/>
                    <a:gd name="T2" fmla="*/ 174 w 193"/>
                    <a:gd name="T3" fmla="*/ 306 h 307"/>
                    <a:gd name="T4" fmla="*/ 189 w 193"/>
                    <a:gd name="T5" fmla="*/ 275 h 307"/>
                    <a:gd name="T6" fmla="*/ 71 w 193"/>
                    <a:gd name="T7" fmla="*/ 51 h 307"/>
                    <a:gd name="T8" fmla="*/ 49 w 193"/>
                    <a:gd name="T9" fmla="*/ 16 h 307"/>
                    <a:gd name="T10" fmla="*/ 16 w 193"/>
                    <a:gd name="T11" fmla="*/ 6 h 307"/>
                    <a:gd name="T12" fmla="*/ 6 w 193"/>
                    <a:gd name="T13" fmla="*/ 38 h 307"/>
                    <a:gd name="T14" fmla="*/ 33 w 193"/>
                    <a:gd name="T15" fmla="*/ 80 h 307"/>
                    <a:gd name="T16" fmla="*/ 143 w 193"/>
                    <a:gd name="T17" fmla="*/ 290 h 307"/>
                    <a:gd name="T18" fmla="*/ 166 w 193"/>
                    <a:gd name="T19" fmla="*/ 307 h 307"/>
                    <a:gd name="T20" fmla="*/ 166 w 193"/>
                    <a:gd name="T21" fmla="*/ 307 h 307"/>
                    <a:gd name="T22" fmla="*/ 166 w 193"/>
                    <a:gd name="T23" fmla="*/ 307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93" h="307">
                      <a:moveTo>
                        <a:pt x="166" y="307"/>
                      </a:moveTo>
                      <a:cubicBezTo>
                        <a:pt x="169" y="307"/>
                        <a:pt x="171" y="306"/>
                        <a:pt x="174" y="306"/>
                      </a:cubicBezTo>
                      <a:cubicBezTo>
                        <a:pt x="186" y="301"/>
                        <a:pt x="193" y="288"/>
                        <a:pt x="189" y="275"/>
                      </a:cubicBezTo>
                      <a:cubicBezTo>
                        <a:pt x="162" y="194"/>
                        <a:pt x="123" y="119"/>
                        <a:pt x="71" y="51"/>
                      </a:cubicBezTo>
                      <a:cubicBezTo>
                        <a:pt x="63" y="40"/>
                        <a:pt x="55" y="28"/>
                        <a:pt x="49" y="16"/>
                      </a:cubicBezTo>
                      <a:cubicBezTo>
                        <a:pt x="43" y="4"/>
                        <a:pt x="28" y="0"/>
                        <a:pt x="16" y="6"/>
                      </a:cubicBezTo>
                      <a:cubicBezTo>
                        <a:pt x="5" y="12"/>
                        <a:pt x="0" y="26"/>
                        <a:pt x="6" y="38"/>
                      </a:cubicBezTo>
                      <a:cubicBezTo>
                        <a:pt x="14" y="53"/>
                        <a:pt x="23" y="67"/>
                        <a:pt x="33" y="80"/>
                      </a:cubicBezTo>
                      <a:cubicBezTo>
                        <a:pt x="81" y="144"/>
                        <a:pt x="119" y="215"/>
                        <a:pt x="143" y="290"/>
                      </a:cubicBezTo>
                      <a:cubicBezTo>
                        <a:pt x="147" y="300"/>
                        <a:pt x="156" y="307"/>
                        <a:pt x="166" y="307"/>
                      </a:cubicBezTo>
                      <a:close/>
                      <a:moveTo>
                        <a:pt x="166" y="307"/>
                      </a:moveTo>
                      <a:cubicBezTo>
                        <a:pt x="166" y="307"/>
                        <a:pt x="166" y="307"/>
                        <a:pt x="166" y="307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8">
                  <a:extLst>
                    <a:ext uri="{FF2B5EF4-FFF2-40B4-BE49-F238E27FC236}">
                      <a16:creationId xmlns:a16="http://schemas.microsoft.com/office/drawing/2014/main" id="{B2F09D9F-F636-419C-8706-79B99826DB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418642" y="1972315"/>
                  <a:ext cx="124090" cy="153674"/>
                </a:xfrm>
                <a:custGeom>
                  <a:avLst/>
                  <a:gdLst>
                    <a:gd name="T0" fmla="*/ 69 w 86"/>
                    <a:gd name="T1" fmla="*/ 5 h 106"/>
                    <a:gd name="T2" fmla="*/ 37 w 86"/>
                    <a:gd name="T3" fmla="*/ 18 h 106"/>
                    <a:gd name="T4" fmla="*/ 8 w 86"/>
                    <a:gd name="T5" fmla="*/ 68 h 106"/>
                    <a:gd name="T6" fmla="*/ 12 w 86"/>
                    <a:gd name="T7" fmla="*/ 102 h 106"/>
                    <a:gd name="T8" fmla="*/ 27 w 86"/>
                    <a:gd name="T9" fmla="*/ 106 h 106"/>
                    <a:gd name="T10" fmla="*/ 46 w 86"/>
                    <a:gd name="T11" fmla="*/ 97 h 106"/>
                    <a:gd name="T12" fmla="*/ 81 w 86"/>
                    <a:gd name="T13" fmla="*/ 37 h 106"/>
                    <a:gd name="T14" fmla="*/ 69 w 86"/>
                    <a:gd name="T15" fmla="*/ 5 h 106"/>
                    <a:gd name="T16" fmla="*/ 69 w 86"/>
                    <a:gd name="T17" fmla="*/ 5 h 106"/>
                    <a:gd name="T18" fmla="*/ 69 w 86"/>
                    <a:gd name="T19" fmla="*/ 5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6" h="106">
                      <a:moveTo>
                        <a:pt x="69" y="5"/>
                      </a:moveTo>
                      <a:cubicBezTo>
                        <a:pt x="56" y="0"/>
                        <a:pt x="42" y="6"/>
                        <a:pt x="37" y="18"/>
                      </a:cubicBezTo>
                      <a:cubicBezTo>
                        <a:pt x="29" y="36"/>
                        <a:pt x="20" y="52"/>
                        <a:pt x="8" y="68"/>
                      </a:cubicBezTo>
                      <a:cubicBezTo>
                        <a:pt x="0" y="79"/>
                        <a:pt x="2" y="94"/>
                        <a:pt x="12" y="102"/>
                      </a:cubicBezTo>
                      <a:cubicBezTo>
                        <a:pt x="17" y="105"/>
                        <a:pt x="22" y="106"/>
                        <a:pt x="27" y="106"/>
                      </a:cubicBezTo>
                      <a:cubicBezTo>
                        <a:pt x="34" y="106"/>
                        <a:pt x="41" y="103"/>
                        <a:pt x="46" y="97"/>
                      </a:cubicBezTo>
                      <a:cubicBezTo>
                        <a:pt x="60" y="78"/>
                        <a:pt x="72" y="58"/>
                        <a:pt x="81" y="37"/>
                      </a:cubicBezTo>
                      <a:cubicBezTo>
                        <a:pt x="86" y="25"/>
                        <a:pt x="81" y="11"/>
                        <a:pt x="69" y="5"/>
                      </a:cubicBezTo>
                      <a:close/>
                      <a:moveTo>
                        <a:pt x="69" y="5"/>
                      </a:moveTo>
                      <a:cubicBezTo>
                        <a:pt x="69" y="5"/>
                        <a:pt x="69" y="5"/>
                        <a:pt x="69" y="5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Freeform 9">
                  <a:extLst>
                    <a:ext uri="{FF2B5EF4-FFF2-40B4-BE49-F238E27FC236}">
                      <a16:creationId xmlns:a16="http://schemas.microsoft.com/office/drawing/2014/main" id="{80C99F69-63D3-492A-AAE5-3DC3D4E572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0800000">
                  <a:off x="10393167" y="2166256"/>
                  <a:ext cx="447872" cy="488139"/>
                </a:xfrm>
                <a:custGeom>
                  <a:avLst/>
                  <a:gdLst>
                    <a:gd name="T0" fmla="*/ 24 w 312"/>
                    <a:gd name="T1" fmla="*/ 48 h 337"/>
                    <a:gd name="T2" fmla="*/ 264 w 312"/>
                    <a:gd name="T3" fmla="*/ 288 h 337"/>
                    <a:gd name="T4" fmla="*/ 263 w 312"/>
                    <a:gd name="T5" fmla="*/ 311 h 337"/>
                    <a:gd name="T6" fmla="*/ 285 w 312"/>
                    <a:gd name="T7" fmla="*/ 337 h 337"/>
                    <a:gd name="T8" fmla="*/ 287 w 312"/>
                    <a:gd name="T9" fmla="*/ 337 h 337"/>
                    <a:gd name="T10" fmla="*/ 311 w 312"/>
                    <a:gd name="T11" fmla="*/ 315 h 337"/>
                    <a:gd name="T12" fmla="*/ 312 w 312"/>
                    <a:gd name="T13" fmla="*/ 288 h 337"/>
                    <a:gd name="T14" fmla="*/ 24 w 312"/>
                    <a:gd name="T15" fmla="*/ 0 h 337"/>
                    <a:gd name="T16" fmla="*/ 0 w 312"/>
                    <a:gd name="T17" fmla="*/ 24 h 337"/>
                    <a:gd name="T18" fmla="*/ 24 w 312"/>
                    <a:gd name="T19" fmla="*/ 48 h 337"/>
                    <a:gd name="T20" fmla="*/ 24 w 312"/>
                    <a:gd name="T21" fmla="*/ 48 h 337"/>
                    <a:gd name="T22" fmla="*/ 24 w 312"/>
                    <a:gd name="T23" fmla="*/ 48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12" h="337">
                      <a:moveTo>
                        <a:pt x="24" y="48"/>
                      </a:moveTo>
                      <a:cubicBezTo>
                        <a:pt x="157" y="48"/>
                        <a:pt x="264" y="156"/>
                        <a:pt x="264" y="288"/>
                      </a:cubicBezTo>
                      <a:cubicBezTo>
                        <a:pt x="264" y="296"/>
                        <a:pt x="264" y="303"/>
                        <a:pt x="263" y="311"/>
                      </a:cubicBezTo>
                      <a:cubicBezTo>
                        <a:pt x="262" y="324"/>
                        <a:pt x="272" y="336"/>
                        <a:pt x="285" y="337"/>
                      </a:cubicBezTo>
                      <a:cubicBezTo>
                        <a:pt x="286" y="337"/>
                        <a:pt x="287" y="337"/>
                        <a:pt x="287" y="337"/>
                      </a:cubicBezTo>
                      <a:cubicBezTo>
                        <a:pt x="300" y="337"/>
                        <a:pt x="310" y="328"/>
                        <a:pt x="311" y="315"/>
                      </a:cubicBezTo>
                      <a:cubicBezTo>
                        <a:pt x="312" y="306"/>
                        <a:pt x="312" y="297"/>
                        <a:pt x="312" y="288"/>
                      </a:cubicBezTo>
                      <a:cubicBezTo>
                        <a:pt x="312" y="129"/>
                        <a:pt x="183" y="0"/>
                        <a:pt x="24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ubicBezTo>
                        <a:pt x="0" y="37"/>
                        <a:pt x="11" y="48"/>
                        <a:pt x="24" y="48"/>
                      </a:cubicBezTo>
                      <a:close/>
                      <a:moveTo>
                        <a:pt x="24" y="48"/>
                      </a:moveTo>
                      <a:cubicBezTo>
                        <a:pt x="24" y="48"/>
                        <a:pt x="24" y="48"/>
                        <a:pt x="24" y="48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33" name="Straight Connector 136">
                <a:extLst>
                  <a:ext uri="{FF2B5EF4-FFF2-40B4-BE49-F238E27FC236}">
                    <a16:creationId xmlns:a16="http://schemas.microsoft.com/office/drawing/2014/main" id="{200C9044-81C4-4B87-A0B2-5DE7897CB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5661" y="334576"/>
                <a:ext cx="0" cy="68327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34">
              <a:extLst>
                <a:ext uri="{FF2B5EF4-FFF2-40B4-BE49-F238E27FC236}">
                  <a16:creationId xmlns:a16="http://schemas.microsoft.com/office/drawing/2014/main" id="{E6CA2614-C776-41DC-B4D3-D31634D9C475}"/>
                </a:ext>
              </a:extLst>
            </p:cNvPr>
            <p:cNvGrpSpPr/>
            <p:nvPr/>
          </p:nvGrpSpPr>
          <p:grpSpPr>
            <a:xfrm>
              <a:off x="3389152" y="2224726"/>
              <a:ext cx="2203483" cy="2687684"/>
              <a:chOff x="3389152" y="2224726"/>
              <a:chExt cx="2203483" cy="2687684"/>
            </a:xfrm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3018793-9F15-4AA0-8D88-CFE8F59413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806423" y="2224726"/>
                <a:ext cx="1371034" cy="2278778"/>
              </a:xfrm>
              <a:custGeom>
                <a:avLst/>
                <a:gdLst>
                  <a:gd name="T0" fmla="*/ 674 w 750"/>
                  <a:gd name="T1" fmla="*/ 602 h 1237"/>
                  <a:gd name="T2" fmla="*/ 750 w 750"/>
                  <a:gd name="T3" fmla="*/ 376 h 1237"/>
                  <a:gd name="T4" fmla="*/ 638 w 750"/>
                  <a:gd name="T5" fmla="*/ 110 h 1237"/>
                  <a:gd name="T6" fmla="*/ 370 w 750"/>
                  <a:gd name="T7" fmla="*/ 2 h 1237"/>
                  <a:gd name="T8" fmla="*/ 110 w 750"/>
                  <a:gd name="T9" fmla="*/ 112 h 1237"/>
                  <a:gd name="T10" fmla="*/ 1 w 750"/>
                  <a:gd name="T11" fmla="*/ 373 h 1237"/>
                  <a:gd name="T12" fmla="*/ 77 w 750"/>
                  <a:gd name="T13" fmla="*/ 603 h 1237"/>
                  <a:gd name="T14" fmla="*/ 205 w 750"/>
                  <a:gd name="T15" fmla="*/ 976 h 1237"/>
                  <a:gd name="T16" fmla="*/ 205 w 750"/>
                  <a:gd name="T17" fmla="*/ 1120 h 1237"/>
                  <a:gd name="T18" fmla="*/ 321 w 750"/>
                  <a:gd name="T19" fmla="*/ 1237 h 1237"/>
                  <a:gd name="T20" fmla="*/ 430 w 750"/>
                  <a:gd name="T21" fmla="*/ 1237 h 1237"/>
                  <a:gd name="T22" fmla="*/ 546 w 750"/>
                  <a:gd name="T23" fmla="*/ 1120 h 1237"/>
                  <a:gd name="T24" fmla="*/ 546 w 750"/>
                  <a:gd name="T25" fmla="*/ 976 h 1237"/>
                  <a:gd name="T26" fmla="*/ 674 w 750"/>
                  <a:gd name="T27" fmla="*/ 602 h 1237"/>
                  <a:gd name="T28" fmla="*/ 116 w 750"/>
                  <a:gd name="T29" fmla="*/ 574 h 1237"/>
                  <a:gd name="T30" fmla="*/ 49 w 750"/>
                  <a:gd name="T31" fmla="*/ 373 h 1237"/>
                  <a:gd name="T32" fmla="*/ 371 w 750"/>
                  <a:gd name="T33" fmla="*/ 50 h 1237"/>
                  <a:gd name="T34" fmla="*/ 605 w 750"/>
                  <a:gd name="T35" fmla="*/ 144 h 1237"/>
                  <a:gd name="T36" fmla="*/ 702 w 750"/>
                  <a:gd name="T37" fmla="*/ 376 h 1237"/>
                  <a:gd name="T38" fmla="*/ 636 w 750"/>
                  <a:gd name="T39" fmla="*/ 573 h 1237"/>
                  <a:gd name="T40" fmla="*/ 498 w 750"/>
                  <a:gd name="T41" fmla="*/ 967 h 1237"/>
                  <a:gd name="T42" fmla="*/ 253 w 750"/>
                  <a:gd name="T43" fmla="*/ 967 h 1237"/>
                  <a:gd name="T44" fmla="*/ 116 w 750"/>
                  <a:gd name="T45" fmla="*/ 574 h 1237"/>
                  <a:gd name="T46" fmla="*/ 253 w 750"/>
                  <a:gd name="T47" fmla="*/ 1104 h 1237"/>
                  <a:gd name="T48" fmla="*/ 253 w 750"/>
                  <a:gd name="T49" fmla="*/ 1085 h 1237"/>
                  <a:gd name="T50" fmla="*/ 498 w 750"/>
                  <a:gd name="T51" fmla="*/ 1113 h 1237"/>
                  <a:gd name="T52" fmla="*/ 498 w 750"/>
                  <a:gd name="T53" fmla="*/ 1120 h 1237"/>
                  <a:gd name="T54" fmla="*/ 497 w 750"/>
                  <a:gd name="T55" fmla="*/ 1132 h 1237"/>
                  <a:gd name="T56" fmla="*/ 253 w 750"/>
                  <a:gd name="T57" fmla="*/ 1104 h 1237"/>
                  <a:gd name="T58" fmla="*/ 253 w 750"/>
                  <a:gd name="T59" fmla="*/ 1036 h 1237"/>
                  <a:gd name="T60" fmla="*/ 253 w 750"/>
                  <a:gd name="T61" fmla="*/ 1015 h 1237"/>
                  <a:gd name="T62" fmla="*/ 498 w 750"/>
                  <a:gd name="T63" fmla="*/ 1015 h 1237"/>
                  <a:gd name="T64" fmla="*/ 498 w 750"/>
                  <a:gd name="T65" fmla="*/ 1064 h 1237"/>
                  <a:gd name="T66" fmla="*/ 253 w 750"/>
                  <a:gd name="T67" fmla="*/ 1036 h 1237"/>
                  <a:gd name="T68" fmla="*/ 321 w 750"/>
                  <a:gd name="T69" fmla="*/ 1189 h 1237"/>
                  <a:gd name="T70" fmla="*/ 262 w 750"/>
                  <a:gd name="T71" fmla="*/ 1153 h 1237"/>
                  <a:gd name="T72" fmla="*/ 468 w 750"/>
                  <a:gd name="T73" fmla="*/ 1177 h 1237"/>
                  <a:gd name="T74" fmla="*/ 430 w 750"/>
                  <a:gd name="T75" fmla="*/ 1189 h 1237"/>
                  <a:gd name="T76" fmla="*/ 321 w 750"/>
                  <a:gd name="T77" fmla="*/ 1189 h 1237"/>
                  <a:gd name="T78" fmla="*/ 321 w 750"/>
                  <a:gd name="T79" fmla="*/ 1189 h 1237"/>
                  <a:gd name="T80" fmla="*/ 321 w 750"/>
                  <a:gd name="T81" fmla="*/ 1189 h 1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50" h="1237">
                    <a:moveTo>
                      <a:pt x="674" y="602"/>
                    </a:moveTo>
                    <a:cubicBezTo>
                      <a:pt x="724" y="537"/>
                      <a:pt x="750" y="459"/>
                      <a:pt x="750" y="376"/>
                    </a:cubicBezTo>
                    <a:cubicBezTo>
                      <a:pt x="750" y="275"/>
                      <a:pt x="710" y="180"/>
                      <a:pt x="638" y="110"/>
                    </a:cubicBezTo>
                    <a:cubicBezTo>
                      <a:pt x="566" y="39"/>
                      <a:pt x="471" y="0"/>
                      <a:pt x="370" y="2"/>
                    </a:cubicBezTo>
                    <a:cubicBezTo>
                      <a:pt x="272" y="3"/>
                      <a:pt x="180" y="42"/>
                      <a:pt x="110" y="112"/>
                    </a:cubicBezTo>
                    <a:cubicBezTo>
                      <a:pt x="41" y="182"/>
                      <a:pt x="2" y="275"/>
                      <a:pt x="1" y="373"/>
                    </a:cubicBezTo>
                    <a:cubicBezTo>
                      <a:pt x="0" y="457"/>
                      <a:pt x="27" y="536"/>
                      <a:pt x="77" y="603"/>
                    </a:cubicBezTo>
                    <a:cubicBezTo>
                      <a:pt x="160" y="711"/>
                      <a:pt x="205" y="843"/>
                      <a:pt x="205" y="976"/>
                    </a:cubicBezTo>
                    <a:cubicBezTo>
                      <a:pt x="205" y="1120"/>
                      <a:pt x="205" y="1120"/>
                      <a:pt x="205" y="1120"/>
                    </a:cubicBezTo>
                    <a:cubicBezTo>
                      <a:pt x="205" y="1185"/>
                      <a:pt x="257" y="1237"/>
                      <a:pt x="321" y="1237"/>
                    </a:cubicBezTo>
                    <a:cubicBezTo>
                      <a:pt x="430" y="1237"/>
                      <a:pt x="430" y="1237"/>
                      <a:pt x="430" y="1237"/>
                    </a:cubicBezTo>
                    <a:cubicBezTo>
                      <a:pt x="494" y="1237"/>
                      <a:pt x="546" y="1185"/>
                      <a:pt x="546" y="1120"/>
                    </a:cubicBezTo>
                    <a:cubicBezTo>
                      <a:pt x="546" y="976"/>
                      <a:pt x="546" y="976"/>
                      <a:pt x="546" y="976"/>
                    </a:cubicBezTo>
                    <a:cubicBezTo>
                      <a:pt x="546" y="842"/>
                      <a:pt x="590" y="713"/>
                      <a:pt x="674" y="602"/>
                    </a:cubicBezTo>
                    <a:close/>
                    <a:moveTo>
                      <a:pt x="116" y="574"/>
                    </a:moveTo>
                    <a:cubicBezTo>
                      <a:pt x="71" y="516"/>
                      <a:pt x="48" y="446"/>
                      <a:pt x="49" y="373"/>
                    </a:cubicBezTo>
                    <a:cubicBezTo>
                      <a:pt x="51" y="197"/>
                      <a:pt x="195" y="52"/>
                      <a:pt x="371" y="50"/>
                    </a:cubicBezTo>
                    <a:cubicBezTo>
                      <a:pt x="459" y="49"/>
                      <a:pt x="542" y="82"/>
                      <a:pt x="605" y="144"/>
                    </a:cubicBezTo>
                    <a:cubicBezTo>
                      <a:pt x="667" y="206"/>
                      <a:pt x="702" y="288"/>
                      <a:pt x="702" y="376"/>
                    </a:cubicBezTo>
                    <a:cubicBezTo>
                      <a:pt x="702" y="448"/>
                      <a:pt x="679" y="516"/>
                      <a:pt x="636" y="573"/>
                    </a:cubicBezTo>
                    <a:cubicBezTo>
                      <a:pt x="547" y="690"/>
                      <a:pt x="500" y="825"/>
                      <a:pt x="498" y="967"/>
                    </a:cubicBezTo>
                    <a:cubicBezTo>
                      <a:pt x="253" y="967"/>
                      <a:pt x="253" y="967"/>
                      <a:pt x="253" y="967"/>
                    </a:cubicBezTo>
                    <a:cubicBezTo>
                      <a:pt x="251" y="827"/>
                      <a:pt x="202" y="688"/>
                      <a:pt x="116" y="574"/>
                    </a:cubicBezTo>
                    <a:close/>
                    <a:moveTo>
                      <a:pt x="253" y="1104"/>
                    </a:moveTo>
                    <a:cubicBezTo>
                      <a:pt x="253" y="1085"/>
                      <a:pt x="253" y="1085"/>
                      <a:pt x="253" y="1085"/>
                    </a:cubicBezTo>
                    <a:cubicBezTo>
                      <a:pt x="498" y="1113"/>
                      <a:pt x="498" y="1113"/>
                      <a:pt x="498" y="1113"/>
                    </a:cubicBezTo>
                    <a:cubicBezTo>
                      <a:pt x="498" y="1120"/>
                      <a:pt x="498" y="1120"/>
                      <a:pt x="498" y="1120"/>
                    </a:cubicBezTo>
                    <a:cubicBezTo>
                      <a:pt x="498" y="1124"/>
                      <a:pt x="498" y="1128"/>
                      <a:pt x="497" y="1132"/>
                    </a:cubicBezTo>
                    <a:lnTo>
                      <a:pt x="253" y="1104"/>
                    </a:lnTo>
                    <a:close/>
                    <a:moveTo>
                      <a:pt x="253" y="1036"/>
                    </a:moveTo>
                    <a:cubicBezTo>
                      <a:pt x="253" y="1015"/>
                      <a:pt x="253" y="1015"/>
                      <a:pt x="253" y="1015"/>
                    </a:cubicBezTo>
                    <a:cubicBezTo>
                      <a:pt x="498" y="1015"/>
                      <a:pt x="498" y="1015"/>
                      <a:pt x="498" y="1015"/>
                    </a:cubicBezTo>
                    <a:cubicBezTo>
                      <a:pt x="498" y="1064"/>
                      <a:pt x="498" y="1064"/>
                      <a:pt x="498" y="1064"/>
                    </a:cubicBezTo>
                    <a:lnTo>
                      <a:pt x="253" y="1036"/>
                    </a:lnTo>
                    <a:close/>
                    <a:moveTo>
                      <a:pt x="321" y="1189"/>
                    </a:moveTo>
                    <a:cubicBezTo>
                      <a:pt x="296" y="1189"/>
                      <a:pt x="273" y="1174"/>
                      <a:pt x="262" y="1153"/>
                    </a:cubicBezTo>
                    <a:cubicBezTo>
                      <a:pt x="468" y="1177"/>
                      <a:pt x="468" y="1177"/>
                      <a:pt x="468" y="1177"/>
                    </a:cubicBezTo>
                    <a:cubicBezTo>
                      <a:pt x="457" y="1184"/>
                      <a:pt x="444" y="1189"/>
                      <a:pt x="430" y="1189"/>
                    </a:cubicBezTo>
                    <a:lnTo>
                      <a:pt x="321" y="1189"/>
                    </a:lnTo>
                    <a:close/>
                    <a:moveTo>
                      <a:pt x="321" y="1189"/>
                    </a:moveTo>
                    <a:cubicBezTo>
                      <a:pt x="321" y="1189"/>
                      <a:pt x="321" y="1189"/>
                      <a:pt x="321" y="11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DE8BB8EF-7DA6-41F1-BC71-B8028DC8E8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921239" y="3693016"/>
                <a:ext cx="97258" cy="165236"/>
              </a:xfrm>
              <a:custGeom>
                <a:avLst/>
                <a:gdLst>
                  <a:gd name="T0" fmla="*/ 51 w 53"/>
                  <a:gd name="T1" fmla="*/ 62 h 90"/>
                  <a:gd name="T2" fmla="*/ 48 w 53"/>
                  <a:gd name="T3" fmla="*/ 24 h 90"/>
                  <a:gd name="T4" fmla="*/ 25 w 53"/>
                  <a:gd name="T5" fmla="*/ 0 h 90"/>
                  <a:gd name="T6" fmla="*/ 0 w 53"/>
                  <a:gd name="T7" fmla="*/ 23 h 90"/>
                  <a:gd name="T8" fmla="*/ 4 w 53"/>
                  <a:gd name="T9" fmla="*/ 69 h 90"/>
                  <a:gd name="T10" fmla="*/ 27 w 53"/>
                  <a:gd name="T11" fmla="*/ 90 h 90"/>
                  <a:gd name="T12" fmla="*/ 31 w 53"/>
                  <a:gd name="T13" fmla="*/ 90 h 90"/>
                  <a:gd name="T14" fmla="*/ 51 w 53"/>
                  <a:gd name="T15" fmla="*/ 62 h 90"/>
                  <a:gd name="T16" fmla="*/ 51 w 53"/>
                  <a:gd name="T17" fmla="*/ 62 h 90"/>
                  <a:gd name="T18" fmla="*/ 51 w 53"/>
                  <a:gd name="T19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90">
                    <a:moveTo>
                      <a:pt x="51" y="62"/>
                    </a:moveTo>
                    <a:cubicBezTo>
                      <a:pt x="49" y="50"/>
                      <a:pt x="48" y="37"/>
                      <a:pt x="48" y="24"/>
                    </a:cubicBezTo>
                    <a:cubicBezTo>
                      <a:pt x="49" y="11"/>
                      <a:pt x="38" y="0"/>
                      <a:pt x="25" y="0"/>
                    </a:cubicBezTo>
                    <a:cubicBezTo>
                      <a:pt x="11" y="0"/>
                      <a:pt x="1" y="10"/>
                      <a:pt x="0" y="23"/>
                    </a:cubicBezTo>
                    <a:cubicBezTo>
                      <a:pt x="0" y="39"/>
                      <a:pt x="1" y="54"/>
                      <a:pt x="4" y="69"/>
                    </a:cubicBezTo>
                    <a:cubicBezTo>
                      <a:pt x="5" y="81"/>
                      <a:pt x="16" y="90"/>
                      <a:pt x="27" y="90"/>
                    </a:cubicBezTo>
                    <a:cubicBezTo>
                      <a:pt x="28" y="90"/>
                      <a:pt x="30" y="90"/>
                      <a:pt x="31" y="90"/>
                    </a:cubicBezTo>
                    <a:cubicBezTo>
                      <a:pt x="44" y="88"/>
                      <a:pt x="53" y="75"/>
                      <a:pt x="51" y="62"/>
                    </a:cubicBezTo>
                    <a:close/>
                    <a:moveTo>
                      <a:pt x="51" y="62"/>
                    </a:moveTo>
                    <a:cubicBezTo>
                      <a:pt x="51" y="62"/>
                      <a:pt x="51" y="62"/>
                      <a:pt x="51" y="6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4EB21C51-58A8-4A53-801B-988B2406C1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617959" y="3071816"/>
                <a:ext cx="352431" cy="565773"/>
              </a:xfrm>
              <a:custGeom>
                <a:avLst/>
                <a:gdLst>
                  <a:gd name="T0" fmla="*/ 166 w 193"/>
                  <a:gd name="T1" fmla="*/ 307 h 307"/>
                  <a:gd name="T2" fmla="*/ 174 w 193"/>
                  <a:gd name="T3" fmla="*/ 306 h 307"/>
                  <a:gd name="T4" fmla="*/ 189 w 193"/>
                  <a:gd name="T5" fmla="*/ 275 h 307"/>
                  <a:gd name="T6" fmla="*/ 71 w 193"/>
                  <a:gd name="T7" fmla="*/ 51 h 307"/>
                  <a:gd name="T8" fmla="*/ 49 w 193"/>
                  <a:gd name="T9" fmla="*/ 16 h 307"/>
                  <a:gd name="T10" fmla="*/ 16 w 193"/>
                  <a:gd name="T11" fmla="*/ 6 h 307"/>
                  <a:gd name="T12" fmla="*/ 6 w 193"/>
                  <a:gd name="T13" fmla="*/ 38 h 307"/>
                  <a:gd name="T14" fmla="*/ 33 w 193"/>
                  <a:gd name="T15" fmla="*/ 80 h 307"/>
                  <a:gd name="T16" fmla="*/ 143 w 193"/>
                  <a:gd name="T17" fmla="*/ 290 h 307"/>
                  <a:gd name="T18" fmla="*/ 166 w 193"/>
                  <a:gd name="T19" fmla="*/ 307 h 307"/>
                  <a:gd name="T20" fmla="*/ 166 w 193"/>
                  <a:gd name="T21" fmla="*/ 307 h 307"/>
                  <a:gd name="T22" fmla="*/ 166 w 193"/>
                  <a:gd name="T23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307">
                    <a:moveTo>
                      <a:pt x="166" y="307"/>
                    </a:moveTo>
                    <a:cubicBezTo>
                      <a:pt x="169" y="307"/>
                      <a:pt x="171" y="306"/>
                      <a:pt x="174" y="306"/>
                    </a:cubicBezTo>
                    <a:cubicBezTo>
                      <a:pt x="186" y="301"/>
                      <a:pt x="193" y="288"/>
                      <a:pt x="189" y="275"/>
                    </a:cubicBezTo>
                    <a:cubicBezTo>
                      <a:pt x="162" y="194"/>
                      <a:pt x="123" y="119"/>
                      <a:pt x="71" y="51"/>
                    </a:cubicBezTo>
                    <a:cubicBezTo>
                      <a:pt x="63" y="40"/>
                      <a:pt x="55" y="28"/>
                      <a:pt x="49" y="16"/>
                    </a:cubicBezTo>
                    <a:cubicBezTo>
                      <a:pt x="43" y="4"/>
                      <a:pt x="28" y="0"/>
                      <a:pt x="16" y="6"/>
                    </a:cubicBezTo>
                    <a:cubicBezTo>
                      <a:pt x="5" y="12"/>
                      <a:pt x="0" y="26"/>
                      <a:pt x="6" y="38"/>
                    </a:cubicBezTo>
                    <a:cubicBezTo>
                      <a:pt x="14" y="53"/>
                      <a:pt x="23" y="67"/>
                      <a:pt x="33" y="80"/>
                    </a:cubicBezTo>
                    <a:cubicBezTo>
                      <a:pt x="81" y="144"/>
                      <a:pt x="119" y="215"/>
                      <a:pt x="143" y="290"/>
                    </a:cubicBezTo>
                    <a:cubicBezTo>
                      <a:pt x="147" y="300"/>
                      <a:pt x="156" y="307"/>
                      <a:pt x="166" y="307"/>
                    </a:cubicBezTo>
                    <a:close/>
                    <a:moveTo>
                      <a:pt x="166" y="307"/>
                    </a:moveTo>
                    <a:cubicBezTo>
                      <a:pt x="166" y="307"/>
                      <a:pt x="166" y="307"/>
                      <a:pt x="166" y="30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D37A70B3-F043-4A49-A074-CAE0F71F8F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97802" y="3473401"/>
                <a:ext cx="157916" cy="195564"/>
              </a:xfrm>
              <a:custGeom>
                <a:avLst/>
                <a:gdLst>
                  <a:gd name="T0" fmla="*/ 69 w 86"/>
                  <a:gd name="T1" fmla="*/ 5 h 106"/>
                  <a:gd name="T2" fmla="*/ 37 w 86"/>
                  <a:gd name="T3" fmla="*/ 18 h 106"/>
                  <a:gd name="T4" fmla="*/ 8 w 86"/>
                  <a:gd name="T5" fmla="*/ 68 h 106"/>
                  <a:gd name="T6" fmla="*/ 12 w 86"/>
                  <a:gd name="T7" fmla="*/ 102 h 106"/>
                  <a:gd name="T8" fmla="*/ 27 w 86"/>
                  <a:gd name="T9" fmla="*/ 106 h 106"/>
                  <a:gd name="T10" fmla="*/ 46 w 86"/>
                  <a:gd name="T11" fmla="*/ 97 h 106"/>
                  <a:gd name="T12" fmla="*/ 81 w 86"/>
                  <a:gd name="T13" fmla="*/ 37 h 106"/>
                  <a:gd name="T14" fmla="*/ 69 w 86"/>
                  <a:gd name="T15" fmla="*/ 5 h 106"/>
                  <a:gd name="T16" fmla="*/ 69 w 86"/>
                  <a:gd name="T17" fmla="*/ 5 h 106"/>
                  <a:gd name="T18" fmla="*/ 69 w 86"/>
                  <a:gd name="T19" fmla="*/ 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6">
                    <a:moveTo>
                      <a:pt x="69" y="5"/>
                    </a:moveTo>
                    <a:cubicBezTo>
                      <a:pt x="56" y="0"/>
                      <a:pt x="42" y="6"/>
                      <a:pt x="37" y="18"/>
                    </a:cubicBezTo>
                    <a:cubicBezTo>
                      <a:pt x="29" y="36"/>
                      <a:pt x="20" y="52"/>
                      <a:pt x="8" y="68"/>
                    </a:cubicBezTo>
                    <a:cubicBezTo>
                      <a:pt x="0" y="79"/>
                      <a:pt x="2" y="94"/>
                      <a:pt x="12" y="102"/>
                    </a:cubicBezTo>
                    <a:cubicBezTo>
                      <a:pt x="17" y="105"/>
                      <a:pt x="22" y="106"/>
                      <a:pt x="27" y="106"/>
                    </a:cubicBezTo>
                    <a:cubicBezTo>
                      <a:pt x="34" y="106"/>
                      <a:pt x="41" y="103"/>
                      <a:pt x="46" y="97"/>
                    </a:cubicBezTo>
                    <a:cubicBezTo>
                      <a:pt x="60" y="78"/>
                      <a:pt x="72" y="58"/>
                      <a:pt x="81" y="37"/>
                    </a:cubicBezTo>
                    <a:cubicBezTo>
                      <a:pt x="86" y="25"/>
                      <a:pt x="81" y="11"/>
                      <a:pt x="69" y="5"/>
                    </a:cubicBezTo>
                    <a:close/>
                    <a:moveTo>
                      <a:pt x="69" y="5"/>
                    </a:moveTo>
                    <a:cubicBezTo>
                      <a:pt x="69" y="5"/>
                      <a:pt x="69" y="5"/>
                      <a:pt x="69" y="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A0C22660-B79D-4A94-BD65-391DD653D4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65383" y="3720208"/>
                <a:ext cx="569957" cy="621200"/>
              </a:xfrm>
              <a:custGeom>
                <a:avLst/>
                <a:gdLst>
                  <a:gd name="T0" fmla="*/ 24 w 312"/>
                  <a:gd name="T1" fmla="*/ 48 h 337"/>
                  <a:gd name="T2" fmla="*/ 264 w 312"/>
                  <a:gd name="T3" fmla="*/ 288 h 337"/>
                  <a:gd name="T4" fmla="*/ 263 w 312"/>
                  <a:gd name="T5" fmla="*/ 311 h 337"/>
                  <a:gd name="T6" fmla="*/ 285 w 312"/>
                  <a:gd name="T7" fmla="*/ 337 h 337"/>
                  <a:gd name="T8" fmla="*/ 287 w 312"/>
                  <a:gd name="T9" fmla="*/ 337 h 337"/>
                  <a:gd name="T10" fmla="*/ 311 w 312"/>
                  <a:gd name="T11" fmla="*/ 315 h 337"/>
                  <a:gd name="T12" fmla="*/ 312 w 312"/>
                  <a:gd name="T13" fmla="*/ 288 h 337"/>
                  <a:gd name="T14" fmla="*/ 24 w 312"/>
                  <a:gd name="T15" fmla="*/ 0 h 337"/>
                  <a:gd name="T16" fmla="*/ 0 w 312"/>
                  <a:gd name="T17" fmla="*/ 24 h 337"/>
                  <a:gd name="T18" fmla="*/ 24 w 312"/>
                  <a:gd name="T19" fmla="*/ 48 h 337"/>
                  <a:gd name="T20" fmla="*/ 24 w 312"/>
                  <a:gd name="T21" fmla="*/ 48 h 337"/>
                  <a:gd name="T22" fmla="*/ 24 w 312"/>
                  <a:gd name="T23" fmla="*/ 4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2" h="337">
                    <a:moveTo>
                      <a:pt x="24" y="48"/>
                    </a:moveTo>
                    <a:cubicBezTo>
                      <a:pt x="157" y="48"/>
                      <a:pt x="264" y="156"/>
                      <a:pt x="264" y="288"/>
                    </a:cubicBezTo>
                    <a:cubicBezTo>
                      <a:pt x="264" y="296"/>
                      <a:pt x="264" y="303"/>
                      <a:pt x="263" y="311"/>
                    </a:cubicBezTo>
                    <a:cubicBezTo>
                      <a:pt x="262" y="324"/>
                      <a:pt x="272" y="336"/>
                      <a:pt x="285" y="337"/>
                    </a:cubicBezTo>
                    <a:cubicBezTo>
                      <a:pt x="286" y="337"/>
                      <a:pt x="287" y="337"/>
                      <a:pt x="287" y="337"/>
                    </a:cubicBezTo>
                    <a:cubicBezTo>
                      <a:pt x="300" y="337"/>
                      <a:pt x="310" y="328"/>
                      <a:pt x="311" y="315"/>
                    </a:cubicBezTo>
                    <a:cubicBezTo>
                      <a:pt x="312" y="306"/>
                      <a:pt x="312" y="297"/>
                      <a:pt x="312" y="288"/>
                    </a:cubicBezTo>
                    <a:cubicBezTo>
                      <a:pt x="312" y="129"/>
                      <a:pt x="183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7"/>
                      <a:pt x="11" y="48"/>
                      <a:pt x="24" y="48"/>
                    </a:cubicBezTo>
                    <a:close/>
                    <a:moveTo>
                      <a:pt x="24" y="48"/>
                    </a:moveTo>
                    <a:cubicBezTo>
                      <a:pt x="24" y="48"/>
                      <a:pt x="24" y="48"/>
                      <a:pt x="24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0">
                <a:extLst>
                  <a:ext uri="{FF2B5EF4-FFF2-40B4-BE49-F238E27FC236}">
                    <a16:creationId xmlns:a16="http://schemas.microsoft.com/office/drawing/2014/main" id="{CFC93E54-CFFF-4ABA-BFD6-36579C7A0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447493" y="4577757"/>
                <a:ext cx="87847" cy="334653"/>
              </a:xfrm>
              <a:custGeom>
                <a:avLst/>
                <a:gdLst>
                  <a:gd name="T0" fmla="*/ 24 w 48"/>
                  <a:gd name="T1" fmla="*/ 182 h 182"/>
                  <a:gd name="T2" fmla="*/ 48 w 48"/>
                  <a:gd name="T3" fmla="*/ 158 h 182"/>
                  <a:gd name="T4" fmla="*/ 48 w 48"/>
                  <a:gd name="T5" fmla="*/ 24 h 182"/>
                  <a:gd name="T6" fmla="*/ 24 w 48"/>
                  <a:gd name="T7" fmla="*/ 0 h 182"/>
                  <a:gd name="T8" fmla="*/ 0 w 48"/>
                  <a:gd name="T9" fmla="*/ 24 h 182"/>
                  <a:gd name="T10" fmla="*/ 0 w 48"/>
                  <a:gd name="T11" fmla="*/ 158 h 182"/>
                  <a:gd name="T12" fmla="*/ 24 w 48"/>
                  <a:gd name="T13" fmla="*/ 182 h 182"/>
                  <a:gd name="T14" fmla="*/ 24 w 48"/>
                  <a:gd name="T15" fmla="*/ 182 h 182"/>
                  <a:gd name="T16" fmla="*/ 24 w 48"/>
                  <a:gd name="T17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82">
                    <a:moveTo>
                      <a:pt x="24" y="182"/>
                    </a:moveTo>
                    <a:cubicBezTo>
                      <a:pt x="38" y="182"/>
                      <a:pt x="48" y="172"/>
                      <a:pt x="48" y="158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1"/>
                      <a:pt x="38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2"/>
                      <a:pt x="11" y="182"/>
                      <a:pt x="24" y="182"/>
                    </a:cubicBezTo>
                    <a:close/>
                    <a:moveTo>
                      <a:pt x="24" y="182"/>
                    </a:moveTo>
                    <a:cubicBezTo>
                      <a:pt x="24" y="182"/>
                      <a:pt x="24" y="182"/>
                      <a:pt x="24" y="18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22131C25-69B1-4F33-9B81-64B6AA7AEF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4846986" y="4466902"/>
                <a:ext cx="222754" cy="309553"/>
              </a:xfrm>
              <a:custGeom>
                <a:avLst/>
                <a:gdLst>
                  <a:gd name="T0" fmla="*/ 74 w 122"/>
                  <a:gd name="T1" fmla="*/ 156 h 168"/>
                  <a:gd name="T2" fmla="*/ 94 w 122"/>
                  <a:gd name="T3" fmla="*/ 168 h 168"/>
                  <a:gd name="T4" fmla="*/ 106 w 122"/>
                  <a:gd name="T5" fmla="*/ 165 h 168"/>
                  <a:gd name="T6" fmla="*/ 115 w 122"/>
                  <a:gd name="T7" fmla="*/ 132 h 168"/>
                  <a:gd name="T8" fmla="*/ 48 w 122"/>
                  <a:gd name="T9" fmla="*/ 15 h 168"/>
                  <a:gd name="T10" fmla="*/ 15 w 122"/>
                  <a:gd name="T11" fmla="*/ 7 h 168"/>
                  <a:gd name="T12" fmla="*/ 6 w 122"/>
                  <a:gd name="T13" fmla="*/ 39 h 168"/>
                  <a:gd name="T14" fmla="*/ 74 w 122"/>
                  <a:gd name="T15" fmla="*/ 156 h 168"/>
                  <a:gd name="T16" fmla="*/ 74 w 122"/>
                  <a:gd name="T17" fmla="*/ 156 h 168"/>
                  <a:gd name="T18" fmla="*/ 74 w 122"/>
                  <a:gd name="T19" fmla="*/ 15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74" y="156"/>
                    </a:moveTo>
                    <a:cubicBezTo>
                      <a:pt x="78" y="164"/>
                      <a:pt x="86" y="168"/>
                      <a:pt x="94" y="168"/>
                    </a:cubicBezTo>
                    <a:cubicBezTo>
                      <a:pt x="98" y="168"/>
                      <a:pt x="103" y="167"/>
                      <a:pt x="106" y="165"/>
                    </a:cubicBezTo>
                    <a:cubicBezTo>
                      <a:pt x="118" y="158"/>
                      <a:pt x="122" y="143"/>
                      <a:pt x="115" y="132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1" y="4"/>
                      <a:pt x="27" y="0"/>
                      <a:pt x="15" y="7"/>
                    </a:cubicBezTo>
                    <a:cubicBezTo>
                      <a:pt x="4" y="13"/>
                      <a:pt x="0" y="28"/>
                      <a:pt x="6" y="39"/>
                    </a:cubicBezTo>
                    <a:lnTo>
                      <a:pt x="74" y="156"/>
                    </a:lnTo>
                    <a:close/>
                    <a:moveTo>
                      <a:pt x="74" y="156"/>
                    </a:moveTo>
                    <a:cubicBezTo>
                      <a:pt x="74" y="156"/>
                      <a:pt x="74" y="156"/>
                      <a:pt x="74" y="15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B4251EF7-E48A-46C8-BA9B-7BD812794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3224503"/>
                <a:ext cx="312692" cy="219617"/>
              </a:xfrm>
              <a:custGeom>
                <a:avLst/>
                <a:gdLst>
                  <a:gd name="T0" fmla="*/ 155 w 171"/>
                  <a:gd name="T1" fmla="*/ 74 h 119"/>
                  <a:gd name="T2" fmla="*/ 39 w 171"/>
                  <a:gd name="T3" fmla="*/ 7 h 119"/>
                  <a:gd name="T4" fmla="*/ 6 w 171"/>
                  <a:gd name="T5" fmla="*/ 15 h 119"/>
                  <a:gd name="T6" fmla="*/ 15 w 171"/>
                  <a:gd name="T7" fmla="*/ 48 h 119"/>
                  <a:gd name="T8" fmla="*/ 131 w 171"/>
                  <a:gd name="T9" fmla="*/ 115 h 119"/>
                  <a:gd name="T10" fmla="*/ 143 w 171"/>
                  <a:gd name="T11" fmla="*/ 119 h 119"/>
                  <a:gd name="T12" fmla="*/ 164 w 171"/>
                  <a:gd name="T13" fmla="*/ 107 h 119"/>
                  <a:gd name="T14" fmla="*/ 155 w 171"/>
                  <a:gd name="T15" fmla="*/ 74 h 119"/>
                  <a:gd name="T16" fmla="*/ 155 w 171"/>
                  <a:gd name="T17" fmla="*/ 74 h 119"/>
                  <a:gd name="T18" fmla="*/ 155 w 171"/>
                  <a:gd name="T19" fmla="*/ 7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55" y="74"/>
                    </a:moveTo>
                    <a:cubicBezTo>
                      <a:pt x="39" y="7"/>
                      <a:pt x="39" y="7"/>
                      <a:pt x="39" y="7"/>
                    </a:cubicBezTo>
                    <a:cubicBezTo>
                      <a:pt x="27" y="0"/>
                      <a:pt x="13" y="4"/>
                      <a:pt x="6" y="15"/>
                    </a:cubicBezTo>
                    <a:cubicBezTo>
                      <a:pt x="0" y="27"/>
                      <a:pt x="3" y="42"/>
                      <a:pt x="15" y="48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5" y="118"/>
                      <a:pt x="139" y="119"/>
                      <a:pt x="143" y="119"/>
                    </a:cubicBezTo>
                    <a:cubicBezTo>
                      <a:pt x="152" y="119"/>
                      <a:pt x="160" y="114"/>
                      <a:pt x="164" y="107"/>
                    </a:cubicBezTo>
                    <a:cubicBezTo>
                      <a:pt x="171" y="95"/>
                      <a:pt x="167" y="80"/>
                      <a:pt x="155" y="74"/>
                    </a:cubicBezTo>
                    <a:close/>
                    <a:moveTo>
                      <a:pt x="155" y="74"/>
                    </a:moveTo>
                    <a:cubicBezTo>
                      <a:pt x="155" y="74"/>
                      <a:pt x="155" y="74"/>
                      <a:pt x="155" y="7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>
                <a:extLst>
                  <a:ext uri="{FF2B5EF4-FFF2-40B4-BE49-F238E27FC236}">
                    <a16:creationId xmlns:a16="http://schemas.microsoft.com/office/drawing/2014/main" id="{A2F2C16A-6D6D-409A-9C9E-65CB184D3F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4167808"/>
                <a:ext cx="312692" cy="217524"/>
              </a:xfrm>
              <a:custGeom>
                <a:avLst/>
                <a:gdLst>
                  <a:gd name="T0" fmla="*/ 15 w 171"/>
                  <a:gd name="T1" fmla="*/ 48 h 118"/>
                  <a:gd name="T2" fmla="*/ 132 w 171"/>
                  <a:gd name="T3" fmla="*/ 115 h 118"/>
                  <a:gd name="T4" fmla="*/ 144 w 171"/>
                  <a:gd name="T5" fmla="*/ 118 h 118"/>
                  <a:gd name="T6" fmla="*/ 165 w 171"/>
                  <a:gd name="T7" fmla="*/ 106 h 118"/>
                  <a:gd name="T8" fmla="*/ 156 w 171"/>
                  <a:gd name="T9" fmla="*/ 74 h 118"/>
                  <a:gd name="T10" fmla="*/ 39 w 171"/>
                  <a:gd name="T11" fmla="*/ 6 h 118"/>
                  <a:gd name="T12" fmla="*/ 7 w 171"/>
                  <a:gd name="T13" fmla="*/ 15 h 118"/>
                  <a:gd name="T14" fmla="*/ 15 w 171"/>
                  <a:gd name="T15" fmla="*/ 48 h 118"/>
                  <a:gd name="T16" fmla="*/ 15 w 171"/>
                  <a:gd name="T17" fmla="*/ 48 h 118"/>
                  <a:gd name="T18" fmla="*/ 15 w 171"/>
                  <a:gd name="T19" fmla="*/ 4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15" y="48"/>
                    </a:moveTo>
                    <a:cubicBezTo>
                      <a:pt x="132" y="115"/>
                      <a:pt x="132" y="115"/>
                      <a:pt x="132" y="115"/>
                    </a:cubicBezTo>
                    <a:cubicBezTo>
                      <a:pt x="136" y="117"/>
                      <a:pt x="140" y="118"/>
                      <a:pt x="144" y="118"/>
                    </a:cubicBezTo>
                    <a:cubicBezTo>
                      <a:pt x="152" y="118"/>
                      <a:pt x="160" y="114"/>
                      <a:pt x="165" y="106"/>
                    </a:cubicBezTo>
                    <a:cubicBezTo>
                      <a:pt x="171" y="95"/>
                      <a:pt x="167" y="80"/>
                      <a:pt x="156" y="7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28" y="0"/>
                      <a:pt x="13" y="4"/>
                      <a:pt x="7" y="15"/>
                    </a:cubicBezTo>
                    <a:cubicBezTo>
                      <a:pt x="0" y="27"/>
                      <a:pt x="4" y="41"/>
                      <a:pt x="15" y="48"/>
                    </a:cubicBezTo>
                    <a:close/>
                    <a:moveTo>
                      <a:pt x="15" y="48"/>
                    </a:moveTo>
                    <a:cubicBezTo>
                      <a:pt x="15" y="48"/>
                      <a:pt x="15" y="48"/>
                      <a:pt x="15" y="4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DE9D0EE0-16F0-4C3D-8B7B-C52E37EB02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389152" y="3758902"/>
                <a:ext cx="334653" cy="88893"/>
              </a:xfrm>
              <a:custGeom>
                <a:avLst/>
                <a:gdLst>
                  <a:gd name="T0" fmla="*/ 159 w 183"/>
                  <a:gd name="T1" fmla="*/ 0 h 48"/>
                  <a:gd name="T2" fmla="*/ 24 w 183"/>
                  <a:gd name="T3" fmla="*/ 0 h 48"/>
                  <a:gd name="T4" fmla="*/ 0 w 183"/>
                  <a:gd name="T5" fmla="*/ 24 h 48"/>
                  <a:gd name="T6" fmla="*/ 24 w 183"/>
                  <a:gd name="T7" fmla="*/ 48 h 48"/>
                  <a:gd name="T8" fmla="*/ 159 w 183"/>
                  <a:gd name="T9" fmla="*/ 48 h 48"/>
                  <a:gd name="T10" fmla="*/ 183 w 183"/>
                  <a:gd name="T11" fmla="*/ 24 h 48"/>
                  <a:gd name="T12" fmla="*/ 159 w 183"/>
                  <a:gd name="T13" fmla="*/ 0 h 48"/>
                  <a:gd name="T14" fmla="*/ 159 w 183"/>
                  <a:gd name="T15" fmla="*/ 0 h 48"/>
                  <a:gd name="T16" fmla="*/ 159 w 183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48">
                    <a:moveTo>
                      <a:pt x="159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9" y="48"/>
                      <a:pt x="159" y="48"/>
                      <a:pt x="159" y="48"/>
                    </a:cubicBezTo>
                    <a:cubicBezTo>
                      <a:pt x="172" y="48"/>
                      <a:pt x="183" y="38"/>
                      <a:pt x="183" y="24"/>
                    </a:cubicBezTo>
                    <a:cubicBezTo>
                      <a:pt x="183" y="11"/>
                      <a:pt x="172" y="0"/>
                      <a:pt x="159" y="0"/>
                    </a:cubicBezTo>
                    <a:close/>
                    <a:moveTo>
                      <a:pt x="159" y="0"/>
                    </a:moveTo>
                    <a:cubicBezTo>
                      <a:pt x="159" y="0"/>
                      <a:pt x="159" y="0"/>
                      <a:pt x="159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866B0852-9270-48AC-B823-579167A21C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260073" y="3758902"/>
                <a:ext cx="332562" cy="88893"/>
              </a:xfrm>
              <a:custGeom>
                <a:avLst/>
                <a:gdLst>
                  <a:gd name="T0" fmla="*/ 182 w 182"/>
                  <a:gd name="T1" fmla="*/ 24 h 48"/>
                  <a:gd name="T2" fmla="*/ 158 w 182"/>
                  <a:gd name="T3" fmla="*/ 0 h 48"/>
                  <a:gd name="T4" fmla="*/ 24 w 182"/>
                  <a:gd name="T5" fmla="*/ 0 h 48"/>
                  <a:gd name="T6" fmla="*/ 0 w 182"/>
                  <a:gd name="T7" fmla="*/ 24 h 48"/>
                  <a:gd name="T8" fmla="*/ 24 w 182"/>
                  <a:gd name="T9" fmla="*/ 48 h 48"/>
                  <a:gd name="T10" fmla="*/ 158 w 182"/>
                  <a:gd name="T11" fmla="*/ 48 h 48"/>
                  <a:gd name="T12" fmla="*/ 182 w 182"/>
                  <a:gd name="T13" fmla="*/ 24 h 48"/>
                  <a:gd name="T14" fmla="*/ 182 w 182"/>
                  <a:gd name="T15" fmla="*/ 24 h 48"/>
                  <a:gd name="T16" fmla="*/ 182 w 182"/>
                  <a:gd name="T17" fmla="*/ 2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2" h="48">
                    <a:moveTo>
                      <a:pt x="182" y="24"/>
                    </a:moveTo>
                    <a:cubicBezTo>
                      <a:pt x="182" y="11"/>
                      <a:pt x="172" y="0"/>
                      <a:pt x="15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8"/>
                      <a:pt x="11" y="48"/>
                      <a:pt x="24" y="48"/>
                    </a:cubicBezTo>
                    <a:cubicBezTo>
                      <a:pt x="158" y="48"/>
                      <a:pt x="158" y="48"/>
                      <a:pt x="158" y="48"/>
                    </a:cubicBezTo>
                    <a:cubicBezTo>
                      <a:pt x="172" y="48"/>
                      <a:pt x="182" y="38"/>
                      <a:pt x="182" y="24"/>
                    </a:cubicBezTo>
                    <a:close/>
                    <a:moveTo>
                      <a:pt x="182" y="24"/>
                    </a:moveTo>
                    <a:cubicBezTo>
                      <a:pt x="182" y="24"/>
                      <a:pt x="182" y="24"/>
                      <a:pt x="182" y="2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id="{F7291838-E6C8-415E-A10A-6461E4679F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525105" y="4167808"/>
                <a:ext cx="312692" cy="217524"/>
              </a:xfrm>
              <a:custGeom>
                <a:avLst/>
                <a:gdLst>
                  <a:gd name="T0" fmla="*/ 27 w 171"/>
                  <a:gd name="T1" fmla="*/ 118 h 118"/>
                  <a:gd name="T2" fmla="*/ 39 w 171"/>
                  <a:gd name="T3" fmla="*/ 115 h 118"/>
                  <a:gd name="T4" fmla="*/ 155 w 171"/>
                  <a:gd name="T5" fmla="*/ 48 h 118"/>
                  <a:gd name="T6" fmla="*/ 164 w 171"/>
                  <a:gd name="T7" fmla="*/ 15 h 118"/>
                  <a:gd name="T8" fmla="*/ 131 w 171"/>
                  <a:gd name="T9" fmla="*/ 6 h 118"/>
                  <a:gd name="T10" fmla="*/ 15 w 171"/>
                  <a:gd name="T11" fmla="*/ 74 h 118"/>
                  <a:gd name="T12" fmla="*/ 6 w 171"/>
                  <a:gd name="T13" fmla="*/ 106 h 118"/>
                  <a:gd name="T14" fmla="*/ 27 w 171"/>
                  <a:gd name="T15" fmla="*/ 118 h 118"/>
                  <a:gd name="T16" fmla="*/ 27 w 171"/>
                  <a:gd name="T17" fmla="*/ 118 h 118"/>
                  <a:gd name="T18" fmla="*/ 27 w 171"/>
                  <a:gd name="T19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8">
                    <a:moveTo>
                      <a:pt x="27" y="118"/>
                    </a:moveTo>
                    <a:cubicBezTo>
                      <a:pt x="31" y="118"/>
                      <a:pt x="35" y="117"/>
                      <a:pt x="39" y="115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67" y="41"/>
                      <a:pt x="171" y="27"/>
                      <a:pt x="164" y="15"/>
                    </a:cubicBezTo>
                    <a:cubicBezTo>
                      <a:pt x="157" y="4"/>
                      <a:pt x="143" y="0"/>
                      <a:pt x="131" y="6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3" y="80"/>
                      <a:pt x="0" y="95"/>
                      <a:pt x="6" y="106"/>
                    </a:cubicBezTo>
                    <a:cubicBezTo>
                      <a:pt x="11" y="114"/>
                      <a:pt x="19" y="118"/>
                      <a:pt x="27" y="118"/>
                    </a:cubicBezTo>
                    <a:close/>
                    <a:moveTo>
                      <a:pt x="27" y="118"/>
                    </a:moveTo>
                    <a:cubicBezTo>
                      <a:pt x="27" y="118"/>
                      <a:pt x="27" y="118"/>
                      <a:pt x="27" y="1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7">
                <a:extLst>
                  <a:ext uri="{FF2B5EF4-FFF2-40B4-BE49-F238E27FC236}">
                    <a16:creationId xmlns:a16="http://schemas.microsoft.com/office/drawing/2014/main" id="{6919034B-0329-4750-B29F-F3CDAB05EC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5143990" y="3224503"/>
                <a:ext cx="312692" cy="219617"/>
              </a:xfrm>
              <a:custGeom>
                <a:avLst/>
                <a:gdLst>
                  <a:gd name="T0" fmla="*/ 132 w 171"/>
                  <a:gd name="T1" fmla="*/ 7 h 119"/>
                  <a:gd name="T2" fmla="*/ 15 w 171"/>
                  <a:gd name="T3" fmla="*/ 74 h 119"/>
                  <a:gd name="T4" fmla="*/ 7 w 171"/>
                  <a:gd name="T5" fmla="*/ 107 h 119"/>
                  <a:gd name="T6" fmla="*/ 28 w 171"/>
                  <a:gd name="T7" fmla="*/ 119 h 119"/>
                  <a:gd name="T8" fmla="*/ 39 w 171"/>
                  <a:gd name="T9" fmla="*/ 115 h 119"/>
                  <a:gd name="T10" fmla="*/ 156 w 171"/>
                  <a:gd name="T11" fmla="*/ 48 h 119"/>
                  <a:gd name="T12" fmla="*/ 165 w 171"/>
                  <a:gd name="T13" fmla="*/ 15 h 119"/>
                  <a:gd name="T14" fmla="*/ 132 w 171"/>
                  <a:gd name="T15" fmla="*/ 7 h 119"/>
                  <a:gd name="T16" fmla="*/ 132 w 171"/>
                  <a:gd name="T17" fmla="*/ 7 h 119"/>
                  <a:gd name="T18" fmla="*/ 132 w 171"/>
                  <a:gd name="T19" fmla="*/ 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19">
                    <a:moveTo>
                      <a:pt x="132" y="7"/>
                    </a:moveTo>
                    <a:cubicBezTo>
                      <a:pt x="15" y="74"/>
                      <a:pt x="15" y="74"/>
                      <a:pt x="15" y="74"/>
                    </a:cubicBezTo>
                    <a:cubicBezTo>
                      <a:pt x="4" y="80"/>
                      <a:pt x="0" y="95"/>
                      <a:pt x="7" y="107"/>
                    </a:cubicBezTo>
                    <a:cubicBezTo>
                      <a:pt x="11" y="114"/>
                      <a:pt x="19" y="119"/>
                      <a:pt x="28" y="119"/>
                    </a:cubicBezTo>
                    <a:cubicBezTo>
                      <a:pt x="32" y="119"/>
                      <a:pt x="36" y="118"/>
                      <a:pt x="39" y="115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67" y="42"/>
                      <a:pt x="171" y="27"/>
                      <a:pt x="165" y="15"/>
                    </a:cubicBezTo>
                    <a:cubicBezTo>
                      <a:pt x="158" y="4"/>
                      <a:pt x="143" y="0"/>
                      <a:pt x="132" y="7"/>
                    </a:cubicBezTo>
                    <a:close/>
                    <a:moveTo>
                      <a:pt x="132" y="7"/>
                    </a:moveTo>
                    <a:cubicBezTo>
                      <a:pt x="132" y="7"/>
                      <a:pt x="132" y="7"/>
                      <a:pt x="132" y="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B83DC41F-2223-45D9-882F-0C6801E7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0800000">
                <a:off x="3912047" y="4466902"/>
                <a:ext cx="222754" cy="309553"/>
              </a:xfrm>
              <a:custGeom>
                <a:avLst/>
                <a:gdLst>
                  <a:gd name="T0" fmla="*/ 15 w 122"/>
                  <a:gd name="T1" fmla="*/ 165 h 168"/>
                  <a:gd name="T2" fmla="*/ 27 w 122"/>
                  <a:gd name="T3" fmla="*/ 168 h 168"/>
                  <a:gd name="T4" fmla="*/ 48 w 122"/>
                  <a:gd name="T5" fmla="*/ 156 h 168"/>
                  <a:gd name="T6" fmla="*/ 115 w 122"/>
                  <a:gd name="T7" fmla="*/ 39 h 168"/>
                  <a:gd name="T8" fmla="*/ 107 w 122"/>
                  <a:gd name="T9" fmla="*/ 7 h 168"/>
                  <a:gd name="T10" fmla="*/ 74 w 122"/>
                  <a:gd name="T11" fmla="*/ 15 h 168"/>
                  <a:gd name="T12" fmla="*/ 7 w 122"/>
                  <a:gd name="T13" fmla="*/ 132 h 168"/>
                  <a:gd name="T14" fmla="*/ 15 w 122"/>
                  <a:gd name="T15" fmla="*/ 165 h 168"/>
                  <a:gd name="T16" fmla="*/ 15 w 122"/>
                  <a:gd name="T17" fmla="*/ 165 h 168"/>
                  <a:gd name="T18" fmla="*/ 15 w 122"/>
                  <a:gd name="T19" fmla="*/ 165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68">
                    <a:moveTo>
                      <a:pt x="15" y="165"/>
                    </a:moveTo>
                    <a:cubicBezTo>
                      <a:pt x="19" y="167"/>
                      <a:pt x="23" y="168"/>
                      <a:pt x="27" y="168"/>
                    </a:cubicBezTo>
                    <a:cubicBezTo>
                      <a:pt x="36" y="168"/>
                      <a:pt x="44" y="164"/>
                      <a:pt x="48" y="156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22" y="28"/>
                      <a:pt x="118" y="13"/>
                      <a:pt x="107" y="7"/>
                    </a:cubicBezTo>
                    <a:cubicBezTo>
                      <a:pt x="95" y="0"/>
                      <a:pt x="80" y="4"/>
                      <a:pt x="74" y="15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0" y="143"/>
                      <a:pt x="4" y="158"/>
                      <a:pt x="15" y="165"/>
                    </a:cubicBezTo>
                    <a:close/>
                    <a:moveTo>
                      <a:pt x="15" y="165"/>
                    </a:moveTo>
                    <a:cubicBezTo>
                      <a:pt x="15" y="165"/>
                      <a:pt x="15" y="165"/>
                      <a:pt x="15" y="1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9771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a 91"/>
          <p:cNvGrpSpPr/>
          <p:nvPr/>
        </p:nvGrpSpPr>
        <p:grpSpPr>
          <a:xfrm>
            <a:off x="1143642" y="1384946"/>
            <a:ext cx="6793457" cy="4928144"/>
            <a:chOff x="1001274" y="1385202"/>
            <a:chExt cx="5814393" cy="4544586"/>
          </a:xfrm>
        </p:grpSpPr>
        <p:sp>
          <p:nvSpPr>
            <p:cNvPr id="161" name="Freeform 5">
              <a:extLst>
                <a:ext uri="{FF2B5EF4-FFF2-40B4-BE49-F238E27FC236}">
                  <a16:creationId xmlns:a16="http://schemas.microsoft.com/office/drawing/2014/main" id="{C681F778-2535-4D91-A391-B239E774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945" y="1385202"/>
              <a:ext cx="1646552" cy="2639767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id="{456DF97B-787C-4865-A109-67447C030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4154" y="1394056"/>
              <a:ext cx="1646552" cy="2639767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id="{DDC71127-9168-4471-B8E8-BE44D039F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799" y="1776572"/>
              <a:ext cx="2435348" cy="185702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rgbClr val="005F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6">
              <a:extLst>
                <a:ext uri="{FF2B5EF4-FFF2-40B4-BE49-F238E27FC236}">
                  <a16:creationId xmlns:a16="http://schemas.microsoft.com/office/drawing/2014/main" id="{6EE7DD7E-47BD-4458-BB3F-3D014EF80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274" y="3681391"/>
              <a:ext cx="2435348" cy="185702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rgbClr val="005F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5">
              <a:extLst>
                <a:ext uri="{FF2B5EF4-FFF2-40B4-BE49-F238E27FC236}">
                  <a16:creationId xmlns:a16="http://schemas.microsoft.com/office/drawing/2014/main" id="{BD86D222-0BA9-48D1-92B8-79B64A24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308" y="3290021"/>
              <a:ext cx="1646552" cy="2639767"/>
            </a:xfrm>
            <a:custGeom>
              <a:avLst/>
              <a:gdLst>
                <a:gd name="T0" fmla="*/ 27 w 4016"/>
                <a:gd name="T1" fmla="*/ 5450 h 6400"/>
                <a:gd name="T2" fmla="*/ 0 w 4016"/>
                <a:gd name="T3" fmla="*/ 3596 h 6400"/>
                <a:gd name="T4" fmla="*/ 144 w 4016"/>
                <a:gd name="T5" fmla="*/ 3537 h 6400"/>
                <a:gd name="T6" fmla="*/ 704 w 4016"/>
                <a:gd name="T7" fmla="*/ 3612 h 6400"/>
                <a:gd name="T8" fmla="*/ 945 w 4016"/>
                <a:gd name="T9" fmla="*/ 3183 h 6400"/>
                <a:gd name="T10" fmla="*/ 404 w 4016"/>
                <a:gd name="T11" fmla="*/ 2734 h 6400"/>
                <a:gd name="T12" fmla="*/ 58 w 4016"/>
                <a:gd name="T13" fmla="*/ 2888 h 6400"/>
                <a:gd name="T14" fmla="*/ 0 w 4016"/>
                <a:gd name="T15" fmla="*/ 2254 h 6400"/>
                <a:gd name="T16" fmla="*/ 29 w 4016"/>
                <a:gd name="T17" fmla="*/ 951 h 6400"/>
                <a:gd name="T18" fmla="*/ 1702 w 4016"/>
                <a:gd name="T19" fmla="*/ 933 h 6400"/>
                <a:gd name="T20" fmla="*/ 1750 w 4016"/>
                <a:gd name="T21" fmla="*/ 615 h 6400"/>
                <a:gd name="T22" fmla="*/ 1932 w 4016"/>
                <a:gd name="T23" fmla="*/ 28 h 6400"/>
                <a:gd name="T24" fmla="*/ 2356 w 4016"/>
                <a:gd name="T25" fmla="*/ 455 h 6400"/>
                <a:gd name="T26" fmla="*/ 2348 w 4016"/>
                <a:gd name="T27" fmla="*/ 946 h 6400"/>
                <a:gd name="T28" fmla="*/ 3986 w 4016"/>
                <a:gd name="T29" fmla="*/ 952 h 6400"/>
                <a:gd name="T30" fmla="*/ 4016 w 4016"/>
                <a:gd name="T31" fmla="*/ 2797 h 6400"/>
                <a:gd name="T32" fmla="*/ 3880 w 4016"/>
                <a:gd name="T33" fmla="*/ 2869 h 6400"/>
                <a:gd name="T34" fmla="*/ 3419 w 4016"/>
                <a:gd name="T35" fmla="*/ 2746 h 6400"/>
                <a:gd name="T36" fmla="*/ 3083 w 4016"/>
                <a:gd name="T37" fmla="*/ 3097 h 6400"/>
                <a:gd name="T38" fmla="*/ 3307 w 4016"/>
                <a:gd name="T39" fmla="*/ 3609 h 6400"/>
                <a:gd name="T40" fmla="*/ 3774 w 4016"/>
                <a:gd name="T41" fmla="*/ 3612 h 6400"/>
                <a:gd name="T42" fmla="*/ 3951 w 4016"/>
                <a:gd name="T43" fmla="*/ 3512 h 6400"/>
                <a:gd name="T44" fmla="*/ 4016 w 4016"/>
                <a:gd name="T45" fmla="*/ 3608 h 6400"/>
                <a:gd name="T46" fmla="*/ 3986 w 4016"/>
                <a:gd name="T47" fmla="*/ 5449 h 6400"/>
                <a:gd name="T48" fmla="*/ 2326 w 4016"/>
                <a:gd name="T49" fmla="*/ 5462 h 6400"/>
                <a:gd name="T50" fmla="*/ 2241 w 4016"/>
                <a:gd name="T51" fmla="*/ 5758 h 6400"/>
                <a:gd name="T52" fmla="*/ 2357 w 4016"/>
                <a:gd name="T53" fmla="*/ 6121 h 6400"/>
                <a:gd name="T54" fmla="*/ 1976 w 4016"/>
                <a:gd name="T55" fmla="*/ 6392 h 6400"/>
                <a:gd name="T56" fmla="*/ 1663 w 4016"/>
                <a:gd name="T57" fmla="*/ 5937 h 6400"/>
                <a:gd name="T58" fmla="*/ 1775 w 4016"/>
                <a:gd name="T59" fmla="*/ 5529 h 6400"/>
                <a:gd name="T60" fmla="*/ 509 w 4016"/>
                <a:gd name="T61" fmla="*/ 5450 h 6400"/>
                <a:gd name="T62" fmla="*/ 493 w 4016"/>
                <a:gd name="T63" fmla="*/ 5450 h 6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16" h="6400">
                  <a:moveTo>
                    <a:pt x="493" y="5450"/>
                  </a:moveTo>
                  <a:cubicBezTo>
                    <a:pt x="338" y="5450"/>
                    <a:pt x="183" y="5450"/>
                    <a:pt x="27" y="5450"/>
                  </a:cubicBezTo>
                  <a:cubicBezTo>
                    <a:pt x="0" y="5450"/>
                    <a:pt x="0" y="5450"/>
                    <a:pt x="0" y="5422"/>
                  </a:cubicBezTo>
                  <a:cubicBezTo>
                    <a:pt x="0" y="5120"/>
                    <a:pt x="0" y="3898"/>
                    <a:pt x="0" y="3596"/>
                  </a:cubicBezTo>
                  <a:cubicBezTo>
                    <a:pt x="0" y="3558"/>
                    <a:pt x="19" y="3529"/>
                    <a:pt x="53" y="3515"/>
                  </a:cubicBezTo>
                  <a:cubicBezTo>
                    <a:pt x="85" y="3502"/>
                    <a:pt x="116" y="3510"/>
                    <a:pt x="144" y="3537"/>
                  </a:cubicBezTo>
                  <a:cubicBezTo>
                    <a:pt x="241" y="3628"/>
                    <a:pt x="355" y="3674"/>
                    <a:pt x="489" y="3671"/>
                  </a:cubicBezTo>
                  <a:cubicBezTo>
                    <a:pt x="566" y="3669"/>
                    <a:pt x="638" y="3649"/>
                    <a:pt x="704" y="3612"/>
                  </a:cubicBezTo>
                  <a:cubicBezTo>
                    <a:pt x="767" y="3577"/>
                    <a:pt x="819" y="3530"/>
                    <a:pt x="861" y="3471"/>
                  </a:cubicBezTo>
                  <a:cubicBezTo>
                    <a:pt x="921" y="3384"/>
                    <a:pt x="949" y="3288"/>
                    <a:pt x="945" y="3183"/>
                  </a:cubicBezTo>
                  <a:cubicBezTo>
                    <a:pt x="940" y="3063"/>
                    <a:pt x="896" y="2960"/>
                    <a:pt x="813" y="2873"/>
                  </a:cubicBezTo>
                  <a:cubicBezTo>
                    <a:pt x="700" y="2757"/>
                    <a:pt x="561" y="2715"/>
                    <a:pt x="404" y="2734"/>
                  </a:cubicBezTo>
                  <a:cubicBezTo>
                    <a:pt x="303" y="2747"/>
                    <a:pt x="216" y="2793"/>
                    <a:pt x="143" y="2865"/>
                  </a:cubicBezTo>
                  <a:cubicBezTo>
                    <a:pt x="119" y="2888"/>
                    <a:pt x="85" y="2898"/>
                    <a:pt x="58" y="2888"/>
                  </a:cubicBezTo>
                  <a:cubicBezTo>
                    <a:pt x="21" y="2874"/>
                    <a:pt x="0" y="2845"/>
                    <a:pt x="0" y="2808"/>
                  </a:cubicBezTo>
                  <a:cubicBezTo>
                    <a:pt x="0" y="2623"/>
                    <a:pt x="0" y="2438"/>
                    <a:pt x="0" y="2254"/>
                  </a:cubicBezTo>
                  <a:cubicBezTo>
                    <a:pt x="0" y="2136"/>
                    <a:pt x="0" y="1098"/>
                    <a:pt x="0" y="980"/>
                  </a:cubicBezTo>
                  <a:cubicBezTo>
                    <a:pt x="0" y="951"/>
                    <a:pt x="0" y="951"/>
                    <a:pt x="29" y="951"/>
                  </a:cubicBezTo>
                  <a:cubicBezTo>
                    <a:pt x="327" y="951"/>
                    <a:pt x="1305" y="951"/>
                    <a:pt x="1603" y="951"/>
                  </a:cubicBezTo>
                  <a:cubicBezTo>
                    <a:pt x="1637" y="951"/>
                    <a:pt x="1670" y="948"/>
                    <a:pt x="1702" y="933"/>
                  </a:cubicBezTo>
                  <a:cubicBezTo>
                    <a:pt x="1786" y="894"/>
                    <a:pt x="1832" y="790"/>
                    <a:pt x="1802" y="702"/>
                  </a:cubicBezTo>
                  <a:cubicBezTo>
                    <a:pt x="1791" y="669"/>
                    <a:pt x="1773" y="641"/>
                    <a:pt x="1750" y="615"/>
                  </a:cubicBezTo>
                  <a:cubicBezTo>
                    <a:pt x="1656" y="512"/>
                    <a:pt x="1626" y="393"/>
                    <a:pt x="1667" y="259"/>
                  </a:cubicBezTo>
                  <a:cubicBezTo>
                    <a:pt x="1707" y="127"/>
                    <a:pt x="1800" y="56"/>
                    <a:pt x="1932" y="28"/>
                  </a:cubicBezTo>
                  <a:cubicBezTo>
                    <a:pt x="2058" y="0"/>
                    <a:pt x="2174" y="20"/>
                    <a:pt x="2266" y="117"/>
                  </a:cubicBezTo>
                  <a:cubicBezTo>
                    <a:pt x="2356" y="213"/>
                    <a:pt x="2387" y="326"/>
                    <a:pt x="2356" y="455"/>
                  </a:cubicBezTo>
                  <a:cubicBezTo>
                    <a:pt x="2340" y="521"/>
                    <a:pt x="2306" y="576"/>
                    <a:pt x="2259" y="624"/>
                  </a:cubicBezTo>
                  <a:cubicBezTo>
                    <a:pt x="2163" y="724"/>
                    <a:pt x="2199" y="901"/>
                    <a:pt x="2348" y="946"/>
                  </a:cubicBezTo>
                  <a:cubicBezTo>
                    <a:pt x="2369" y="952"/>
                    <a:pt x="2392" y="951"/>
                    <a:pt x="2414" y="951"/>
                  </a:cubicBezTo>
                  <a:cubicBezTo>
                    <a:pt x="2711" y="952"/>
                    <a:pt x="3688" y="952"/>
                    <a:pt x="3986" y="952"/>
                  </a:cubicBezTo>
                  <a:cubicBezTo>
                    <a:pt x="4016" y="952"/>
                    <a:pt x="4016" y="952"/>
                    <a:pt x="4016" y="983"/>
                  </a:cubicBezTo>
                  <a:cubicBezTo>
                    <a:pt x="4016" y="1281"/>
                    <a:pt x="4016" y="2499"/>
                    <a:pt x="4016" y="2797"/>
                  </a:cubicBezTo>
                  <a:cubicBezTo>
                    <a:pt x="4016" y="2845"/>
                    <a:pt x="3999" y="2871"/>
                    <a:pt x="3959" y="2887"/>
                  </a:cubicBezTo>
                  <a:cubicBezTo>
                    <a:pt x="3928" y="2899"/>
                    <a:pt x="3901" y="2890"/>
                    <a:pt x="3880" y="2869"/>
                  </a:cubicBezTo>
                  <a:cubicBezTo>
                    <a:pt x="3826" y="2818"/>
                    <a:pt x="3766" y="2777"/>
                    <a:pt x="3696" y="2754"/>
                  </a:cubicBezTo>
                  <a:cubicBezTo>
                    <a:pt x="3605" y="2723"/>
                    <a:pt x="3512" y="2721"/>
                    <a:pt x="3419" y="2746"/>
                  </a:cubicBezTo>
                  <a:cubicBezTo>
                    <a:pt x="3333" y="2768"/>
                    <a:pt x="3260" y="2813"/>
                    <a:pt x="3200" y="2877"/>
                  </a:cubicBezTo>
                  <a:cubicBezTo>
                    <a:pt x="3141" y="2939"/>
                    <a:pt x="3102" y="3013"/>
                    <a:pt x="3083" y="3097"/>
                  </a:cubicBezTo>
                  <a:cubicBezTo>
                    <a:pt x="3063" y="3184"/>
                    <a:pt x="3068" y="3268"/>
                    <a:pt x="3096" y="3351"/>
                  </a:cubicBezTo>
                  <a:cubicBezTo>
                    <a:pt x="3134" y="3463"/>
                    <a:pt x="3205" y="3549"/>
                    <a:pt x="3307" y="3609"/>
                  </a:cubicBezTo>
                  <a:cubicBezTo>
                    <a:pt x="3382" y="3654"/>
                    <a:pt x="3465" y="3673"/>
                    <a:pt x="3553" y="3672"/>
                  </a:cubicBezTo>
                  <a:cubicBezTo>
                    <a:pt x="3632" y="3670"/>
                    <a:pt x="3706" y="3652"/>
                    <a:pt x="3774" y="3612"/>
                  </a:cubicBezTo>
                  <a:cubicBezTo>
                    <a:pt x="3810" y="3590"/>
                    <a:pt x="3843" y="3561"/>
                    <a:pt x="3876" y="3534"/>
                  </a:cubicBezTo>
                  <a:cubicBezTo>
                    <a:pt x="3899" y="3517"/>
                    <a:pt x="3922" y="3504"/>
                    <a:pt x="3951" y="3512"/>
                  </a:cubicBezTo>
                  <a:cubicBezTo>
                    <a:pt x="3984" y="3521"/>
                    <a:pt x="4007" y="3540"/>
                    <a:pt x="4014" y="3576"/>
                  </a:cubicBezTo>
                  <a:cubicBezTo>
                    <a:pt x="4016" y="3586"/>
                    <a:pt x="4016" y="3597"/>
                    <a:pt x="4016" y="3608"/>
                  </a:cubicBezTo>
                  <a:cubicBezTo>
                    <a:pt x="4016" y="3905"/>
                    <a:pt x="4016" y="5122"/>
                    <a:pt x="4016" y="5420"/>
                  </a:cubicBezTo>
                  <a:cubicBezTo>
                    <a:pt x="4016" y="5449"/>
                    <a:pt x="4016" y="5449"/>
                    <a:pt x="3986" y="5449"/>
                  </a:cubicBezTo>
                  <a:cubicBezTo>
                    <a:pt x="3694" y="5449"/>
                    <a:pt x="2721" y="5448"/>
                    <a:pt x="2428" y="5448"/>
                  </a:cubicBezTo>
                  <a:cubicBezTo>
                    <a:pt x="2394" y="5448"/>
                    <a:pt x="2357" y="5449"/>
                    <a:pt x="2326" y="5462"/>
                  </a:cubicBezTo>
                  <a:cubicBezTo>
                    <a:pt x="2261" y="5489"/>
                    <a:pt x="2220" y="5541"/>
                    <a:pt x="2208" y="5614"/>
                  </a:cubicBezTo>
                  <a:cubicBezTo>
                    <a:pt x="2200" y="5666"/>
                    <a:pt x="2213" y="5715"/>
                    <a:pt x="2241" y="5758"/>
                  </a:cubicBezTo>
                  <a:cubicBezTo>
                    <a:pt x="2253" y="5777"/>
                    <a:pt x="2273" y="5791"/>
                    <a:pt x="2287" y="5809"/>
                  </a:cubicBezTo>
                  <a:cubicBezTo>
                    <a:pt x="2359" y="5902"/>
                    <a:pt x="2385" y="6005"/>
                    <a:pt x="2357" y="6121"/>
                  </a:cubicBezTo>
                  <a:cubicBezTo>
                    <a:pt x="2338" y="6197"/>
                    <a:pt x="2299" y="6260"/>
                    <a:pt x="2240" y="6310"/>
                  </a:cubicBezTo>
                  <a:cubicBezTo>
                    <a:pt x="2164" y="6374"/>
                    <a:pt x="2075" y="6400"/>
                    <a:pt x="1976" y="6392"/>
                  </a:cubicBezTo>
                  <a:cubicBezTo>
                    <a:pt x="1875" y="6383"/>
                    <a:pt x="1794" y="6337"/>
                    <a:pt x="1728" y="6261"/>
                  </a:cubicBezTo>
                  <a:cubicBezTo>
                    <a:pt x="1646" y="6165"/>
                    <a:pt x="1630" y="6056"/>
                    <a:pt x="1663" y="5937"/>
                  </a:cubicBezTo>
                  <a:cubicBezTo>
                    <a:pt x="1680" y="5876"/>
                    <a:pt x="1712" y="5825"/>
                    <a:pt x="1755" y="5779"/>
                  </a:cubicBezTo>
                  <a:cubicBezTo>
                    <a:pt x="1824" y="5707"/>
                    <a:pt x="1833" y="5610"/>
                    <a:pt x="1775" y="5529"/>
                  </a:cubicBezTo>
                  <a:cubicBezTo>
                    <a:pt x="1741" y="5483"/>
                    <a:pt x="1695" y="5452"/>
                    <a:pt x="1635" y="5451"/>
                  </a:cubicBezTo>
                  <a:cubicBezTo>
                    <a:pt x="1487" y="5450"/>
                    <a:pt x="658" y="5450"/>
                    <a:pt x="509" y="5450"/>
                  </a:cubicBezTo>
                  <a:cubicBezTo>
                    <a:pt x="504" y="5450"/>
                    <a:pt x="499" y="5450"/>
                    <a:pt x="493" y="5450"/>
                  </a:cubicBezTo>
                  <a:cubicBezTo>
                    <a:pt x="493" y="5450"/>
                    <a:pt x="493" y="5450"/>
                    <a:pt x="493" y="5450"/>
                  </a:cubicBezTo>
                  <a:close/>
                </a:path>
              </a:pathLst>
            </a:custGeom>
            <a:solidFill>
              <a:srgbClr val="64B4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6">
              <a:extLst>
                <a:ext uri="{FF2B5EF4-FFF2-40B4-BE49-F238E27FC236}">
                  <a16:creationId xmlns:a16="http://schemas.microsoft.com/office/drawing/2014/main" id="{039A744F-BDA6-4EA7-9AC7-DF478A44E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319" y="3681391"/>
              <a:ext cx="2435348" cy="1857028"/>
            </a:xfrm>
            <a:custGeom>
              <a:avLst/>
              <a:gdLst>
                <a:gd name="T0" fmla="*/ 963 w 5936"/>
                <a:gd name="T1" fmla="*/ 30 h 4502"/>
                <a:gd name="T2" fmla="*/ 2570 w 5936"/>
                <a:gd name="T3" fmla="*/ 4 h 4502"/>
                <a:gd name="T4" fmla="*/ 2625 w 5936"/>
                <a:gd name="T5" fmla="*/ 157 h 4502"/>
                <a:gd name="T6" fmla="*/ 2534 w 5936"/>
                <a:gd name="T7" fmla="*/ 658 h 4502"/>
                <a:gd name="T8" fmla="*/ 3066 w 5936"/>
                <a:gd name="T9" fmla="*/ 940 h 4502"/>
                <a:gd name="T10" fmla="*/ 3428 w 5936"/>
                <a:gd name="T11" fmla="*/ 588 h 4502"/>
                <a:gd name="T12" fmla="*/ 3308 w 5936"/>
                <a:gd name="T13" fmla="*/ 150 h 4502"/>
                <a:gd name="T14" fmla="*/ 3369 w 5936"/>
                <a:gd name="T15" fmla="*/ 1 h 4502"/>
                <a:gd name="T16" fmla="*/ 3715 w 5936"/>
                <a:gd name="T17" fmla="*/ 1 h 4502"/>
                <a:gd name="T18" fmla="*/ 4958 w 5936"/>
                <a:gd name="T19" fmla="*/ 3 h 4502"/>
                <a:gd name="T20" fmla="*/ 4978 w 5936"/>
                <a:gd name="T21" fmla="*/ 54 h 4502"/>
                <a:gd name="T22" fmla="*/ 5045 w 5936"/>
                <a:gd name="T23" fmla="*/ 2008 h 4502"/>
                <a:gd name="T24" fmla="*/ 5317 w 5936"/>
                <a:gd name="T25" fmla="*/ 1990 h 4502"/>
                <a:gd name="T26" fmla="*/ 5883 w 5936"/>
                <a:gd name="T27" fmla="*/ 2086 h 4502"/>
                <a:gd name="T28" fmla="*/ 5761 w 5936"/>
                <a:gd name="T29" fmla="*/ 2554 h 4502"/>
                <a:gd name="T30" fmla="*/ 5298 w 5936"/>
                <a:gd name="T31" fmla="*/ 2496 h 4502"/>
                <a:gd name="T32" fmla="*/ 4978 w 5936"/>
                <a:gd name="T33" fmla="*/ 2648 h 4502"/>
                <a:gd name="T34" fmla="*/ 4950 w 5936"/>
                <a:gd name="T35" fmla="*/ 4501 h 4502"/>
                <a:gd name="T36" fmla="*/ 3299 w 5936"/>
                <a:gd name="T37" fmla="*/ 4471 h 4502"/>
                <a:gd name="T38" fmla="*/ 3423 w 5936"/>
                <a:gd name="T39" fmla="*/ 4161 h 4502"/>
                <a:gd name="T40" fmla="*/ 3297 w 5936"/>
                <a:gd name="T41" fmla="*/ 3687 h 4502"/>
                <a:gd name="T42" fmla="*/ 2829 w 5936"/>
                <a:gd name="T43" fmla="*/ 3576 h 4502"/>
                <a:gd name="T44" fmla="*/ 2504 w 5936"/>
                <a:gd name="T45" fmla="*/ 4096 h 4502"/>
                <a:gd name="T46" fmla="*/ 2652 w 5936"/>
                <a:gd name="T47" fmla="*/ 4454 h 4502"/>
                <a:gd name="T48" fmla="*/ 1983 w 5936"/>
                <a:gd name="T49" fmla="*/ 4501 h 4502"/>
                <a:gd name="T50" fmla="*/ 963 w 5936"/>
                <a:gd name="T51" fmla="*/ 4477 h 4502"/>
                <a:gd name="T52" fmla="*/ 869 w 5936"/>
                <a:gd name="T53" fmla="*/ 2477 h 4502"/>
                <a:gd name="T54" fmla="*/ 354 w 5936"/>
                <a:gd name="T55" fmla="*/ 2611 h 4502"/>
                <a:gd name="T56" fmla="*/ 31 w 5936"/>
                <a:gd name="T57" fmla="*/ 2154 h 4502"/>
                <a:gd name="T58" fmla="*/ 390 w 5936"/>
                <a:gd name="T59" fmla="*/ 1894 h 4502"/>
                <a:gd name="T60" fmla="*/ 715 w 5936"/>
                <a:gd name="T61" fmla="*/ 2049 h 4502"/>
                <a:gd name="T62" fmla="*/ 963 w 5936"/>
                <a:gd name="T63" fmla="*/ 1840 h 4502"/>
                <a:gd name="T64" fmla="*/ 963 w 5936"/>
                <a:gd name="T65" fmla="*/ 488 h 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36" h="4502">
                  <a:moveTo>
                    <a:pt x="963" y="488"/>
                  </a:moveTo>
                  <a:cubicBezTo>
                    <a:pt x="963" y="335"/>
                    <a:pt x="963" y="183"/>
                    <a:pt x="963" y="30"/>
                  </a:cubicBezTo>
                  <a:cubicBezTo>
                    <a:pt x="962" y="11"/>
                    <a:pt x="967" y="3"/>
                    <a:pt x="988" y="3"/>
                  </a:cubicBezTo>
                  <a:cubicBezTo>
                    <a:pt x="1288" y="4"/>
                    <a:pt x="2269" y="4"/>
                    <a:pt x="2570" y="4"/>
                  </a:cubicBezTo>
                  <a:cubicBezTo>
                    <a:pt x="2638" y="4"/>
                    <a:pt x="2677" y="59"/>
                    <a:pt x="2652" y="121"/>
                  </a:cubicBezTo>
                  <a:cubicBezTo>
                    <a:pt x="2647" y="135"/>
                    <a:pt x="2635" y="146"/>
                    <a:pt x="2625" y="157"/>
                  </a:cubicBezTo>
                  <a:cubicBezTo>
                    <a:pt x="2561" y="228"/>
                    <a:pt x="2520" y="309"/>
                    <a:pt x="2505" y="404"/>
                  </a:cubicBezTo>
                  <a:cubicBezTo>
                    <a:pt x="2490" y="492"/>
                    <a:pt x="2500" y="576"/>
                    <a:pt x="2534" y="658"/>
                  </a:cubicBezTo>
                  <a:cubicBezTo>
                    <a:pt x="2576" y="762"/>
                    <a:pt x="2648" y="841"/>
                    <a:pt x="2747" y="894"/>
                  </a:cubicBezTo>
                  <a:cubicBezTo>
                    <a:pt x="2847" y="947"/>
                    <a:pt x="2953" y="964"/>
                    <a:pt x="3066" y="940"/>
                  </a:cubicBezTo>
                  <a:cubicBezTo>
                    <a:pt x="3150" y="922"/>
                    <a:pt x="3224" y="885"/>
                    <a:pt x="3287" y="827"/>
                  </a:cubicBezTo>
                  <a:cubicBezTo>
                    <a:pt x="3358" y="762"/>
                    <a:pt x="3406" y="683"/>
                    <a:pt x="3428" y="588"/>
                  </a:cubicBezTo>
                  <a:cubicBezTo>
                    <a:pt x="3442" y="529"/>
                    <a:pt x="3446" y="471"/>
                    <a:pt x="3437" y="411"/>
                  </a:cubicBezTo>
                  <a:cubicBezTo>
                    <a:pt x="3422" y="310"/>
                    <a:pt x="3379" y="222"/>
                    <a:pt x="3308" y="150"/>
                  </a:cubicBezTo>
                  <a:cubicBezTo>
                    <a:pt x="3281" y="122"/>
                    <a:pt x="3275" y="92"/>
                    <a:pt x="3284" y="58"/>
                  </a:cubicBezTo>
                  <a:cubicBezTo>
                    <a:pt x="3293" y="27"/>
                    <a:pt x="3331" y="2"/>
                    <a:pt x="3369" y="1"/>
                  </a:cubicBezTo>
                  <a:cubicBezTo>
                    <a:pt x="3405" y="0"/>
                    <a:pt x="3442" y="1"/>
                    <a:pt x="3479" y="1"/>
                  </a:cubicBezTo>
                  <a:cubicBezTo>
                    <a:pt x="3557" y="1"/>
                    <a:pt x="3636" y="1"/>
                    <a:pt x="3715" y="1"/>
                  </a:cubicBezTo>
                  <a:cubicBezTo>
                    <a:pt x="3885" y="1"/>
                    <a:pt x="4735" y="1"/>
                    <a:pt x="4905" y="1"/>
                  </a:cubicBezTo>
                  <a:cubicBezTo>
                    <a:pt x="4923" y="1"/>
                    <a:pt x="4940" y="3"/>
                    <a:pt x="4958" y="3"/>
                  </a:cubicBezTo>
                  <a:cubicBezTo>
                    <a:pt x="4973" y="3"/>
                    <a:pt x="4979" y="9"/>
                    <a:pt x="4978" y="24"/>
                  </a:cubicBezTo>
                  <a:cubicBezTo>
                    <a:pt x="4977" y="34"/>
                    <a:pt x="4978" y="44"/>
                    <a:pt x="4978" y="54"/>
                  </a:cubicBezTo>
                  <a:cubicBezTo>
                    <a:pt x="4978" y="345"/>
                    <a:pt x="4978" y="1556"/>
                    <a:pt x="4978" y="1848"/>
                  </a:cubicBezTo>
                  <a:cubicBezTo>
                    <a:pt x="4977" y="1911"/>
                    <a:pt x="4998" y="1964"/>
                    <a:pt x="5045" y="2008"/>
                  </a:cubicBezTo>
                  <a:cubicBezTo>
                    <a:pt x="5093" y="2053"/>
                    <a:pt x="5183" y="2071"/>
                    <a:pt x="5243" y="2041"/>
                  </a:cubicBezTo>
                  <a:cubicBezTo>
                    <a:pt x="5269" y="2028"/>
                    <a:pt x="5295" y="2010"/>
                    <a:pt x="5317" y="1990"/>
                  </a:cubicBezTo>
                  <a:cubicBezTo>
                    <a:pt x="5418" y="1904"/>
                    <a:pt x="5530" y="1871"/>
                    <a:pt x="5660" y="1907"/>
                  </a:cubicBezTo>
                  <a:cubicBezTo>
                    <a:pt x="5760" y="1934"/>
                    <a:pt x="5835" y="1995"/>
                    <a:pt x="5883" y="2086"/>
                  </a:cubicBezTo>
                  <a:cubicBezTo>
                    <a:pt x="5926" y="2169"/>
                    <a:pt x="5936" y="2258"/>
                    <a:pt x="5910" y="2349"/>
                  </a:cubicBezTo>
                  <a:cubicBezTo>
                    <a:pt x="5886" y="2436"/>
                    <a:pt x="5836" y="2505"/>
                    <a:pt x="5761" y="2554"/>
                  </a:cubicBezTo>
                  <a:cubicBezTo>
                    <a:pt x="5671" y="2611"/>
                    <a:pt x="5574" y="2627"/>
                    <a:pt x="5470" y="2599"/>
                  </a:cubicBezTo>
                  <a:cubicBezTo>
                    <a:pt x="5403" y="2581"/>
                    <a:pt x="5349" y="2542"/>
                    <a:pt x="5298" y="2496"/>
                  </a:cubicBezTo>
                  <a:cubicBezTo>
                    <a:pt x="5240" y="2446"/>
                    <a:pt x="5172" y="2434"/>
                    <a:pt x="5100" y="2464"/>
                  </a:cubicBezTo>
                  <a:cubicBezTo>
                    <a:pt x="5019" y="2498"/>
                    <a:pt x="4979" y="2562"/>
                    <a:pt x="4978" y="2648"/>
                  </a:cubicBezTo>
                  <a:cubicBezTo>
                    <a:pt x="4977" y="2950"/>
                    <a:pt x="4978" y="4172"/>
                    <a:pt x="4978" y="4474"/>
                  </a:cubicBezTo>
                  <a:cubicBezTo>
                    <a:pt x="4978" y="4502"/>
                    <a:pt x="4978" y="4502"/>
                    <a:pt x="4950" y="4501"/>
                  </a:cubicBezTo>
                  <a:cubicBezTo>
                    <a:pt x="4651" y="4501"/>
                    <a:pt x="3672" y="4501"/>
                    <a:pt x="3372" y="4501"/>
                  </a:cubicBezTo>
                  <a:cubicBezTo>
                    <a:pt x="3344" y="4501"/>
                    <a:pt x="3318" y="4494"/>
                    <a:pt x="3299" y="4471"/>
                  </a:cubicBezTo>
                  <a:cubicBezTo>
                    <a:pt x="3272" y="4438"/>
                    <a:pt x="3274" y="4390"/>
                    <a:pt x="3304" y="4359"/>
                  </a:cubicBezTo>
                  <a:cubicBezTo>
                    <a:pt x="3360" y="4303"/>
                    <a:pt x="3401" y="4237"/>
                    <a:pt x="3423" y="4161"/>
                  </a:cubicBezTo>
                  <a:cubicBezTo>
                    <a:pt x="3445" y="4083"/>
                    <a:pt x="3449" y="4003"/>
                    <a:pt x="3430" y="3922"/>
                  </a:cubicBezTo>
                  <a:cubicBezTo>
                    <a:pt x="3408" y="3830"/>
                    <a:pt x="3364" y="3752"/>
                    <a:pt x="3297" y="3687"/>
                  </a:cubicBezTo>
                  <a:cubicBezTo>
                    <a:pt x="3233" y="3625"/>
                    <a:pt x="3157" y="3585"/>
                    <a:pt x="3069" y="3566"/>
                  </a:cubicBezTo>
                  <a:cubicBezTo>
                    <a:pt x="2988" y="3549"/>
                    <a:pt x="2908" y="3552"/>
                    <a:pt x="2829" y="3576"/>
                  </a:cubicBezTo>
                  <a:cubicBezTo>
                    <a:pt x="2737" y="3604"/>
                    <a:pt x="2661" y="3657"/>
                    <a:pt x="2602" y="3732"/>
                  </a:cubicBezTo>
                  <a:cubicBezTo>
                    <a:pt x="2518" y="3838"/>
                    <a:pt x="2484" y="3960"/>
                    <a:pt x="2504" y="4096"/>
                  </a:cubicBezTo>
                  <a:cubicBezTo>
                    <a:pt x="2519" y="4198"/>
                    <a:pt x="2564" y="4284"/>
                    <a:pt x="2635" y="4359"/>
                  </a:cubicBezTo>
                  <a:cubicBezTo>
                    <a:pt x="2661" y="4387"/>
                    <a:pt x="2667" y="4419"/>
                    <a:pt x="2652" y="4454"/>
                  </a:cubicBezTo>
                  <a:cubicBezTo>
                    <a:pt x="2637" y="4486"/>
                    <a:pt x="2609" y="4501"/>
                    <a:pt x="2575" y="4502"/>
                  </a:cubicBezTo>
                  <a:cubicBezTo>
                    <a:pt x="2378" y="4502"/>
                    <a:pt x="2180" y="4502"/>
                    <a:pt x="1983" y="4501"/>
                  </a:cubicBezTo>
                  <a:cubicBezTo>
                    <a:pt x="1878" y="4501"/>
                    <a:pt x="1092" y="4500"/>
                    <a:pt x="987" y="4501"/>
                  </a:cubicBezTo>
                  <a:cubicBezTo>
                    <a:pt x="967" y="4502"/>
                    <a:pt x="963" y="4495"/>
                    <a:pt x="963" y="4477"/>
                  </a:cubicBezTo>
                  <a:cubicBezTo>
                    <a:pt x="963" y="4175"/>
                    <a:pt x="963" y="2954"/>
                    <a:pt x="963" y="2653"/>
                  </a:cubicBezTo>
                  <a:cubicBezTo>
                    <a:pt x="963" y="2577"/>
                    <a:pt x="932" y="2517"/>
                    <a:pt x="869" y="2477"/>
                  </a:cubicBezTo>
                  <a:cubicBezTo>
                    <a:pt x="796" y="2432"/>
                    <a:pt x="701" y="2439"/>
                    <a:pt x="638" y="2499"/>
                  </a:cubicBezTo>
                  <a:cubicBezTo>
                    <a:pt x="559" y="2576"/>
                    <a:pt x="465" y="2618"/>
                    <a:pt x="354" y="2611"/>
                  </a:cubicBezTo>
                  <a:cubicBezTo>
                    <a:pt x="251" y="2604"/>
                    <a:pt x="165" y="2560"/>
                    <a:pt x="99" y="2480"/>
                  </a:cubicBezTo>
                  <a:cubicBezTo>
                    <a:pt x="20" y="2384"/>
                    <a:pt x="0" y="2273"/>
                    <a:pt x="31" y="2154"/>
                  </a:cubicBezTo>
                  <a:cubicBezTo>
                    <a:pt x="52" y="2075"/>
                    <a:pt x="98" y="2011"/>
                    <a:pt x="165" y="1962"/>
                  </a:cubicBezTo>
                  <a:cubicBezTo>
                    <a:pt x="233" y="1914"/>
                    <a:pt x="308" y="1890"/>
                    <a:pt x="390" y="1894"/>
                  </a:cubicBezTo>
                  <a:cubicBezTo>
                    <a:pt x="470" y="1897"/>
                    <a:pt x="543" y="1924"/>
                    <a:pt x="605" y="1977"/>
                  </a:cubicBezTo>
                  <a:cubicBezTo>
                    <a:pt x="639" y="2006"/>
                    <a:pt x="670" y="2038"/>
                    <a:pt x="715" y="2049"/>
                  </a:cubicBezTo>
                  <a:cubicBezTo>
                    <a:pt x="814" y="2075"/>
                    <a:pt x="912" y="2023"/>
                    <a:pt x="948" y="1933"/>
                  </a:cubicBezTo>
                  <a:cubicBezTo>
                    <a:pt x="960" y="1903"/>
                    <a:pt x="963" y="1872"/>
                    <a:pt x="963" y="1840"/>
                  </a:cubicBezTo>
                  <a:cubicBezTo>
                    <a:pt x="963" y="1696"/>
                    <a:pt x="963" y="632"/>
                    <a:pt x="963" y="488"/>
                  </a:cubicBezTo>
                  <a:cubicBezTo>
                    <a:pt x="963" y="488"/>
                    <a:pt x="963" y="488"/>
                    <a:pt x="963" y="488"/>
                  </a:cubicBezTo>
                  <a:close/>
                </a:path>
              </a:pathLst>
            </a:custGeom>
            <a:solidFill>
              <a:srgbClr val="005F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649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54E0D36-CB90-4CF3-ABEF-099FEC3F94C5}" type="slidenum">
              <a:rPr lang="pl-PL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29700" name="Tytuł 1"/>
          <p:cNvSpPr>
            <a:spLocks noGrp="1"/>
          </p:cNvSpPr>
          <p:nvPr>
            <p:ph type="title"/>
          </p:nvPr>
        </p:nvSpPr>
        <p:spPr>
          <a:xfrm>
            <a:off x="640032" y="698330"/>
            <a:ext cx="7665947" cy="7031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altLang="pl-PL" sz="2800" b="1" dirty="0">
                <a:latin typeface="+mn-lt"/>
                <a:ea typeface="Roboto" panose="02000000000000000000" pitchFamily="2" charset="0"/>
                <a:cs typeface="Tunga"/>
              </a:rPr>
              <a:t>EEN services</a:t>
            </a:r>
          </a:p>
        </p:txBody>
      </p:sp>
      <p:grpSp>
        <p:nvGrpSpPr>
          <p:cNvPr id="19" name="Group 21">
            <a:extLst>
              <a:ext uri="{FF2B5EF4-FFF2-40B4-BE49-F238E27FC236}">
                <a16:creationId xmlns:a16="http://schemas.microsoft.com/office/drawing/2014/main" id="{0C70D80D-7241-49E5-B79F-F66023BD33BE}"/>
              </a:ext>
            </a:extLst>
          </p:cNvPr>
          <p:cNvGrpSpPr/>
          <p:nvPr/>
        </p:nvGrpSpPr>
        <p:grpSpPr>
          <a:xfrm>
            <a:off x="4164700" y="3975269"/>
            <a:ext cx="722868" cy="881713"/>
            <a:chOff x="7931851" y="2464731"/>
            <a:chExt cx="1002842" cy="122321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2EFDDA8C-F02D-451A-92D0-C379C57C6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216C7A6-BAB4-44DD-9F2C-807450B8D2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D8F563F-9230-4CAB-B26B-EB94AC50C1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9573E48-413D-425B-8A0B-717DF75C4B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0F22A048-3BC2-407C-B58A-9AAA1E55B3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CE035DE-7564-4AA5-B06E-DF156B4A06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E32586E0-33E5-429E-B769-2F9CF4AC76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C3C340CC-B063-435F-8CFC-90F0D0860F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471ED3B-E1EC-4E7C-B0C2-12C918C6D5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044298CC-4D9B-4328-971B-2ED9C04EE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285F61C-1032-40CE-A6B0-E198E6E268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03A79C-9266-4AE3-B54C-A922181F1D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40FDC7F-D921-4C82-A33D-C61513143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BF628B5-F81A-4728-A432-DB8F52B68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36">
            <a:extLst>
              <a:ext uri="{FF2B5EF4-FFF2-40B4-BE49-F238E27FC236}">
                <a16:creationId xmlns:a16="http://schemas.microsoft.com/office/drawing/2014/main" id="{C1541C22-8888-4AA8-BFF7-4D2C0F421F14}"/>
              </a:ext>
            </a:extLst>
          </p:cNvPr>
          <p:cNvGrpSpPr/>
          <p:nvPr/>
        </p:nvGrpSpPr>
        <p:grpSpPr>
          <a:xfrm>
            <a:off x="6030725" y="1935231"/>
            <a:ext cx="854450" cy="854243"/>
            <a:chOff x="2700338" y="8651875"/>
            <a:chExt cx="6545262" cy="6543675"/>
          </a:xfrm>
          <a:solidFill>
            <a:schemeClr val="bg1"/>
          </a:solidFill>
        </p:grpSpPr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4CCFC18E-837A-4070-A539-49EF9E09B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F217D987-7CEC-4CFD-A77A-4DDB6BC71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D7B16097-C72E-49BD-856C-7DC51ED238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E7CB8B87-9263-4725-8979-A5F8A0FFCA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Prostokąt 60"/>
          <p:cNvSpPr/>
          <p:nvPr/>
        </p:nvSpPr>
        <p:spPr>
          <a:xfrm>
            <a:off x="1810279" y="3037351"/>
            <a:ext cx="1485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Legal</a:t>
            </a:r>
            <a:r>
              <a:rPr lang="pl-PL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l-PL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support</a:t>
            </a:r>
            <a:endParaRPr lang="pl-PL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9" name="Prostokąt 88"/>
          <p:cNvSpPr/>
          <p:nvPr/>
        </p:nvSpPr>
        <p:spPr>
          <a:xfrm>
            <a:off x="3862382" y="5000502"/>
            <a:ext cx="1255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pl-PL" altLang="pl-PL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Market </a:t>
            </a:r>
            <a:r>
              <a:rPr lang="pl-PL" altLang="pl-PL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analysis</a:t>
            </a:r>
            <a:endParaRPr lang="pl-PL" altLang="pl-PL" sz="18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0" name="Prostokąt 89"/>
          <p:cNvSpPr/>
          <p:nvPr/>
        </p:nvSpPr>
        <p:spPr>
          <a:xfrm>
            <a:off x="1560999" y="4346937"/>
            <a:ext cx="2007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Tx/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Trade </a:t>
            </a:r>
            <a:r>
              <a:rPr lang="pl-PL" altLang="pl-PL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fairs</a:t>
            </a:r>
            <a:r>
              <a:rPr lang="pl-PL" altLang="pl-PL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and </a:t>
            </a:r>
            <a:r>
              <a:rPr lang="pl-PL" altLang="pl-PL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economic</a:t>
            </a:r>
            <a:r>
              <a:rPr lang="pl-PL" altLang="pl-PL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missions</a:t>
            </a:r>
            <a:endParaRPr lang="pl-PL" altLang="pl-PL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1" name="Prostokąt 90"/>
          <p:cNvSpPr/>
          <p:nvPr/>
        </p:nvSpPr>
        <p:spPr>
          <a:xfrm>
            <a:off x="3417938" y="2533440"/>
            <a:ext cx="20464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Foreign</a:t>
            </a:r>
            <a:r>
              <a:rPr lang="pl-PL" altLang="pl-PL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partners</a:t>
            </a:r>
            <a:r>
              <a:rPr lang="pl-PL" altLang="pl-PL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1600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searching</a:t>
            </a:r>
            <a:endParaRPr lang="pl-PL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3" name="Prostokąt 92"/>
          <p:cNvSpPr/>
          <p:nvPr/>
        </p:nvSpPr>
        <p:spPr>
          <a:xfrm>
            <a:off x="5387100" y="4380062"/>
            <a:ext cx="20693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Companies</a:t>
            </a:r>
            <a:r>
              <a:rPr lang="pl-PL" altLang="pl-PL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/Products </a:t>
            </a:r>
            <a:r>
              <a:rPr lang="pl-PL" altLang="pl-PL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preparation</a:t>
            </a:r>
            <a:r>
              <a:rPr lang="pl-PL" altLang="pl-PL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for </a:t>
            </a:r>
            <a:r>
              <a:rPr lang="pl-PL" altLang="pl-PL" sz="14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internationalization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29696" name="Prostokąt 29695"/>
          <p:cNvSpPr/>
          <p:nvPr/>
        </p:nvSpPr>
        <p:spPr>
          <a:xfrm>
            <a:off x="5674879" y="2979111"/>
            <a:ext cx="1586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altLang="pl-PL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IP </a:t>
            </a:r>
            <a:r>
              <a:rPr lang="pl-PL" altLang="pl-PL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Attorney</a:t>
            </a:r>
            <a:r>
              <a:rPr lang="pl-PL" altLang="pl-PL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pl-PL" altLang="pl-PL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support</a:t>
            </a:r>
            <a:endParaRPr lang="pl-PL" altLang="pl-PL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70" name="Group 53">
            <a:extLst>
              <a:ext uri="{FF2B5EF4-FFF2-40B4-BE49-F238E27FC236}">
                <a16:creationId xmlns:a16="http://schemas.microsoft.com/office/drawing/2014/main" id="{6031BDB4-4C56-4BA1-9248-1C3ACC80F99D}"/>
              </a:ext>
            </a:extLst>
          </p:cNvPr>
          <p:cNvGrpSpPr/>
          <p:nvPr/>
        </p:nvGrpSpPr>
        <p:grpSpPr>
          <a:xfrm>
            <a:off x="2068905" y="1950745"/>
            <a:ext cx="695021" cy="731839"/>
            <a:chOff x="5995988" y="2712903"/>
            <a:chExt cx="2457450" cy="2587625"/>
          </a:xfrm>
        </p:grpSpPr>
        <p:sp>
          <p:nvSpPr>
            <p:cNvPr id="171" name="Freeform 6">
              <a:extLst>
                <a:ext uri="{FF2B5EF4-FFF2-40B4-BE49-F238E27FC236}">
                  <a16:creationId xmlns:a16="http://schemas.microsoft.com/office/drawing/2014/main" id="{7A6A5FD5-DC0E-4412-8D2E-B9E25C810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7">
              <a:extLst>
                <a:ext uri="{FF2B5EF4-FFF2-40B4-BE49-F238E27FC236}">
                  <a16:creationId xmlns:a16="http://schemas.microsoft.com/office/drawing/2014/main" id="{B3035BEF-E7BA-4BD2-B54B-0CD562F6F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8">
              <a:extLst>
                <a:ext uri="{FF2B5EF4-FFF2-40B4-BE49-F238E27FC236}">
                  <a16:creationId xmlns:a16="http://schemas.microsoft.com/office/drawing/2014/main" id="{7E0CCD63-3441-4406-A9AA-2889A452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53"/>
            <a:ext cx="3063240" cy="538068"/>
          </a:xfrm>
          <a:prstGeom prst="rect">
            <a:avLst/>
          </a:prstGeom>
        </p:spPr>
      </p:pic>
      <p:grpSp>
        <p:nvGrpSpPr>
          <p:cNvPr id="42" name="Group 26">
            <a:extLst>
              <a:ext uri="{FF2B5EF4-FFF2-40B4-BE49-F238E27FC236}">
                <a16:creationId xmlns:a16="http://schemas.microsoft.com/office/drawing/2014/main" id="{1E5D2C1F-19C9-4AFA-8483-D64D056F7ABC}"/>
              </a:ext>
            </a:extLst>
          </p:cNvPr>
          <p:cNvGrpSpPr/>
          <p:nvPr/>
        </p:nvGrpSpPr>
        <p:grpSpPr>
          <a:xfrm>
            <a:off x="7672251" y="136007"/>
            <a:ext cx="1105871" cy="1265494"/>
            <a:chOff x="7931851" y="2464731"/>
            <a:chExt cx="1002842" cy="1223210"/>
          </a:xfrm>
          <a:solidFill>
            <a:srgbClr val="48535A"/>
          </a:soli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03EA8135-2521-4900-8B53-D0995B2DC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A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1D34A39C-C9C4-4236-84E4-4CFF73F8BE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04ABA213-EB86-4AB2-A5EE-93472C6707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8EE56103-12E5-4368-874E-346B201FB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432114F-94FC-4EAE-BC07-A01BDFF3C5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B959DB56-4B5E-4800-A05B-AECC73B92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C3FB3FAF-D8BF-40DC-B5AB-55251FEF81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6074F295-FE20-4304-888E-F90232A6FF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38681EEC-7A5D-467A-9090-C35B42D82C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91A72192-153C-4C44-9A25-7B8720F8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5B2A1DBF-4716-4D85-A9ED-FCF719CEB7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9782A32F-0782-4A1F-A539-2FD0523E6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3BB596D4-F5A9-43A3-AC42-C91DD6BFAC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287916A8-C4F6-4C27-B1D0-4BF58805E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4346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18701</TotalTime>
  <Words>578</Words>
  <Application>Microsoft Office PowerPoint</Application>
  <PresentationFormat>Pokaz na ekranie (4:3)</PresentationFormat>
  <Paragraphs>133</Paragraphs>
  <Slides>13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Arial Unicode MS</vt:lpstr>
      <vt:lpstr>Calibri</vt:lpstr>
      <vt:lpstr>Calibri Light</vt:lpstr>
      <vt:lpstr>Roboto</vt:lpstr>
      <vt:lpstr>Roboto Light</vt:lpstr>
      <vt:lpstr>Trebuchet MS</vt:lpstr>
      <vt:lpstr>Tunga</vt:lpstr>
      <vt:lpstr>Motyw pakietu Office</vt:lpstr>
      <vt:lpstr>Prezentacja programu PowerPoint</vt:lpstr>
      <vt:lpstr>Prezentacja programu PowerPoint</vt:lpstr>
      <vt:lpstr>Wroclaw Centre for Technology Transfer Overall achievements (1995-2018)</vt:lpstr>
      <vt:lpstr>Prezentacja programu PowerPoint</vt:lpstr>
      <vt:lpstr>Prezentacja programu PowerPoint</vt:lpstr>
      <vt:lpstr>Prezentacja programu PowerPoint</vt:lpstr>
      <vt:lpstr>Prezentacja programu PowerPoint</vt:lpstr>
      <vt:lpstr>Enterprise Europe Network </vt:lpstr>
      <vt:lpstr>EEN services</vt:lpstr>
      <vt:lpstr>  Support for enterpreneurs in the area of innovation and internalization </vt:lpstr>
      <vt:lpstr>EEN achievements 2018</vt:lpstr>
      <vt:lpstr>EEN events</vt:lpstr>
      <vt:lpstr>THANK YOU FOR YOUR ATTENTION</vt:lpstr>
    </vt:vector>
  </TitlesOfParts>
  <Company>PWR WCTT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Alicja Weselak</dc:creator>
  <cp:lastModifiedBy>Anna Szczypka</cp:lastModifiedBy>
  <cp:revision>239</cp:revision>
  <cp:lastPrinted>2019-12-06T12:38:25Z</cp:lastPrinted>
  <dcterms:created xsi:type="dcterms:W3CDTF">2019-03-20T09:45:32Z</dcterms:created>
  <dcterms:modified xsi:type="dcterms:W3CDTF">2019-12-11T06:09:46Z</dcterms:modified>
</cp:coreProperties>
</file>