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60" r:id="rId4"/>
    <p:sldId id="262" r:id="rId5"/>
    <p:sldId id="261" r:id="rId6"/>
    <p:sldId id="259" r:id="rId7"/>
    <p:sldId id="265" r:id="rId8"/>
    <p:sldId id="285" r:id="rId9"/>
    <p:sldId id="286" r:id="rId10"/>
    <p:sldId id="287" r:id="rId11"/>
    <p:sldId id="273" r:id="rId12"/>
    <p:sldId id="288" r:id="rId13"/>
    <p:sldId id="280" r:id="rId14"/>
    <p:sldId id="290" r:id="rId15"/>
    <p:sldId id="266" r:id="rId16"/>
    <p:sldId id="293" r:id="rId17"/>
    <p:sldId id="291" r:id="rId18"/>
    <p:sldId id="292" r:id="rId19"/>
    <p:sldId id="258" r:id="rId20"/>
    <p:sldId id="284" r:id="rId21"/>
    <p:sldId id="270" r:id="rId22"/>
    <p:sldId id="279" r:id="rId23"/>
  </p:sldIdLst>
  <p:sldSz cx="9144000" cy="5143500" type="screen16x9"/>
  <p:notesSz cx="6858000" cy="9144000"/>
  <p:embeddedFontLst>
    <p:embeddedFont>
      <p:font typeface="Raleway" panose="020B0604020202020204" charset="-18"/>
      <p:regular r:id="rId25"/>
      <p:bold r:id="rId26"/>
      <p:italic r:id="rId27"/>
      <p:boldItalic r:id="rId28"/>
    </p:embeddedFont>
    <p:embeddedFont>
      <p:font typeface="Raleway ExtraBold" panose="020B0604020202020204" charset="-18"/>
      <p:bold r:id="rId29"/>
      <p:italic r:id="rId30"/>
      <p:boldItalic r:id="rId31"/>
    </p:embeddedFont>
    <p:embeddedFont>
      <p:font typeface="Raleway Light" panose="020B0604020202020204" charset="-18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5C1767-F5C5-4D38-9C20-B44A607FB8B0}">
  <a:tblStyle styleId="{795C1767-F5C5-4D38-9C20-B44A607FB8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57"/>
  </p:normalViewPr>
  <p:slideViewPr>
    <p:cSldViewPr snapToGrid="0" snapToObjects="1">
      <p:cViewPr varScale="1">
        <p:scale>
          <a:sx n="154" d="100"/>
          <a:sy n="154" d="100"/>
        </p:scale>
        <p:origin x="15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087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91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18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244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44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697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1376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028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403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365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00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86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904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5b1533ed6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65b1533ed6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649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067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01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96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2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579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74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67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82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32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2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ctica.com/research/virtual-reality-for-enterprise-and-industrial-marke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785388" y="3323427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VR technology in business sphere</a:t>
            </a:r>
            <a:endParaRPr dirty="0"/>
          </a:p>
        </p:txBody>
      </p:sp>
      <p:grpSp>
        <p:nvGrpSpPr>
          <p:cNvPr id="58" name="Google Shape;58;p1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59" name="Google Shape;59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922000" y="624252"/>
            <a:ext cx="3871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VR in healthcare</a:t>
            </a:r>
            <a:endParaRPr sz="28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829916" y="1317182"/>
            <a:ext cx="3742084" cy="232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l-PL" dirty="0"/>
              <a:t>In </a:t>
            </a:r>
            <a:r>
              <a:rPr lang="pl-PL" dirty="0" err="1"/>
              <a:t>safe</a:t>
            </a:r>
            <a:r>
              <a:rPr lang="pl-PL" dirty="0"/>
              <a:t> </a:t>
            </a:r>
            <a:r>
              <a:rPr lang="pl-PL" dirty="0" err="1"/>
              <a:t>simulated</a:t>
            </a:r>
            <a:r>
              <a:rPr lang="pl-PL" dirty="0"/>
              <a:t> environment </a:t>
            </a:r>
            <a:r>
              <a:rPr lang="pl-PL" dirty="0" err="1"/>
              <a:t>doctors</a:t>
            </a:r>
            <a:r>
              <a:rPr lang="pl-PL" dirty="0"/>
              <a:t> and </a:t>
            </a:r>
            <a:r>
              <a:rPr lang="pl-PL" dirty="0" err="1"/>
              <a:t>surgeons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test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and </a:t>
            </a:r>
            <a:r>
              <a:rPr lang="pl-PL" dirty="0" err="1"/>
              <a:t>procedures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VR </a:t>
            </a:r>
            <a:r>
              <a:rPr lang="pl-PL" dirty="0" err="1"/>
              <a:t>applications</a:t>
            </a:r>
            <a:r>
              <a:rPr lang="pl-PL" dirty="0"/>
              <a:t>  for </a:t>
            </a:r>
            <a:r>
              <a:rPr lang="pl-PL" dirty="0" err="1"/>
              <a:t>training</a:t>
            </a:r>
            <a:r>
              <a:rPr lang="pl-PL" dirty="0"/>
              <a:t> </a:t>
            </a:r>
            <a:r>
              <a:rPr lang="pl-PL" dirty="0" err="1"/>
              <a:t>purposes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the </a:t>
            </a:r>
            <a:r>
              <a:rPr lang="pl-PL" dirty="0" err="1"/>
              <a:t>actual-reality</a:t>
            </a:r>
            <a:r>
              <a:rPr lang="pl-PL" dirty="0"/>
              <a:t> </a:t>
            </a:r>
            <a:r>
              <a:rPr lang="pl-PL" dirty="0" err="1"/>
              <a:t>complex</a:t>
            </a:r>
            <a:r>
              <a:rPr lang="pl-PL" dirty="0"/>
              <a:t> </a:t>
            </a:r>
            <a:r>
              <a:rPr lang="pl-PL" dirty="0" err="1"/>
              <a:t>operations</a:t>
            </a:r>
            <a:r>
              <a:rPr lang="pl-PL" dirty="0"/>
              <a:t>.  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8B00650B-4241-9347-9D2D-A373C0AB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567" y="624252"/>
            <a:ext cx="3742085" cy="32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>
            <a:spLocks noGrp="1"/>
          </p:cNvSpPr>
          <p:nvPr>
            <p:ph type="title"/>
          </p:nvPr>
        </p:nvSpPr>
        <p:spPr>
          <a:xfrm>
            <a:off x="911328" y="586500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dirty="0" err="1"/>
              <a:t>Businesses</a:t>
            </a:r>
            <a:r>
              <a:rPr lang="pl-PL" sz="2400" dirty="0"/>
              <a:t> of </a:t>
            </a: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size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 err="1">
                <a:solidFill>
                  <a:srgbClr val="F7B643"/>
                </a:solidFill>
              </a:rPr>
              <a:t>take</a:t>
            </a:r>
            <a:r>
              <a:rPr lang="pl-PL" sz="2400" dirty="0">
                <a:solidFill>
                  <a:srgbClr val="F7B643"/>
                </a:solidFill>
              </a:rPr>
              <a:t> </a:t>
            </a:r>
            <a:r>
              <a:rPr lang="pl-PL" sz="2400" dirty="0" err="1">
                <a:solidFill>
                  <a:srgbClr val="F7B643"/>
                </a:solidFill>
              </a:rPr>
              <a:t>advantage</a:t>
            </a:r>
            <a:r>
              <a:rPr lang="pl-PL" sz="2400" dirty="0">
                <a:solidFill>
                  <a:srgbClr val="F7B643"/>
                </a:solidFill>
              </a:rPr>
              <a:t> </a:t>
            </a:r>
            <a:r>
              <a:rPr lang="pl-PL" sz="2400" dirty="0"/>
              <a:t>of </a:t>
            </a:r>
            <a:r>
              <a:rPr lang="pl-PL" sz="2400" dirty="0" err="1"/>
              <a:t>virtual</a:t>
            </a:r>
            <a:r>
              <a:rPr lang="pl-PL" sz="2400" dirty="0"/>
              <a:t> </a:t>
            </a:r>
            <a:r>
              <a:rPr lang="pl-PL" sz="2400" dirty="0" err="1"/>
              <a:t>reality</a:t>
            </a:r>
            <a:r>
              <a:rPr lang="pl-PL" sz="2400" dirty="0"/>
              <a:t> for: </a:t>
            </a:r>
            <a:endParaRPr sz="1200" dirty="0"/>
          </a:p>
        </p:txBody>
      </p:sp>
      <p:sp>
        <p:nvSpPr>
          <p:cNvPr id="282" name="Google Shape;282;p29"/>
          <p:cNvSpPr txBox="1">
            <a:spLocks noGrp="1"/>
          </p:cNvSpPr>
          <p:nvPr>
            <p:ph type="body" idx="1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b="1" dirty="0"/>
              <a:t>Marketing</a:t>
            </a:r>
            <a:endParaRPr b="1" dirty="0"/>
          </a:p>
          <a:p>
            <a:pPr marL="0" lvl="0" indent="0">
              <a:buNone/>
            </a:pPr>
            <a:r>
              <a:rPr lang="pl-PL" dirty="0" err="1"/>
              <a:t>e.x</a:t>
            </a:r>
            <a:r>
              <a:rPr lang="pl-PL" dirty="0"/>
              <a:t>. </a:t>
            </a:r>
            <a:r>
              <a:rPr lang="pl-PL" dirty="0" err="1"/>
              <a:t>virtual</a:t>
            </a:r>
            <a:r>
              <a:rPr lang="pl-PL" dirty="0"/>
              <a:t> walk-</a:t>
            </a:r>
            <a:r>
              <a:rPr lang="pl-PL" dirty="0" err="1"/>
              <a:t>throughs</a:t>
            </a:r>
            <a:r>
              <a:rPr lang="pl-PL" dirty="0"/>
              <a:t>, 360-degree VR </a:t>
            </a:r>
            <a:r>
              <a:rPr lang="pl-PL" dirty="0" err="1"/>
              <a:t>videos</a:t>
            </a:r>
            <a:r>
              <a:rPr lang="pl-PL" dirty="0"/>
              <a:t> </a:t>
            </a:r>
            <a:endParaRPr sz="1200" dirty="0"/>
          </a:p>
        </p:txBody>
      </p:sp>
      <p:sp>
        <p:nvSpPr>
          <p:cNvPr id="283" name="Google Shape;283;p29"/>
          <p:cNvSpPr txBox="1">
            <a:spLocks noGrp="1"/>
          </p:cNvSpPr>
          <p:nvPr>
            <p:ph type="body" idx="2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b="1" dirty="0"/>
              <a:t>Data Management</a:t>
            </a:r>
          </a:p>
          <a:p>
            <a:pPr marL="0" lvl="0" indent="0">
              <a:buNone/>
            </a:pPr>
            <a:r>
              <a:rPr lang="pl-PL" dirty="0" err="1"/>
              <a:t>e.x</a:t>
            </a:r>
            <a:r>
              <a:rPr lang="pl-PL" dirty="0"/>
              <a:t>. </a:t>
            </a:r>
            <a:r>
              <a:rPr lang="pl-PL" dirty="0" err="1"/>
              <a:t>visualization</a:t>
            </a:r>
            <a:r>
              <a:rPr lang="pl-PL" dirty="0"/>
              <a:t> of  </a:t>
            </a:r>
            <a:r>
              <a:rPr lang="pl-PL" dirty="0" err="1"/>
              <a:t>complex</a:t>
            </a:r>
            <a:r>
              <a:rPr lang="pl-PL" dirty="0"/>
              <a:t> business data in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interactive</a:t>
            </a:r>
            <a:r>
              <a:rPr lang="pl-PL" dirty="0"/>
              <a:t> </a:t>
            </a:r>
            <a:r>
              <a:rPr lang="pl-PL" dirty="0" err="1"/>
              <a:t>way</a:t>
            </a:r>
            <a:endParaRPr sz="1200" dirty="0"/>
          </a:p>
        </p:txBody>
      </p:sp>
      <p:sp>
        <p:nvSpPr>
          <p:cNvPr id="284" name="Google Shape;284;p29"/>
          <p:cNvSpPr txBox="1">
            <a:spLocks noGrp="1"/>
          </p:cNvSpPr>
          <p:nvPr>
            <p:ph type="body" idx="3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Recruiting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dirty="0" err="1"/>
              <a:t>e.x</a:t>
            </a:r>
            <a:r>
              <a:rPr lang="pl-PL" dirty="0"/>
              <a:t>. </a:t>
            </a:r>
            <a:r>
              <a:rPr lang="pl-PL" dirty="0" err="1"/>
              <a:t>interviews</a:t>
            </a:r>
            <a:r>
              <a:rPr lang="pl-PL" dirty="0"/>
              <a:t> with </a:t>
            </a:r>
            <a:r>
              <a:rPr lang="pl-PL" dirty="0" err="1"/>
              <a:t>remote</a:t>
            </a:r>
            <a:r>
              <a:rPr lang="pl-PL" dirty="0"/>
              <a:t> </a:t>
            </a:r>
            <a:r>
              <a:rPr lang="pl-PL" dirty="0" err="1"/>
              <a:t>job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,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85" name="Google Shape;285;p2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body" idx="1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b="1" dirty="0"/>
              <a:t>Training</a:t>
            </a:r>
            <a:endParaRPr b="1" dirty="0"/>
          </a:p>
          <a:p>
            <a:pPr marL="0" lvl="0" indent="0">
              <a:buNone/>
            </a:pPr>
            <a:r>
              <a:rPr lang="pl-PL" dirty="0" err="1"/>
              <a:t>e.x</a:t>
            </a:r>
            <a:r>
              <a:rPr lang="pl-PL" dirty="0"/>
              <a:t>. </a:t>
            </a:r>
            <a:r>
              <a:rPr lang="pl-PL" dirty="0" err="1"/>
              <a:t>virtual-reality</a:t>
            </a:r>
            <a:r>
              <a:rPr lang="pl-PL" dirty="0"/>
              <a:t> </a:t>
            </a:r>
            <a:r>
              <a:rPr lang="pl-PL" dirty="0" err="1"/>
              <a:t>programs</a:t>
            </a:r>
            <a:r>
              <a:rPr lang="pl-PL" dirty="0"/>
              <a:t> to </a:t>
            </a:r>
            <a:r>
              <a:rPr lang="pl-PL" dirty="0" err="1"/>
              <a:t>train</a:t>
            </a:r>
            <a:r>
              <a:rPr lang="pl-PL" dirty="0"/>
              <a:t> business </a:t>
            </a:r>
            <a:r>
              <a:rPr lang="pl-PL" dirty="0" err="1"/>
              <a:t>skills</a:t>
            </a:r>
            <a:r>
              <a:rPr lang="pl-PL" dirty="0"/>
              <a:t>. </a:t>
            </a:r>
            <a:endParaRPr sz="1200" dirty="0"/>
          </a:p>
        </p:txBody>
      </p:sp>
      <p:sp>
        <p:nvSpPr>
          <p:cNvPr id="287" name="Google Shape;287;p29"/>
          <p:cNvSpPr txBox="1">
            <a:spLocks noGrp="1"/>
          </p:cNvSpPr>
          <p:nvPr>
            <p:ph type="body" idx="2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b="1" dirty="0" err="1"/>
              <a:t>Customer</a:t>
            </a:r>
            <a:r>
              <a:rPr lang="pl-PL" b="1" dirty="0"/>
              <a:t> </a:t>
            </a:r>
            <a:r>
              <a:rPr lang="pl-PL" b="1" dirty="0" err="1"/>
              <a:t>Experience</a:t>
            </a:r>
            <a:endParaRPr lang="pl-PL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dirty="0" err="1"/>
              <a:t>e.x</a:t>
            </a:r>
            <a:r>
              <a:rPr lang="pl-PL" dirty="0"/>
              <a:t>. </a:t>
            </a:r>
            <a:r>
              <a:rPr lang="pl-PL" dirty="0" err="1"/>
              <a:t>virtual</a:t>
            </a:r>
            <a:r>
              <a:rPr lang="pl-PL" dirty="0"/>
              <a:t> </a:t>
            </a:r>
            <a:r>
              <a:rPr lang="pl-PL" dirty="0" err="1"/>
              <a:t>showrooms</a:t>
            </a:r>
            <a:r>
              <a:rPr lang="pl-PL" dirty="0"/>
              <a:t> with </a:t>
            </a:r>
            <a:r>
              <a:rPr lang="pl-PL" dirty="0" err="1"/>
              <a:t>interactive</a:t>
            </a:r>
            <a:r>
              <a:rPr lang="pl-PL" dirty="0"/>
              <a:t> shop </a:t>
            </a:r>
            <a:r>
              <a:rPr lang="pl-PL" dirty="0" err="1"/>
              <a:t>assistances</a:t>
            </a:r>
            <a:endParaRPr dirty="0"/>
          </a:p>
        </p:txBody>
      </p:sp>
      <p:sp>
        <p:nvSpPr>
          <p:cNvPr id="288" name="Google Shape;288;p29"/>
          <p:cNvSpPr txBox="1">
            <a:spLocks noGrp="1"/>
          </p:cNvSpPr>
          <p:nvPr>
            <p:ph type="body" idx="3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-PL" b="1" dirty="0"/>
              <a:t>Manufacturing </a:t>
            </a:r>
            <a:endParaRPr b="1" dirty="0"/>
          </a:p>
          <a:p>
            <a:pPr marL="0" lvl="0" indent="0">
              <a:buNone/>
            </a:pPr>
            <a:r>
              <a:rPr lang="pl-PL" dirty="0" err="1"/>
              <a:t>e.x</a:t>
            </a:r>
            <a:r>
              <a:rPr lang="pl-PL" dirty="0"/>
              <a:t>. </a:t>
            </a:r>
            <a:r>
              <a:rPr lang="pl-PL" dirty="0" err="1"/>
              <a:t>special</a:t>
            </a:r>
            <a:r>
              <a:rPr lang="pl-PL" dirty="0"/>
              <a:t> VR </a:t>
            </a:r>
            <a:r>
              <a:rPr lang="pl-PL" dirty="0" err="1"/>
              <a:t>zones</a:t>
            </a:r>
            <a:r>
              <a:rPr lang="pl-PL" dirty="0"/>
              <a:t> </a:t>
            </a:r>
            <a:r>
              <a:rPr lang="pl-PL" dirty="0" err="1"/>
              <a:t>designed</a:t>
            </a:r>
            <a:r>
              <a:rPr lang="pl-PL" dirty="0"/>
              <a:t> to test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and </a:t>
            </a:r>
            <a:r>
              <a:rPr lang="pl-PL" dirty="0" err="1"/>
              <a:t>models</a:t>
            </a:r>
            <a:r>
              <a:rPr lang="pl-PL" dirty="0"/>
              <a:t>.</a:t>
            </a:r>
            <a:endParaRPr sz="1200" dirty="0"/>
          </a:p>
        </p:txBody>
      </p:sp>
      <p:grpSp>
        <p:nvGrpSpPr>
          <p:cNvPr id="289" name="Google Shape;289;p29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290" name="Google Shape;290;p2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projects </a:t>
            </a:r>
            <a:endParaRPr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96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85825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751879" y="510448"/>
            <a:ext cx="6866100" cy="1275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highlight>
                  <a:srgbClr val="F7B643"/>
                </a:highlight>
              </a:rPr>
              <a:t>PowerUp</a:t>
            </a:r>
            <a:r>
              <a:rPr lang="en" sz="3200" dirty="0">
                <a:highlight>
                  <a:srgbClr val="F7B643"/>
                </a:highlight>
              </a:rPr>
              <a:t> Your Business </a:t>
            </a:r>
            <a:br>
              <a:rPr lang="en" sz="3200" dirty="0">
                <a:highlight>
                  <a:srgbClr val="F7B643"/>
                </a:highlight>
              </a:rPr>
            </a:br>
            <a:r>
              <a:rPr lang="en" sz="3200" dirty="0">
                <a:highlight>
                  <a:srgbClr val="F7B643"/>
                </a:highlight>
              </a:rPr>
              <a:t>in </a:t>
            </a:r>
            <a:r>
              <a:rPr lang="en" sz="3200" dirty="0" err="1">
                <a:highlight>
                  <a:srgbClr val="F7B643"/>
                </a:highlight>
              </a:rPr>
              <a:t>Małopolska</a:t>
            </a:r>
            <a:r>
              <a:rPr lang="en" sz="3200" dirty="0">
                <a:highlight>
                  <a:srgbClr val="F7B643"/>
                </a:highlight>
              </a:rPr>
              <a:t> </a:t>
            </a:r>
            <a:endParaRPr sz="3200" dirty="0">
              <a:highlight>
                <a:srgbClr val="F7B643"/>
              </a:highlight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751879" y="1580085"/>
            <a:ext cx="7754168" cy="317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Program co-financed by European Union. As a part of the project we have launched: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342900"/>
            <a:r>
              <a:rPr lang="pl-PL" sz="2400" dirty="0"/>
              <a:t>Interactive</a:t>
            </a:r>
            <a:r>
              <a:rPr lang="en" sz="2400" dirty="0"/>
              <a:t> VR application </a:t>
            </a:r>
          </a:p>
          <a:p>
            <a:pPr marL="342900"/>
            <a:r>
              <a:rPr lang="en" sz="2400" dirty="0"/>
              <a:t>AR App for Android and iOS</a:t>
            </a:r>
          </a:p>
          <a:p>
            <a:pPr marL="0" indent="0">
              <a:buNone/>
            </a:pPr>
            <a:endParaRPr sz="2400" dirty="0">
              <a:solidFill>
                <a:srgbClr val="FFB600"/>
              </a:solidFill>
            </a:endParaRPr>
          </a:p>
        </p:txBody>
      </p:sp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74" name="Google Shape;374;p36"/>
          <p:cNvGrpSpPr/>
          <p:nvPr/>
        </p:nvGrpSpPr>
        <p:grpSpPr>
          <a:xfrm>
            <a:off x="8020981" y="291515"/>
            <a:ext cx="863978" cy="798681"/>
            <a:chOff x="5975075" y="2327500"/>
            <a:chExt cx="420100" cy="388350"/>
          </a:xfrm>
        </p:grpSpPr>
        <p:sp>
          <p:nvSpPr>
            <p:cNvPr id="375" name="Google Shape;375;p3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751879" y="510448"/>
            <a:ext cx="6866100" cy="1275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7B643"/>
                </a:solidFill>
              </a:rPr>
              <a:t>The aim of the project is to: </a:t>
            </a:r>
            <a:endParaRPr sz="3200" dirty="0">
              <a:solidFill>
                <a:srgbClr val="F7B643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814948" y="1253914"/>
            <a:ext cx="7754168" cy="317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r>
              <a:rPr lang="pl-PL" sz="2400" b="1" dirty="0" err="1"/>
              <a:t>Create</a:t>
            </a:r>
            <a:r>
              <a:rPr lang="pl-PL" sz="2400" dirty="0"/>
              <a:t> </a:t>
            </a:r>
            <a:r>
              <a:rPr lang="en" sz="2400" dirty="0"/>
              <a:t>a modern information system for the </a:t>
            </a:r>
            <a:r>
              <a:rPr lang="en" sz="2400" dirty="0" err="1"/>
              <a:t>enterpreneurs</a:t>
            </a:r>
            <a:r>
              <a:rPr lang="en" sz="2400" dirty="0"/>
              <a:t> in </a:t>
            </a:r>
            <a:r>
              <a:rPr lang="en" sz="2400" dirty="0" err="1"/>
              <a:t>Małopolska</a:t>
            </a:r>
            <a:r>
              <a:rPr lang="en" sz="2400" dirty="0"/>
              <a:t>,</a:t>
            </a:r>
          </a:p>
          <a:p>
            <a:pPr marL="342900"/>
            <a:r>
              <a:rPr lang="pl-PL" sz="2400" b="1" dirty="0"/>
              <a:t>P</a:t>
            </a:r>
            <a:r>
              <a:rPr lang="en" sz="2400" b="1" dirty="0" err="1"/>
              <a:t>romote</a:t>
            </a:r>
            <a:r>
              <a:rPr lang="en" sz="2400" b="1" dirty="0"/>
              <a:t> </a:t>
            </a:r>
            <a:r>
              <a:rPr lang="en" sz="2400" dirty="0"/>
              <a:t>the economic potential of </a:t>
            </a:r>
            <a:r>
              <a:rPr lang="en" sz="2400" dirty="0" err="1"/>
              <a:t>Małopolska</a:t>
            </a:r>
            <a:r>
              <a:rPr lang="en" sz="2400" dirty="0"/>
              <a:t> abroad during international trade fairs,</a:t>
            </a:r>
          </a:p>
          <a:p>
            <a:pPr marL="342900"/>
            <a:r>
              <a:rPr lang="pl-PL" sz="2400" b="1" dirty="0"/>
              <a:t>I</a:t>
            </a:r>
            <a:r>
              <a:rPr lang="en" sz="2400" b="1" dirty="0" err="1"/>
              <a:t>mprove</a:t>
            </a:r>
            <a:r>
              <a:rPr lang="en" sz="2400" b="1" dirty="0"/>
              <a:t> </a:t>
            </a:r>
            <a:r>
              <a:rPr lang="en" sz="2400" dirty="0"/>
              <a:t>the competitiveness of regional companies, </a:t>
            </a:r>
          </a:p>
          <a:p>
            <a:pPr marL="342900"/>
            <a:r>
              <a:rPr lang="pl-PL" sz="2400" b="1" dirty="0"/>
              <a:t>S</a:t>
            </a:r>
            <a:r>
              <a:rPr lang="en" sz="2400" b="1" dirty="0" err="1"/>
              <a:t>upport</a:t>
            </a:r>
            <a:r>
              <a:rPr lang="en" sz="2400" b="1" dirty="0"/>
              <a:t> </a:t>
            </a:r>
            <a:r>
              <a:rPr lang="en" sz="2400" dirty="0" err="1"/>
              <a:t>foreig</a:t>
            </a:r>
            <a:r>
              <a:rPr lang="pl-PL" sz="2400" dirty="0"/>
              <a:t>n</a:t>
            </a:r>
            <a:r>
              <a:rPr lang="en" sz="2400" dirty="0"/>
              <a:t> investments in </a:t>
            </a:r>
            <a:r>
              <a:rPr lang="en" sz="2400" dirty="0" err="1"/>
              <a:t>Małopolska</a:t>
            </a:r>
            <a:r>
              <a:rPr lang="en" sz="2400" dirty="0"/>
              <a:t>. </a:t>
            </a:r>
          </a:p>
          <a:p>
            <a:pPr marL="0" lvl="0" indent="0">
              <a:buNone/>
            </a:pPr>
            <a:endParaRPr lang="en" sz="2400" dirty="0"/>
          </a:p>
          <a:p>
            <a:pPr marL="0" indent="0">
              <a:buNone/>
            </a:pPr>
            <a:endParaRPr lang="en" sz="2400" dirty="0"/>
          </a:p>
          <a:p>
            <a:pPr marL="0" indent="0">
              <a:buNone/>
            </a:pPr>
            <a:endParaRPr sz="2400" dirty="0">
              <a:solidFill>
                <a:srgbClr val="FFB600"/>
              </a:solidFill>
            </a:endParaRPr>
          </a:p>
        </p:txBody>
      </p:sp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138;p19">
            <a:extLst>
              <a:ext uri="{FF2B5EF4-FFF2-40B4-BE49-F238E27FC236}">
                <a16:creationId xmlns:a16="http://schemas.microsoft.com/office/drawing/2014/main" xmlns="" id="{D2C70872-282D-BC47-9639-BE92D497D571}"/>
              </a:ext>
            </a:extLst>
          </p:cNvPr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79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Obraz 2" descr="Obraz zawierający wewnątrz, stół, siedzi, drewniane&#10;&#10;Opis wygenerowany automatycznie">
            <a:extLst>
              <a:ext uri="{FF2B5EF4-FFF2-40B4-BE49-F238E27FC236}">
                <a16:creationId xmlns:a16="http://schemas.microsoft.com/office/drawing/2014/main" xmlns="" id="{E67E76A9-2D2B-624F-89C8-AAA10227C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343" y="615533"/>
            <a:ext cx="2229804" cy="3964096"/>
          </a:xfrm>
          <a:prstGeom prst="rect">
            <a:avLst/>
          </a:prstGeom>
        </p:spPr>
      </p:pic>
      <p:pic>
        <p:nvPicPr>
          <p:cNvPr id="7" name="Obraz 6" descr="Obraz zawierający monitor, zdjęcie, siedzi, ekran&#10;&#10;Opis wygenerowany automatycznie">
            <a:extLst>
              <a:ext uri="{FF2B5EF4-FFF2-40B4-BE49-F238E27FC236}">
                <a16:creationId xmlns:a16="http://schemas.microsoft.com/office/drawing/2014/main" xmlns="" id="{27052B5E-54F8-5F49-8598-ABBB326BA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36" y="615532"/>
            <a:ext cx="2241810" cy="3985440"/>
          </a:xfrm>
          <a:prstGeom prst="rect">
            <a:avLst/>
          </a:prstGeom>
        </p:spPr>
      </p:pic>
      <p:pic>
        <p:nvPicPr>
          <p:cNvPr id="9" name="Obraz 8" descr="Obraz zawierający wewnątrz, stół, siedzi, zdjęcie&#10;&#10;Opis wygenerowany automatycznie">
            <a:extLst>
              <a:ext uri="{FF2B5EF4-FFF2-40B4-BE49-F238E27FC236}">
                <a16:creationId xmlns:a16="http://schemas.microsoft.com/office/drawing/2014/main" xmlns="" id="{04122F6A-AC82-354C-9D1E-046E26A4B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592" y="626205"/>
            <a:ext cx="2229804" cy="39640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Obraz 3" descr="Obraz zawierający budynek, młode, mężczyzna, chłopiec&#10;&#10;Opis wygenerowany automatycznie">
            <a:extLst>
              <a:ext uri="{FF2B5EF4-FFF2-40B4-BE49-F238E27FC236}">
                <a16:creationId xmlns:a16="http://schemas.microsoft.com/office/drawing/2014/main" xmlns="" id="{CCD88379-A7BB-6C47-9620-C7F3A1B0C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51" y="575051"/>
            <a:ext cx="5990097" cy="39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751879" y="510448"/>
            <a:ext cx="6866100" cy="1275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highlight>
                  <a:srgbClr val="F7B643"/>
                </a:highlight>
              </a:rPr>
              <a:t>Virtual professionals </a:t>
            </a:r>
            <a:endParaRPr sz="3200" dirty="0">
              <a:highlight>
                <a:srgbClr val="F7B643"/>
              </a:highlight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751879" y="1580085"/>
            <a:ext cx="7754168" cy="317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l-PL" dirty="0" err="1"/>
              <a:t>virtual</a:t>
            </a:r>
            <a:r>
              <a:rPr lang="pl-PL" dirty="0"/>
              <a:t> </a:t>
            </a:r>
            <a:r>
              <a:rPr lang="pl-PL" dirty="0" err="1"/>
              <a:t>reality</a:t>
            </a:r>
            <a:r>
              <a:rPr lang="pl-PL" dirty="0"/>
              <a:t> </a:t>
            </a:r>
            <a:r>
              <a:rPr lang="pl-PL" dirty="0" err="1"/>
              <a:t>simulation</a:t>
            </a:r>
            <a:r>
              <a:rPr lang="pl-PL" dirty="0"/>
              <a:t> video </a:t>
            </a:r>
            <a:r>
              <a:rPr lang="pl-PL" dirty="0" err="1"/>
              <a:t>game</a:t>
            </a:r>
            <a:r>
              <a:rPr lang="pl-PL" dirty="0"/>
              <a:t> in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players</a:t>
            </a:r>
            <a:r>
              <a:rPr lang="pl-PL" dirty="0"/>
              <a:t> </a:t>
            </a:r>
            <a:r>
              <a:rPr lang="pl-PL" dirty="0" err="1"/>
              <a:t>participate</a:t>
            </a:r>
            <a:r>
              <a:rPr lang="pl-PL" dirty="0"/>
              <a:t> in </a:t>
            </a:r>
            <a:r>
              <a:rPr lang="pl-PL" dirty="0" err="1"/>
              <a:t>digital</a:t>
            </a:r>
            <a:r>
              <a:rPr lang="pl-PL" dirty="0"/>
              <a:t> </a:t>
            </a:r>
            <a:r>
              <a:rPr lang="pl-PL" dirty="0" err="1"/>
              <a:t>approximations</a:t>
            </a:r>
            <a:r>
              <a:rPr lang="pl-PL" dirty="0"/>
              <a:t> of real-</a:t>
            </a:r>
            <a:r>
              <a:rPr lang="pl-PL" dirty="0" err="1"/>
              <a:t>world</a:t>
            </a:r>
            <a:r>
              <a:rPr lang="pl-PL" dirty="0"/>
              <a:t> </a:t>
            </a:r>
            <a:r>
              <a:rPr lang="pl-PL" dirty="0" err="1"/>
              <a:t>jobs</a:t>
            </a:r>
            <a:r>
              <a:rPr lang="pl-PL" dirty="0"/>
              <a:t>, </a:t>
            </a:r>
            <a:r>
              <a:rPr lang="pl-PL" dirty="0" err="1"/>
              <a:t>like</a:t>
            </a:r>
            <a:r>
              <a:rPr lang="pl-PL" dirty="0"/>
              <a:t> auto </a:t>
            </a:r>
            <a:r>
              <a:rPr lang="pl-PL" dirty="0" err="1"/>
              <a:t>mechanic</a:t>
            </a:r>
            <a:r>
              <a:rPr lang="pl-PL" dirty="0"/>
              <a:t>, </a:t>
            </a:r>
            <a:r>
              <a:rPr lang="pl-PL" dirty="0" err="1"/>
              <a:t>welder</a:t>
            </a:r>
            <a:r>
              <a:rPr lang="pl-PL" dirty="0"/>
              <a:t>, shop </a:t>
            </a:r>
            <a:r>
              <a:rPr lang="pl-PL" dirty="0" err="1"/>
              <a:t>assistant</a:t>
            </a:r>
            <a:r>
              <a:rPr lang="pl-PL" dirty="0"/>
              <a:t> etc. </a:t>
            </a:r>
          </a:p>
          <a:p>
            <a:pPr marL="0" lvl="0" indent="0">
              <a:buNone/>
            </a:pPr>
            <a:endParaRPr lang="pl-PL" sz="2400" dirty="0"/>
          </a:p>
          <a:p>
            <a:pPr marL="0" lvl="0" indent="0">
              <a:buNone/>
            </a:pPr>
            <a:r>
              <a:rPr lang="pl-PL" dirty="0"/>
              <a:t>By </a:t>
            </a:r>
            <a:r>
              <a:rPr lang="pl-PL" dirty="0" err="1"/>
              <a:t>using</a:t>
            </a:r>
            <a:r>
              <a:rPr lang="pl-PL" dirty="0"/>
              <a:t> the </a:t>
            </a:r>
            <a:r>
              <a:rPr lang="pl-PL" dirty="0" err="1"/>
              <a:t>app</a:t>
            </a:r>
            <a:r>
              <a:rPr lang="pl-PL" dirty="0"/>
              <a:t> </a:t>
            </a:r>
            <a:r>
              <a:rPr lang="pl-PL" dirty="0" err="1"/>
              <a:t>players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interact</a:t>
            </a:r>
            <a:r>
              <a:rPr lang="pl-PL" dirty="0"/>
              <a:t> with the </a:t>
            </a:r>
            <a:r>
              <a:rPr lang="pl-PL" dirty="0" err="1"/>
              <a:t>virtual</a:t>
            </a:r>
            <a:r>
              <a:rPr lang="pl-PL" dirty="0"/>
              <a:t> environment </a:t>
            </a:r>
            <a:r>
              <a:rPr lang="pl-PL" dirty="0" err="1"/>
              <a:t>similarly</a:t>
            </a:r>
            <a:r>
              <a:rPr lang="pl-PL" dirty="0"/>
              <a:t> to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in real life: performing </a:t>
            </a:r>
            <a:r>
              <a:rPr lang="pl-PL" dirty="0" err="1"/>
              <a:t>tasks</a:t>
            </a:r>
            <a:r>
              <a:rPr lang="pl-PL" dirty="0"/>
              <a:t> </a:t>
            </a:r>
            <a:r>
              <a:rPr lang="pl-PL" dirty="0" err="1"/>
              <a:t>associated</a:t>
            </a:r>
            <a:r>
              <a:rPr lang="pl-PL" dirty="0"/>
              <a:t> with </a:t>
            </a:r>
            <a:r>
              <a:rPr lang="pl-PL" dirty="0" err="1"/>
              <a:t>particular</a:t>
            </a:r>
            <a:r>
              <a:rPr lang="pl-PL" dirty="0"/>
              <a:t> </a:t>
            </a:r>
            <a:r>
              <a:rPr lang="pl-PL" dirty="0" err="1"/>
              <a:t>occupation</a:t>
            </a:r>
            <a:r>
              <a:rPr lang="pl-PL" dirty="0"/>
              <a:t>, </a:t>
            </a:r>
            <a:r>
              <a:rPr lang="pl-PL" dirty="0" err="1"/>
              <a:t>interacting</a:t>
            </a:r>
            <a:r>
              <a:rPr lang="pl-PL" dirty="0"/>
              <a:t> with </a:t>
            </a:r>
            <a:r>
              <a:rPr lang="pl-PL" dirty="0" err="1"/>
              <a:t>people</a:t>
            </a:r>
            <a:r>
              <a:rPr lang="pl-PL" dirty="0"/>
              <a:t> and </a:t>
            </a:r>
            <a:r>
              <a:rPr lang="pl-PL" dirty="0" err="1"/>
              <a:t>objects</a:t>
            </a:r>
            <a:r>
              <a:rPr lang="pl-PL" dirty="0"/>
              <a:t>. </a:t>
            </a:r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endParaRPr lang="en" sz="2400" dirty="0"/>
          </a:p>
          <a:p>
            <a:pPr marL="0" indent="0">
              <a:buNone/>
            </a:pPr>
            <a:endParaRPr lang="pl-PL" sz="2400" dirty="0">
              <a:solidFill>
                <a:srgbClr val="FFB600"/>
              </a:solidFill>
            </a:endParaRPr>
          </a:p>
          <a:p>
            <a:pPr marL="0" indent="0">
              <a:buNone/>
            </a:pPr>
            <a:endParaRPr sz="2400" dirty="0">
              <a:solidFill>
                <a:srgbClr val="FFB600"/>
              </a:solidFill>
            </a:endParaRPr>
          </a:p>
        </p:txBody>
      </p:sp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74" name="Google Shape;374;p36"/>
          <p:cNvGrpSpPr/>
          <p:nvPr/>
        </p:nvGrpSpPr>
        <p:grpSpPr>
          <a:xfrm>
            <a:off x="8020981" y="291515"/>
            <a:ext cx="863978" cy="798681"/>
            <a:chOff x="5975075" y="2327500"/>
            <a:chExt cx="420100" cy="388350"/>
          </a:xfrm>
        </p:grpSpPr>
        <p:sp>
          <p:nvSpPr>
            <p:cNvPr id="375" name="Google Shape;375;p3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1584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751879" y="510448"/>
            <a:ext cx="6866100" cy="1275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7B643"/>
                </a:solidFill>
              </a:rPr>
              <a:t>The aim of the project is to: </a:t>
            </a:r>
            <a:endParaRPr sz="3200" dirty="0">
              <a:solidFill>
                <a:srgbClr val="F7B643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814948" y="1253914"/>
            <a:ext cx="7754168" cy="317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r>
              <a:rPr lang="en" sz="2400" b="1" dirty="0"/>
              <a:t>Promote </a:t>
            </a:r>
            <a:r>
              <a:rPr lang="en" sz="2400" dirty="0"/>
              <a:t>local </a:t>
            </a:r>
            <a:r>
              <a:rPr lang="en" sz="2400" dirty="0" err="1"/>
              <a:t>labour</a:t>
            </a:r>
            <a:r>
              <a:rPr lang="en" sz="2400" dirty="0"/>
              <a:t> market and show employment possibilities, </a:t>
            </a:r>
          </a:p>
          <a:p>
            <a:pPr marL="342900"/>
            <a:r>
              <a:rPr lang="pl-PL" sz="2400" b="1" dirty="0"/>
              <a:t>I</a:t>
            </a:r>
            <a:r>
              <a:rPr lang="en" sz="2400" b="1" dirty="0" err="1"/>
              <a:t>ncrease</a:t>
            </a:r>
            <a:r>
              <a:rPr lang="en" sz="2400" b="1" dirty="0"/>
              <a:t> </a:t>
            </a:r>
            <a:r>
              <a:rPr lang="en" sz="2400" dirty="0"/>
              <a:t>employment of young people </a:t>
            </a:r>
            <a:r>
              <a:rPr lang="pl-PL" sz="2400" dirty="0"/>
              <a:t>I</a:t>
            </a:r>
            <a:r>
              <a:rPr lang="en" sz="2400" dirty="0"/>
              <a:t>n traditional jobs, </a:t>
            </a:r>
          </a:p>
          <a:p>
            <a:pPr marL="342900"/>
            <a:r>
              <a:rPr lang="pl-PL" sz="2400" b="1" dirty="0"/>
              <a:t>E</a:t>
            </a:r>
            <a:r>
              <a:rPr lang="en" sz="2400" b="1" dirty="0" err="1"/>
              <a:t>mpower</a:t>
            </a:r>
            <a:r>
              <a:rPr lang="en" sz="2400" b="1" dirty="0"/>
              <a:t> </a:t>
            </a:r>
            <a:r>
              <a:rPr lang="en" sz="2400" dirty="0"/>
              <a:t>local </a:t>
            </a:r>
            <a:r>
              <a:rPr lang="en" sz="2400" dirty="0" err="1"/>
              <a:t>enterpreneurs</a:t>
            </a:r>
            <a:r>
              <a:rPr lang="en" sz="2400" dirty="0"/>
              <a:t>. </a:t>
            </a:r>
          </a:p>
          <a:p>
            <a:pPr marL="0" indent="0">
              <a:buNone/>
            </a:pPr>
            <a:endParaRPr lang="en" sz="2400" dirty="0"/>
          </a:p>
          <a:p>
            <a:pPr marL="0" indent="0">
              <a:buNone/>
            </a:pPr>
            <a:endParaRPr sz="2400" dirty="0">
              <a:solidFill>
                <a:srgbClr val="FFB600"/>
              </a:solidFill>
            </a:endParaRPr>
          </a:p>
        </p:txBody>
      </p:sp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" name="Google Shape;138;p19">
            <a:extLst>
              <a:ext uri="{FF2B5EF4-FFF2-40B4-BE49-F238E27FC236}">
                <a16:creationId xmlns:a16="http://schemas.microsoft.com/office/drawing/2014/main" xmlns="" id="{D2C70872-282D-BC47-9639-BE92D497D571}"/>
              </a:ext>
            </a:extLst>
          </p:cNvPr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2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3442CE3-EDE2-7E4C-A007-0BF2F58A6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07" y="658977"/>
            <a:ext cx="5522186" cy="3825546"/>
          </a:xfrm>
          <a:prstGeom prst="rect">
            <a:avLst/>
          </a:prstGeom>
        </p:spPr>
      </p:pic>
      <p:grpSp>
        <p:nvGrpSpPr>
          <p:cNvPr id="13" name="Google Shape;480;p38">
            <a:extLst>
              <a:ext uri="{FF2B5EF4-FFF2-40B4-BE49-F238E27FC236}">
                <a16:creationId xmlns:a16="http://schemas.microsoft.com/office/drawing/2014/main" xmlns="" id="{2BD8ECE8-69DB-D542-B15A-BB23F60B5454}"/>
              </a:ext>
            </a:extLst>
          </p:cNvPr>
          <p:cNvGrpSpPr/>
          <p:nvPr/>
        </p:nvGrpSpPr>
        <p:grpSpPr>
          <a:xfrm>
            <a:off x="7996887" y="276446"/>
            <a:ext cx="746991" cy="749011"/>
            <a:chOff x="2594325" y="1627175"/>
            <a:chExt cx="440850" cy="440850"/>
          </a:xfrm>
        </p:grpSpPr>
        <p:sp>
          <p:nvSpPr>
            <p:cNvPr id="14" name="Google Shape;481;p38">
              <a:extLst>
                <a:ext uri="{FF2B5EF4-FFF2-40B4-BE49-F238E27FC236}">
                  <a16:creationId xmlns:a16="http://schemas.microsoft.com/office/drawing/2014/main" xmlns="" id="{F2F31C27-76EC-8446-BC24-59A7A58A7021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2;p38">
              <a:extLst>
                <a:ext uri="{FF2B5EF4-FFF2-40B4-BE49-F238E27FC236}">
                  <a16:creationId xmlns:a16="http://schemas.microsoft.com/office/drawing/2014/main" xmlns="" id="{9D81C062-1672-1A47-8074-A1CAE1D749F9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83;p38">
              <a:extLst>
                <a:ext uri="{FF2B5EF4-FFF2-40B4-BE49-F238E27FC236}">
                  <a16:creationId xmlns:a16="http://schemas.microsoft.com/office/drawing/2014/main" xmlns="" id="{1A9D3C3C-6EE3-5B45-B3B3-42D11CDBF0FB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Virtual Reality </a:t>
            </a:r>
            <a:r>
              <a:rPr lang="en" sz="4000" dirty="0">
                <a:solidFill>
                  <a:srgbClr val="FFB600"/>
                </a:solidFill>
              </a:rPr>
              <a:t>– definition </a:t>
            </a:r>
            <a:endParaRPr sz="4000" dirty="0">
              <a:solidFill>
                <a:srgbClr val="FFB600"/>
              </a:solidFill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983467" y="3512745"/>
            <a:ext cx="7385509" cy="1024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l-PL" dirty="0"/>
              <a:t>VR </a:t>
            </a:r>
            <a:r>
              <a:rPr lang="pl-PL" dirty="0" err="1"/>
              <a:t>literally</a:t>
            </a:r>
            <a:r>
              <a:rPr lang="pl-PL" dirty="0"/>
              <a:t> </a:t>
            </a:r>
            <a:r>
              <a:rPr lang="pl-PL" dirty="0" err="1"/>
              <a:t>makes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possible</a:t>
            </a:r>
            <a:r>
              <a:rPr lang="pl-PL" dirty="0"/>
              <a:t> to </a:t>
            </a:r>
            <a:r>
              <a:rPr lang="pl-PL" dirty="0" err="1"/>
              <a:t>experience</a:t>
            </a:r>
            <a:r>
              <a:rPr lang="pl-PL" dirty="0"/>
              <a:t> </a:t>
            </a:r>
            <a:r>
              <a:rPr lang="pl-PL" dirty="0" err="1"/>
              <a:t>anything</a:t>
            </a:r>
            <a:r>
              <a:rPr lang="pl-PL" dirty="0"/>
              <a:t>, </a:t>
            </a:r>
            <a:r>
              <a:rPr lang="pl-PL" dirty="0" err="1"/>
              <a:t>anywhere</a:t>
            </a:r>
            <a:r>
              <a:rPr lang="pl-PL" dirty="0"/>
              <a:t>, </a:t>
            </a:r>
            <a:r>
              <a:rPr lang="pl-PL" dirty="0" err="1"/>
              <a:t>anytime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the most </a:t>
            </a:r>
            <a:r>
              <a:rPr lang="pl-PL" dirty="0" err="1"/>
              <a:t>immersive</a:t>
            </a:r>
            <a:r>
              <a:rPr lang="pl-PL" dirty="0"/>
              <a:t> </a:t>
            </a:r>
            <a:r>
              <a:rPr lang="pl-PL" dirty="0" err="1"/>
              <a:t>illusion</a:t>
            </a:r>
            <a:r>
              <a:rPr lang="pl-PL" dirty="0"/>
              <a:t> and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convince</a:t>
            </a:r>
            <a:r>
              <a:rPr lang="pl-PL" dirty="0"/>
              <a:t> the </a:t>
            </a:r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brain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somewhere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not.</a:t>
            </a:r>
            <a:endParaRPr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9D02630-5053-D24D-BB58-FEE6639CD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93" y="1839300"/>
            <a:ext cx="7385509" cy="1673445"/>
          </a:xfrm>
        </p:spPr>
        <p:txBody>
          <a:bodyPr/>
          <a:lstStyle/>
          <a:p>
            <a:r>
              <a:rPr lang="pl-PL" b="1" dirty="0">
                <a:solidFill>
                  <a:srgbClr val="F7B643"/>
                </a:solidFill>
              </a:rPr>
              <a:t>Virtual </a:t>
            </a:r>
            <a:r>
              <a:rPr lang="pl-PL" b="1" dirty="0" err="1">
                <a:solidFill>
                  <a:srgbClr val="F7B643"/>
                </a:solidFill>
              </a:rPr>
              <a:t>Reality</a:t>
            </a:r>
            <a:r>
              <a:rPr lang="pl-PL" dirty="0">
                <a:solidFill>
                  <a:srgbClr val="F7B643"/>
                </a:solidFill>
              </a:rPr>
              <a:t> (</a:t>
            </a:r>
            <a:r>
              <a:rPr lang="pl-PL" b="1" dirty="0">
                <a:solidFill>
                  <a:srgbClr val="F7B643"/>
                </a:solidFill>
              </a:rPr>
              <a:t>VR</a:t>
            </a:r>
            <a:r>
              <a:rPr lang="pl-PL" dirty="0">
                <a:solidFill>
                  <a:srgbClr val="F7B643"/>
                </a:solidFill>
              </a:rPr>
              <a:t>)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computer</a:t>
            </a:r>
            <a:r>
              <a:rPr lang="pl-PL" dirty="0"/>
              <a:t> </a:t>
            </a:r>
            <a:r>
              <a:rPr lang="pl-PL" dirty="0" err="1"/>
              <a:t>technology</a:t>
            </a:r>
            <a:r>
              <a:rPr lang="pl-PL" dirty="0"/>
              <a:t> to </a:t>
            </a:r>
            <a:r>
              <a:rPr lang="pl-PL" dirty="0" err="1"/>
              <a:t>generate</a:t>
            </a:r>
            <a:r>
              <a:rPr lang="pl-PL" dirty="0"/>
              <a:t> </a:t>
            </a:r>
            <a:r>
              <a:rPr lang="pl-PL" dirty="0" err="1"/>
              <a:t>simulation</a:t>
            </a:r>
            <a:r>
              <a:rPr lang="pl-PL" dirty="0"/>
              <a:t> of a 3D image </a:t>
            </a:r>
            <a:r>
              <a:rPr lang="pl-PL" dirty="0" err="1"/>
              <a:t>or</a:t>
            </a:r>
            <a:r>
              <a:rPr lang="pl-PL" dirty="0"/>
              <a:t> environment. It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experienced</a:t>
            </a:r>
            <a:r>
              <a:rPr lang="pl-PL" dirty="0"/>
              <a:t> by a person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special</a:t>
            </a:r>
            <a:r>
              <a:rPr lang="pl-PL" dirty="0"/>
              <a:t>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equipment</a:t>
            </a:r>
            <a:r>
              <a:rPr lang="pl-PL" dirty="0"/>
              <a:t>, </a:t>
            </a:r>
            <a:r>
              <a:rPr lang="pl-PL" dirty="0" err="1"/>
              <a:t>such</a:t>
            </a:r>
            <a:r>
              <a:rPr lang="pl-PL" dirty="0"/>
              <a:t> as a </a:t>
            </a:r>
            <a:r>
              <a:rPr lang="pl-PL" dirty="0" err="1"/>
              <a:t>helmet</a:t>
            </a:r>
            <a:r>
              <a:rPr lang="pl-PL" dirty="0"/>
              <a:t> with a </a:t>
            </a:r>
            <a:r>
              <a:rPr lang="pl-PL" dirty="0" err="1"/>
              <a:t>screen</a:t>
            </a:r>
            <a:r>
              <a:rPr lang="pl-PL" dirty="0"/>
              <a:t> </a:t>
            </a:r>
            <a:r>
              <a:rPr lang="pl-PL" dirty="0" err="1"/>
              <a:t>inside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gloves</a:t>
            </a:r>
            <a:r>
              <a:rPr lang="pl-PL" dirty="0"/>
              <a:t> </a:t>
            </a:r>
            <a:r>
              <a:rPr lang="pl-PL" dirty="0" err="1"/>
              <a:t>fitted</a:t>
            </a:r>
            <a:r>
              <a:rPr lang="pl-PL" dirty="0"/>
              <a:t> with </a:t>
            </a:r>
            <a:r>
              <a:rPr lang="pl-PL" dirty="0" err="1"/>
              <a:t>sensors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3;p20">
            <a:extLst>
              <a:ext uri="{FF2B5EF4-FFF2-40B4-BE49-F238E27FC236}">
                <a16:creationId xmlns:a16="http://schemas.microsoft.com/office/drawing/2014/main" xmlns="" id="{F3CC271F-4C01-F44B-9F95-D054D586A1AF}"/>
              </a:ext>
            </a:extLst>
          </p:cNvPr>
          <p:cNvSpPr txBox="1">
            <a:spLocks/>
          </p:cNvSpPr>
          <p:nvPr/>
        </p:nvSpPr>
        <p:spPr>
          <a:xfrm>
            <a:off x="900735" y="445208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3200" dirty="0" err="1">
                <a:solidFill>
                  <a:schemeClr val="bg1"/>
                </a:solidFill>
                <a:latin typeface="Raleway ExtraBold"/>
                <a:sym typeface="Raleway ExtraBold"/>
              </a:rPr>
              <a:t>What</a:t>
            </a:r>
            <a:r>
              <a:rPr lang="pl-PL" sz="3200" dirty="0">
                <a:solidFill>
                  <a:schemeClr val="bg1"/>
                </a:solidFill>
                <a:latin typeface="Raleway ExtraBold"/>
                <a:sym typeface="Raleway ExtraBold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Raleway ExtraBold"/>
                <a:sym typeface="Raleway ExtraBold"/>
              </a:rPr>
              <a:t>does</a:t>
            </a:r>
            <a:r>
              <a:rPr lang="pl-PL" sz="3200" dirty="0">
                <a:solidFill>
                  <a:schemeClr val="bg1"/>
                </a:solidFill>
                <a:latin typeface="Raleway ExtraBold"/>
                <a:sym typeface="Raleway ExtraBold"/>
              </a:rPr>
              <a:t> the </a:t>
            </a:r>
            <a:r>
              <a:rPr lang="pl-PL" sz="3200" dirty="0" err="1">
                <a:solidFill>
                  <a:schemeClr val="bg1"/>
                </a:solidFill>
                <a:latin typeface="Raleway ExtraBold"/>
                <a:sym typeface="Raleway ExtraBold"/>
              </a:rPr>
              <a:t>future</a:t>
            </a:r>
            <a:r>
              <a:rPr lang="pl-PL" sz="3200" dirty="0">
                <a:solidFill>
                  <a:schemeClr val="bg1"/>
                </a:solidFill>
                <a:latin typeface="Raleway ExtraBold"/>
                <a:sym typeface="Raleway ExtraBold"/>
              </a:rPr>
              <a:t> of VR in business </a:t>
            </a:r>
            <a:r>
              <a:rPr lang="pl-PL" sz="3200" dirty="0" err="1">
                <a:solidFill>
                  <a:schemeClr val="bg1"/>
                </a:solidFill>
                <a:latin typeface="Raleway ExtraBold"/>
                <a:sym typeface="Raleway ExtraBold"/>
              </a:rPr>
              <a:t>look</a:t>
            </a:r>
            <a:r>
              <a:rPr lang="pl-PL" sz="3200" dirty="0">
                <a:solidFill>
                  <a:schemeClr val="bg1"/>
                </a:solidFill>
                <a:latin typeface="Raleway ExtraBold"/>
                <a:sym typeface="Raleway ExtraBold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Raleway ExtraBold"/>
                <a:sym typeface="Raleway ExtraBold"/>
              </a:rPr>
              <a:t>like</a:t>
            </a:r>
            <a:r>
              <a:rPr lang="pl-PL" sz="3200" dirty="0">
                <a:solidFill>
                  <a:schemeClr val="bg1"/>
                </a:solidFill>
                <a:latin typeface="Raleway ExtraBold"/>
                <a:sym typeface="Raleway ExtraBold"/>
              </a:rPr>
              <a:t>?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18" name="Google Shape;228;p26">
            <a:extLst>
              <a:ext uri="{FF2B5EF4-FFF2-40B4-BE49-F238E27FC236}">
                <a16:creationId xmlns:a16="http://schemas.microsoft.com/office/drawing/2014/main" xmlns="" id="{429AED79-FC76-7B46-B1C5-F88E35312600}"/>
              </a:ext>
            </a:extLst>
          </p:cNvPr>
          <p:cNvSpPr txBox="1">
            <a:spLocks/>
          </p:cNvSpPr>
          <p:nvPr/>
        </p:nvSpPr>
        <p:spPr>
          <a:xfrm>
            <a:off x="642052" y="1721872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285750" indent="-285750">
              <a:buClr>
                <a:schemeClr val="bg1"/>
              </a:buClr>
            </a:pPr>
            <a:r>
              <a:rPr lang="pl-PL" dirty="0" err="1">
                <a:solidFill>
                  <a:schemeClr val="bg1"/>
                </a:solidFill>
              </a:rPr>
              <a:t>Companies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will</a:t>
            </a:r>
            <a:r>
              <a:rPr lang="pl-PL" dirty="0">
                <a:solidFill>
                  <a:schemeClr val="bg1"/>
                </a:solidFill>
              </a:rPr>
              <a:t> be </a:t>
            </a:r>
            <a:r>
              <a:rPr lang="pl-PL" dirty="0" err="1">
                <a:solidFill>
                  <a:schemeClr val="bg1"/>
                </a:solidFill>
              </a:rPr>
              <a:t>able</a:t>
            </a:r>
            <a:r>
              <a:rPr lang="pl-PL" dirty="0">
                <a:solidFill>
                  <a:schemeClr val="bg1"/>
                </a:solidFill>
              </a:rPr>
              <a:t> to </a:t>
            </a:r>
            <a:r>
              <a:rPr lang="pl-PL" dirty="0" err="1">
                <a:solidFill>
                  <a:schemeClr val="bg1"/>
                </a:solidFill>
              </a:rPr>
              <a:t>use</a:t>
            </a:r>
            <a:r>
              <a:rPr lang="pl-PL" dirty="0">
                <a:solidFill>
                  <a:schemeClr val="bg1"/>
                </a:solidFill>
              </a:rPr>
              <a:t> VR in </a:t>
            </a:r>
            <a:r>
              <a:rPr lang="pl-PL" dirty="0" err="1">
                <a:solidFill>
                  <a:schemeClr val="bg1"/>
                </a:solidFill>
              </a:rPr>
              <a:t>product</a:t>
            </a:r>
            <a:r>
              <a:rPr lang="pl-PL" dirty="0">
                <a:solidFill>
                  <a:schemeClr val="bg1"/>
                </a:solidFill>
              </a:rPr>
              <a:t> design and </a:t>
            </a:r>
            <a:r>
              <a:rPr lang="pl-PL" dirty="0" err="1">
                <a:solidFill>
                  <a:schemeClr val="bg1"/>
                </a:solidFill>
              </a:rPr>
              <a:t>prototyping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process</a:t>
            </a:r>
            <a:r>
              <a:rPr lang="pl-PL" dirty="0">
                <a:solidFill>
                  <a:schemeClr val="bg1"/>
                </a:solidFill>
              </a:rPr>
              <a:t>,  </a:t>
            </a:r>
          </a:p>
          <a:p>
            <a:pPr marL="285750" indent="-285750">
              <a:buClr>
                <a:schemeClr val="bg1"/>
              </a:buClr>
            </a:pPr>
            <a:r>
              <a:rPr lang="pl-PL" dirty="0">
                <a:solidFill>
                  <a:schemeClr val="bg1"/>
                </a:solidFill>
              </a:rPr>
              <a:t>VR </a:t>
            </a:r>
            <a:r>
              <a:rPr lang="pl-PL" dirty="0" err="1">
                <a:solidFill>
                  <a:schemeClr val="bg1"/>
                </a:solidFill>
              </a:rPr>
              <a:t>will</a:t>
            </a:r>
            <a:r>
              <a:rPr lang="pl-PL" dirty="0">
                <a:solidFill>
                  <a:schemeClr val="bg1"/>
                </a:solidFill>
              </a:rPr>
              <a:t> be </a:t>
            </a:r>
            <a:r>
              <a:rPr lang="pl-PL" dirty="0" err="1">
                <a:solidFill>
                  <a:schemeClr val="bg1"/>
                </a:solidFill>
              </a:rPr>
              <a:t>an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important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tool</a:t>
            </a:r>
            <a:r>
              <a:rPr lang="pl-PL" dirty="0">
                <a:solidFill>
                  <a:schemeClr val="bg1"/>
                </a:solidFill>
              </a:rPr>
              <a:t> in </a:t>
            </a:r>
            <a:r>
              <a:rPr lang="pl-PL" dirty="0" err="1">
                <a:solidFill>
                  <a:schemeClr val="bg1"/>
                </a:solidFill>
              </a:rPr>
              <a:t>training</a:t>
            </a:r>
            <a:r>
              <a:rPr lang="pl-PL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Clr>
                <a:schemeClr val="bg1"/>
              </a:buClr>
            </a:pPr>
            <a:r>
              <a:rPr lang="pl-PL" dirty="0" err="1">
                <a:solidFill>
                  <a:schemeClr val="bg1"/>
                </a:solidFill>
              </a:rPr>
              <a:t>Conferences</a:t>
            </a:r>
            <a:r>
              <a:rPr lang="pl-PL" dirty="0">
                <a:solidFill>
                  <a:schemeClr val="bg1"/>
                </a:solidFill>
              </a:rPr>
              <a:t> and </a:t>
            </a:r>
            <a:r>
              <a:rPr lang="pl-PL" dirty="0" err="1">
                <a:solidFill>
                  <a:schemeClr val="bg1"/>
                </a:solidFill>
              </a:rPr>
              <a:t>meetings</a:t>
            </a:r>
            <a:r>
              <a:rPr lang="pl-PL" dirty="0">
                <a:solidFill>
                  <a:schemeClr val="bg1"/>
                </a:solidFill>
              </a:rPr>
              <a:t> in VR </a:t>
            </a:r>
            <a:r>
              <a:rPr lang="pl-PL" dirty="0" err="1">
                <a:solidFill>
                  <a:schemeClr val="bg1"/>
                </a:solidFill>
              </a:rPr>
              <a:t>will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become</a:t>
            </a:r>
            <a:r>
              <a:rPr lang="pl-PL" dirty="0">
                <a:solidFill>
                  <a:schemeClr val="bg1"/>
                </a:solidFill>
              </a:rPr>
              <a:t> popular, </a:t>
            </a:r>
          </a:p>
          <a:p>
            <a:pPr marL="285750" indent="-285750">
              <a:buClr>
                <a:schemeClr val="bg1"/>
              </a:buClr>
            </a:pPr>
            <a:r>
              <a:rPr lang="pl-PL" dirty="0">
                <a:solidFill>
                  <a:schemeClr val="bg1"/>
                </a:solidFill>
              </a:rPr>
              <a:t>Virtual </a:t>
            </a:r>
            <a:r>
              <a:rPr lang="pl-PL" dirty="0" err="1">
                <a:solidFill>
                  <a:schemeClr val="bg1"/>
                </a:solidFill>
              </a:rPr>
              <a:t>tours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different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locations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will</a:t>
            </a:r>
            <a:r>
              <a:rPr lang="pl-PL" dirty="0">
                <a:solidFill>
                  <a:schemeClr val="bg1"/>
                </a:solidFill>
              </a:rPr>
              <a:t> be </a:t>
            </a:r>
            <a:r>
              <a:rPr lang="pl-PL" dirty="0" err="1">
                <a:solidFill>
                  <a:schemeClr val="bg1"/>
                </a:solidFill>
              </a:rPr>
              <a:t>commonly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provided</a:t>
            </a:r>
            <a:r>
              <a:rPr lang="pl-PL" dirty="0">
                <a:solidFill>
                  <a:schemeClr val="bg1"/>
                </a:solidFill>
              </a:rPr>
              <a:t>. </a:t>
            </a:r>
          </a:p>
          <a:p>
            <a:pPr marL="285750" indent="-285750"/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20" name="Google Shape;245;p27">
            <a:extLst>
              <a:ext uri="{FF2B5EF4-FFF2-40B4-BE49-F238E27FC236}">
                <a16:creationId xmlns:a16="http://schemas.microsoft.com/office/drawing/2014/main" xmlns="" id="{A8B29E1D-C991-CC4B-965F-61035F69A256}"/>
              </a:ext>
            </a:extLst>
          </p:cNvPr>
          <p:cNvGrpSpPr/>
          <p:nvPr/>
        </p:nvGrpSpPr>
        <p:grpSpPr>
          <a:xfrm>
            <a:off x="8095475" y="268416"/>
            <a:ext cx="793438" cy="1034192"/>
            <a:chOff x="2624850" y="4296000"/>
            <a:chExt cx="380400" cy="495825"/>
          </a:xfrm>
        </p:grpSpPr>
        <p:sp>
          <p:nvSpPr>
            <p:cNvPr id="21" name="Google Shape;246;p27">
              <a:extLst>
                <a:ext uri="{FF2B5EF4-FFF2-40B4-BE49-F238E27FC236}">
                  <a16:creationId xmlns:a16="http://schemas.microsoft.com/office/drawing/2014/main" xmlns="" id="{E7C3EBB1-8BC7-8F4C-9DC4-3EC09EF015A2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7;p27">
              <a:extLst>
                <a:ext uri="{FF2B5EF4-FFF2-40B4-BE49-F238E27FC236}">
                  <a16:creationId xmlns:a16="http://schemas.microsoft.com/office/drawing/2014/main" xmlns="" id="{F1A2F9DA-B3A6-D04A-88C4-FFE80F83C010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8;p27">
              <a:extLst>
                <a:ext uri="{FF2B5EF4-FFF2-40B4-BE49-F238E27FC236}">
                  <a16:creationId xmlns:a16="http://schemas.microsoft.com/office/drawing/2014/main" xmlns="" id="{A5976B18-386D-9A44-856E-65C89DDA21C6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B600"/>
                </a:solidFill>
              </a:rPr>
              <a:t>80%</a:t>
            </a:r>
            <a:endParaRPr sz="9600" dirty="0">
              <a:solidFill>
                <a:srgbClr val="FFB600"/>
              </a:solidFill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l-PL" dirty="0" err="1"/>
              <a:t>That’s</a:t>
            </a:r>
            <a:r>
              <a:rPr lang="pl-PL" dirty="0"/>
              <a:t> the % of the top </a:t>
            </a:r>
            <a:r>
              <a:rPr lang="pl-PL" dirty="0" err="1"/>
              <a:t>tech</a:t>
            </a:r>
            <a:r>
              <a:rPr lang="pl-PL" dirty="0"/>
              <a:t> </a:t>
            </a:r>
            <a:r>
              <a:rPr lang="pl-PL" dirty="0" err="1"/>
              <a:t>companies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already</a:t>
            </a:r>
            <a:r>
              <a:rPr lang="pl-PL" dirty="0"/>
              <a:t>  </a:t>
            </a:r>
            <a:r>
              <a:rPr lang="pl-PL" dirty="0" err="1"/>
              <a:t>invested</a:t>
            </a:r>
            <a:r>
              <a:rPr lang="pl-PL" dirty="0"/>
              <a:t> in VR and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continue</a:t>
            </a:r>
            <a:r>
              <a:rPr lang="pl-PL" dirty="0"/>
              <a:t> to </a:t>
            </a:r>
            <a:r>
              <a:rPr lang="pl-PL" dirty="0" err="1"/>
              <a:t>grow</a:t>
            </a:r>
            <a:endParaRPr dirty="0"/>
          </a:p>
        </p:txBody>
      </p:sp>
      <p:sp>
        <p:nvSpPr>
          <p:cNvPr id="229" name="Google Shape;229;p2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30" name="Google Shape;230;p26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31" name="Google Shape;231;p26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64" name="Google Shape;36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B600"/>
                </a:solidFill>
              </a:rPr>
              <a:t>Thank you!</a:t>
            </a:r>
            <a:endParaRPr sz="8000" dirty="0">
              <a:solidFill>
                <a:srgbClr val="FFB600"/>
              </a:solidFill>
            </a:endParaRPr>
          </a:p>
        </p:txBody>
      </p:sp>
      <p:sp>
        <p:nvSpPr>
          <p:cNvPr id="365" name="Google Shape;365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us at @username &amp; </a:t>
            </a:r>
            <a:r>
              <a:rPr lang="en" dirty="0" err="1"/>
              <a:t>user@mail.me</a:t>
            </a:r>
            <a:endParaRPr sz="3600" b="1" dirty="0"/>
          </a:p>
        </p:txBody>
      </p:sp>
      <p:sp>
        <p:nvSpPr>
          <p:cNvPr id="366" name="Google Shape;366;p35"/>
          <p:cNvSpPr/>
          <p:nvPr/>
        </p:nvSpPr>
        <p:spPr>
          <a:xfrm>
            <a:off x="8054234" y="327815"/>
            <a:ext cx="798007" cy="72583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1186832" y="1998837"/>
            <a:ext cx="6943180" cy="744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pl-PL" dirty="0" err="1"/>
              <a:t>Uptake</a:t>
            </a:r>
            <a:r>
              <a:rPr lang="pl-PL" dirty="0"/>
              <a:t> of VR in business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forecast</a:t>
            </a:r>
            <a:r>
              <a:rPr lang="pl-PL" dirty="0"/>
              <a:t> to </a:t>
            </a:r>
            <a:r>
              <a:rPr lang="pl-PL" dirty="0" err="1"/>
              <a:t>outpace</a:t>
            </a:r>
            <a:r>
              <a:rPr lang="pl-PL" dirty="0"/>
              <a:t> </a:t>
            </a:r>
            <a:r>
              <a:rPr lang="pl-PL" dirty="0" err="1"/>
              <a:t>leisure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of the </a:t>
            </a:r>
            <a:r>
              <a:rPr lang="pl-PL" dirty="0" err="1"/>
              <a:t>technology</a:t>
            </a:r>
            <a:r>
              <a:rPr lang="pl-PL" dirty="0"/>
              <a:t> in </a:t>
            </a:r>
            <a:r>
              <a:rPr lang="pl-PL" dirty="0" err="1"/>
              <a:t>coming</a:t>
            </a:r>
            <a:r>
              <a:rPr lang="pl-PL" dirty="0"/>
              <a:t> </a:t>
            </a:r>
            <a:r>
              <a:rPr lang="pl-PL" dirty="0" err="1"/>
              <a:t>years</a:t>
            </a:r>
            <a:r>
              <a:rPr lang="pl-PL" dirty="0"/>
              <a:t>, with </a:t>
            </a:r>
            <a:r>
              <a:rPr lang="pl-PL" dirty="0" err="1"/>
              <a:t>spending</a:t>
            </a:r>
            <a:r>
              <a:rPr lang="pl-PL" dirty="0"/>
              <a:t> </a:t>
            </a:r>
            <a:r>
              <a:rPr lang="pl-PL" dirty="0" err="1"/>
              <a:t>reaching</a:t>
            </a:r>
            <a:r>
              <a:rPr lang="pl-PL" dirty="0"/>
              <a:t> </a:t>
            </a:r>
            <a:r>
              <a:rPr lang="pl-PL" sz="3600" b="1" dirty="0"/>
              <a:t>9.2bn by 2021</a:t>
            </a:r>
            <a:r>
              <a:rPr lang="pl-PL" dirty="0"/>
              <a:t>.*</a:t>
            </a:r>
            <a:endParaRPr lang="pl-PL" sz="1600" dirty="0"/>
          </a:p>
          <a:p>
            <a:pPr marL="0" lvl="0" indent="0">
              <a:buNone/>
            </a:pPr>
            <a:endParaRPr lang="pl-PL" sz="1600" dirty="0"/>
          </a:p>
          <a:p>
            <a:pPr marL="0" lvl="0" indent="0">
              <a:buNone/>
            </a:pPr>
            <a:r>
              <a:rPr lang="pl-PL" sz="1600" dirty="0"/>
              <a:t>*</a:t>
            </a:r>
            <a:r>
              <a:rPr lang="pl-PL" sz="1600" dirty="0" err="1"/>
              <a:t>according</a:t>
            </a:r>
            <a:r>
              <a:rPr lang="pl-PL" sz="1600" dirty="0"/>
              <a:t> to </a:t>
            </a:r>
            <a:r>
              <a:rPr lang="pl-PL" sz="1600" dirty="0" err="1"/>
              <a:t>research</a:t>
            </a:r>
            <a:r>
              <a:rPr lang="pl-PL" sz="1600" dirty="0"/>
              <a:t> from </a:t>
            </a:r>
            <a:r>
              <a:rPr lang="pl-PL" sz="1600" dirty="0">
                <a:hlinkClick r:id="rId3"/>
              </a:rPr>
              <a:t>Tractica</a:t>
            </a:r>
            <a:r>
              <a:rPr lang="pl-PL" sz="1600" dirty="0"/>
              <a:t>.</a:t>
            </a:r>
            <a:endParaRPr sz="16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B600"/>
                </a:solidFill>
              </a:rPr>
              <a:t>VR in business</a:t>
            </a:r>
            <a:endParaRPr sz="7200" dirty="0">
              <a:solidFill>
                <a:srgbClr val="FFB60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ways companies use Virtual Reality for business success</a:t>
            </a:r>
            <a:endParaRPr dirty="0"/>
          </a:p>
        </p:txBody>
      </p:sp>
      <p:sp>
        <p:nvSpPr>
          <p:cNvPr id="116" name="Google Shape;116;p18"/>
          <p:cNvSpPr/>
          <p:nvPr/>
        </p:nvSpPr>
        <p:spPr>
          <a:xfrm>
            <a:off x="7334564" y="2384367"/>
            <a:ext cx="299775" cy="28623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18" name="Google Shape;118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1" name="Google Shape;121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8"/>
          <p:cNvSpPr/>
          <p:nvPr/>
        </p:nvSpPr>
        <p:spPr>
          <a:xfrm rot="2466717">
            <a:off x="5819909" y="1025895"/>
            <a:ext cx="416526" cy="3977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 rot="-1609245">
            <a:off x="6429073" y="1276138"/>
            <a:ext cx="299725" cy="2862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 rot="2926063">
            <a:off x="8246537" y="1502870"/>
            <a:ext cx="224479" cy="2143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158">
            <a:off x="8202241" y="284727"/>
            <a:ext cx="202232" cy="19309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Why VR is </a:t>
            </a:r>
            <a:r>
              <a:rPr lang="en" sz="2800" dirty="0">
                <a:solidFill>
                  <a:srgbClr val="F7B643"/>
                </a:solidFill>
              </a:rPr>
              <a:t>powerful tool for business? </a:t>
            </a:r>
            <a:endParaRPr sz="2800" dirty="0">
              <a:solidFill>
                <a:srgbClr val="F7B643"/>
              </a:solidFill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It’s UNIVERSAL - any business process from customer service to marketing, finance, HR can be simulated in VR</a:t>
            </a:r>
          </a:p>
          <a:p>
            <a:pPr lvl="0"/>
            <a:r>
              <a:rPr lang="pl-PL" dirty="0" err="1"/>
              <a:t>It’s</a:t>
            </a:r>
            <a:r>
              <a:rPr lang="pl-PL" dirty="0"/>
              <a:t> IMMERSIVE – </a:t>
            </a:r>
            <a:r>
              <a:rPr lang="pl-PL" dirty="0" err="1"/>
              <a:t>allows</a:t>
            </a:r>
            <a:r>
              <a:rPr lang="pl-PL" dirty="0"/>
              <a:t> </a:t>
            </a:r>
            <a:r>
              <a:rPr lang="pl-PL" dirty="0" err="1"/>
              <a:t>users</a:t>
            </a:r>
            <a:r>
              <a:rPr lang="pl-PL" dirty="0"/>
              <a:t> to </a:t>
            </a:r>
            <a:r>
              <a:rPr lang="pl-PL" dirty="0" err="1"/>
              <a:t>experience</a:t>
            </a:r>
            <a:r>
              <a:rPr lang="pl-PL" dirty="0"/>
              <a:t>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environments</a:t>
            </a:r>
            <a:r>
              <a:rPr lang="pl-PL" dirty="0"/>
              <a:t> as the real </a:t>
            </a:r>
            <a:r>
              <a:rPr lang="pl-PL" dirty="0" err="1"/>
              <a:t>world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It’s</a:t>
            </a:r>
            <a:r>
              <a:rPr lang="pl-PL" dirty="0"/>
              <a:t> ENGAGING - </a:t>
            </a:r>
            <a:r>
              <a:rPr lang="pl-PL" dirty="0" err="1"/>
              <a:t>opens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possibilities</a:t>
            </a:r>
            <a:r>
              <a:rPr lang="pl-PL" dirty="0"/>
              <a:t> for </a:t>
            </a:r>
            <a:r>
              <a:rPr lang="pl-PL" dirty="0" err="1"/>
              <a:t>showcasing</a:t>
            </a:r>
            <a:r>
              <a:rPr lang="pl-PL" dirty="0"/>
              <a:t> products and services.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of VR </a:t>
            </a:r>
            <a:br>
              <a:rPr lang="en" dirty="0"/>
            </a:br>
            <a:r>
              <a:rPr lang="en" dirty="0"/>
              <a:t>use in business </a:t>
            </a:r>
            <a:endParaRPr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96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922000" y="624252"/>
            <a:ext cx="3871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VR in production-driven business </a:t>
            </a:r>
            <a:endParaRPr sz="28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922000" y="1729619"/>
            <a:ext cx="3742084" cy="232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l-PL" dirty="0"/>
              <a:t>The </a:t>
            </a:r>
            <a:r>
              <a:rPr lang="pl-PL" dirty="0" err="1"/>
              <a:t>simulated</a:t>
            </a:r>
            <a:r>
              <a:rPr lang="pl-PL" dirty="0"/>
              <a:t> </a:t>
            </a:r>
            <a:r>
              <a:rPr lang="pl-PL" dirty="0" err="1"/>
              <a:t>digital</a:t>
            </a:r>
            <a:r>
              <a:rPr lang="pl-PL" dirty="0"/>
              <a:t> </a:t>
            </a:r>
            <a:r>
              <a:rPr lang="pl-PL" dirty="0" err="1"/>
              <a:t>spaces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design and test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and </a:t>
            </a:r>
            <a:r>
              <a:rPr lang="pl-PL" dirty="0" err="1"/>
              <a:t>models</a:t>
            </a:r>
            <a:r>
              <a:rPr lang="pl-PL" dirty="0"/>
              <a:t>. </a:t>
            </a:r>
          </a:p>
          <a:p>
            <a:pPr marL="0" lvl="0" indent="0">
              <a:buNone/>
            </a:pPr>
            <a:r>
              <a:rPr lang="pl-PL" dirty="0" err="1"/>
              <a:t>Thanks</a:t>
            </a:r>
            <a:r>
              <a:rPr lang="pl-PL" dirty="0"/>
              <a:t> to </a:t>
            </a:r>
            <a:r>
              <a:rPr lang="pl-PL" dirty="0" err="1"/>
              <a:t>them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build</a:t>
            </a:r>
            <a:r>
              <a:rPr lang="pl-PL" dirty="0"/>
              <a:t> </a:t>
            </a:r>
            <a:r>
              <a:rPr lang="pl-PL" dirty="0" err="1"/>
              <a:t>full-scale</a:t>
            </a:r>
            <a:r>
              <a:rPr lang="pl-PL" dirty="0"/>
              <a:t> </a:t>
            </a:r>
            <a:r>
              <a:rPr lang="pl-PL" dirty="0" err="1"/>
              <a:t>working</a:t>
            </a:r>
            <a:r>
              <a:rPr lang="pl-PL" dirty="0"/>
              <a:t> </a:t>
            </a:r>
            <a:r>
              <a:rPr lang="pl-PL" dirty="0" err="1"/>
              <a:t>prototypes</a:t>
            </a:r>
            <a:r>
              <a:rPr lang="pl-PL" dirty="0"/>
              <a:t>. 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EB3AE9B2-BEB0-624F-B9C7-8A9E898CE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264" y="624252"/>
            <a:ext cx="3597019" cy="28632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922000" y="624252"/>
            <a:ext cx="3871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VR in real estate industry</a:t>
            </a:r>
            <a:endParaRPr sz="28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922000" y="1729619"/>
            <a:ext cx="3742084" cy="232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l-PL" dirty="0"/>
              <a:t>VR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construction</a:t>
            </a:r>
            <a:r>
              <a:rPr lang="pl-PL" dirty="0"/>
              <a:t> </a:t>
            </a:r>
            <a:r>
              <a:rPr lang="pl-PL" dirty="0" err="1"/>
              <a:t>plans</a:t>
            </a:r>
            <a:r>
              <a:rPr lang="pl-PL" dirty="0"/>
              <a:t> in 1:1 </a:t>
            </a:r>
            <a:r>
              <a:rPr lang="pl-PL" dirty="0" err="1"/>
              <a:t>scale</a:t>
            </a:r>
            <a:r>
              <a:rPr lang="pl-PL" dirty="0"/>
              <a:t> </a:t>
            </a:r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customers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freely</a:t>
            </a:r>
            <a:r>
              <a:rPr lang="pl-PL" dirty="0"/>
              <a:t> </a:t>
            </a:r>
            <a:r>
              <a:rPr lang="pl-PL" dirty="0" err="1"/>
              <a:t>explore</a:t>
            </a:r>
            <a:r>
              <a:rPr lang="pl-PL" dirty="0"/>
              <a:t> </a:t>
            </a:r>
            <a:r>
              <a:rPr lang="pl-PL" dirty="0" err="1"/>
              <a:t>architect’s</a:t>
            </a:r>
            <a:r>
              <a:rPr lang="pl-PL" dirty="0"/>
              <a:t> </a:t>
            </a:r>
            <a:r>
              <a:rPr lang="pl-PL" dirty="0" err="1"/>
              <a:t>designs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a single </a:t>
            </a:r>
            <a:r>
              <a:rPr lang="pl-PL" dirty="0" err="1"/>
              <a:t>stone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set in place.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F83845E-46F6-074A-9A2F-885CDB8E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995" y="624252"/>
            <a:ext cx="3434612" cy="27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7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922000" y="624252"/>
            <a:ext cx="3871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VR in retail </a:t>
            </a:r>
            <a:endParaRPr sz="28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829916" y="1317182"/>
            <a:ext cx="3742084" cy="232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l-PL" dirty="0"/>
              <a:t>Virtual </a:t>
            </a:r>
            <a:r>
              <a:rPr lang="pl-PL" dirty="0" err="1"/>
              <a:t>showrooms</a:t>
            </a:r>
            <a:r>
              <a:rPr lang="pl-PL" dirty="0"/>
              <a:t>, </a:t>
            </a:r>
            <a:r>
              <a:rPr lang="pl-PL" dirty="0" err="1"/>
              <a:t>like</a:t>
            </a:r>
            <a:r>
              <a:rPr lang="pl-PL" dirty="0"/>
              <a:t> the one one </a:t>
            </a:r>
            <a:r>
              <a:rPr lang="pl-PL" dirty="0" err="1"/>
              <a:t>offered</a:t>
            </a:r>
            <a:r>
              <a:rPr lang="pl-PL" dirty="0"/>
              <a:t> by </a:t>
            </a:r>
            <a:r>
              <a:rPr lang="pl-PL" dirty="0" err="1"/>
              <a:t>Swedish</a:t>
            </a:r>
            <a:r>
              <a:rPr lang="pl-PL" dirty="0"/>
              <a:t> </a:t>
            </a:r>
            <a:r>
              <a:rPr lang="pl-PL" dirty="0" err="1"/>
              <a:t>furniture</a:t>
            </a:r>
            <a:r>
              <a:rPr lang="pl-PL" dirty="0"/>
              <a:t> </a:t>
            </a:r>
            <a:r>
              <a:rPr lang="pl-PL" dirty="0" err="1"/>
              <a:t>giant</a:t>
            </a:r>
            <a:r>
              <a:rPr lang="pl-PL" dirty="0"/>
              <a:t> Ikea, </a:t>
            </a:r>
            <a:r>
              <a:rPr lang="pl-PL" dirty="0" err="1"/>
              <a:t>offer</a:t>
            </a:r>
            <a:r>
              <a:rPr lang="pl-PL" dirty="0"/>
              <a:t> </a:t>
            </a:r>
            <a:r>
              <a:rPr lang="pl-PL" dirty="0" err="1"/>
              <a:t>customers</a:t>
            </a:r>
            <a:r>
              <a:rPr lang="pl-PL" dirty="0"/>
              <a:t> </a:t>
            </a:r>
            <a:r>
              <a:rPr lang="pl-PL" dirty="0" err="1"/>
              <a:t>convenient</a:t>
            </a:r>
            <a:r>
              <a:rPr lang="pl-PL" dirty="0"/>
              <a:t> </a:t>
            </a:r>
            <a:r>
              <a:rPr lang="pl-PL" dirty="0" err="1"/>
              <a:t>alternative</a:t>
            </a:r>
            <a:r>
              <a:rPr lang="pl-PL" dirty="0"/>
              <a:t> by </a:t>
            </a:r>
            <a:r>
              <a:rPr lang="pl-PL" dirty="0" err="1"/>
              <a:t>letting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to </a:t>
            </a:r>
            <a:r>
              <a:rPr lang="pl-PL" dirty="0" err="1"/>
              <a:t>try</a:t>
            </a:r>
            <a:r>
              <a:rPr lang="pl-PL" dirty="0"/>
              <a:t> out </a:t>
            </a:r>
            <a:r>
              <a:rPr lang="pl-PL" dirty="0" err="1"/>
              <a:t>new</a:t>
            </a:r>
            <a:r>
              <a:rPr lang="pl-PL" dirty="0"/>
              <a:t> products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leaving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homes. 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B53DDCF-2142-C046-A2C5-1F10EE2D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21" y="624252"/>
            <a:ext cx="3410214" cy="30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2143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576</Words>
  <Application>Microsoft Office PowerPoint</Application>
  <PresentationFormat>Pokaz na ekranie (16:9)</PresentationFormat>
  <Paragraphs>88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Raleway</vt:lpstr>
      <vt:lpstr>Arial</vt:lpstr>
      <vt:lpstr>Raleway ExtraBold</vt:lpstr>
      <vt:lpstr>Raleway Light</vt:lpstr>
      <vt:lpstr>Olivia template</vt:lpstr>
      <vt:lpstr>VR technology in business sphere</vt:lpstr>
      <vt:lpstr>Virtual Reality – definition </vt:lpstr>
      <vt:lpstr>Prezentacja programu PowerPoint</vt:lpstr>
      <vt:lpstr>VR in business</vt:lpstr>
      <vt:lpstr>Why VR is powerful tool for business? </vt:lpstr>
      <vt:lpstr>Examples of VR  use in business </vt:lpstr>
      <vt:lpstr>VR in production-driven business </vt:lpstr>
      <vt:lpstr>VR in real estate industry</vt:lpstr>
      <vt:lpstr>VR in retail </vt:lpstr>
      <vt:lpstr>VR in healthcare</vt:lpstr>
      <vt:lpstr>Businesses of all size can  take advantage of virtual reality for: </vt:lpstr>
      <vt:lpstr>Our projects </vt:lpstr>
      <vt:lpstr>PowerUp Your Business  in Małopolska </vt:lpstr>
      <vt:lpstr>The aim of the project is to: </vt:lpstr>
      <vt:lpstr>Prezentacja programu PowerPoint</vt:lpstr>
      <vt:lpstr>Prezentacja programu PowerPoint</vt:lpstr>
      <vt:lpstr>Virtual professionals </vt:lpstr>
      <vt:lpstr>The aim of the project is to: </vt:lpstr>
      <vt:lpstr>Prezentacja programu PowerPoint</vt:lpstr>
      <vt:lpstr>Prezentacja programu PowerPoint</vt:lpstr>
      <vt:lpstr>80%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 technology in business sphere</dc:title>
  <dc:creator>Kasia Bucka</dc:creator>
  <cp:lastModifiedBy>ZLNB</cp:lastModifiedBy>
  <cp:revision>23</cp:revision>
  <dcterms:modified xsi:type="dcterms:W3CDTF">2019-12-11T05:58:45Z</dcterms:modified>
</cp:coreProperties>
</file>