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62" r:id="rId3"/>
    <p:sldId id="264" r:id="rId4"/>
    <p:sldId id="265" r:id="rId5"/>
    <p:sldId id="261" r:id="rId6"/>
    <p:sldId id="266" r:id="rId7"/>
  </p:sldIdLst>
  <p:sldSz cx="9144000" cy="6858000" type="screen4x3"/>
  <p:notesSz cx="6797675" cy="9928225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0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6DEC9-8E17-442A-A707-71B7BF0D78C6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02514-72A2-456F-9BC9-A036BC702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80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29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95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005417"/>
            <a:ext cx="2057400" cy="5120746"/>
          </a:xfrm>
        </p:spPr>
        <p:txBody>
          <a:bodyPr vert="eaVert"/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005417"/>
            <a:ext cx="6019800" cy="5120746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154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54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625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063750"/>
            <a:ext cx="4038600" cy="4062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63750"/>
            <a:ext cx="4038600" cy="4062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99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1748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952749"/>
            <a:ext cx="4040188" cy="31734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952749"/>
            <a:ext cx="4041775" cy="3173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4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39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853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38853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388533"/>
            <a:ext cx="5111750" cy="47376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698750"/>
            <a:ext cx="3008313" cy="342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22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047749"/>
            <a:ext cx="5486400" cy="3679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58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920750"/>
            <a:ext cx="8229600" cy="102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159000"/>
            <a:ext cx="8229600" cy="396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017E-D1A9-594B-8391-7CD17C7842C7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8AB5-C6AE-1545-B428-3B05DE1BAE0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881599" cy="561445"/>
          </a:xfrm>
          <a:prstGeom prst="rect">
            <a:avLst/>
          </a:prstGeom>
        </p:spPr>
      </p:pic>
      <p:pic>
        <p:nvPicPr>
          <p:cNvPr id="15" name="Obraz 14" descr="strzalka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5017"/>
            <a:ext cx="1510968" cy="1432983"/>
          </a:xfrm>
          <a:prstGeom prst="rect">
            <a:avLst/>
          </a:prstGeom>
        </p:spPr>
      </p:pic>
      <p:pic>
        <p:nvPicPr>
          <p:cNvPr id="16" name="Obraz 15" descr="strzalka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566" y="188383"/>
            <a:ext cx="1488651" cy="1411817"/>
          </a:xfrm>
          <a:prstGeom prst="rect">
            <a:avLst/>
          </a:prstGeom>
        </p:spPr>
      </p:pic>
      <p:pic>
        <p:nvPicPr>
          <p:cNvPr id="13" name="Obraz 12" descr="slogan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95" y="274638"/>
            <a:ext cx="3511999" cy="2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5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ciejewski@lsse.eu" TargetMode="External"/><Relationship Id="rId2" Type="http://schemas.openxmlformats.org/officeDocument/2006/relationships/hyperlink" Target="mailto:sowinski@lsse.e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96A57055-1EF9-4DE6-ACFD-753861F109D9}"/>
              </a:ext>
            </a:extLst>
          </p:cNvPr>
          <p:cNvSpPr txBox="1"/>
          <p:nvPr/>
        </p:nvSpPr>
        <p:spPr>
          <a:xfrm>
            <a:off x="6161103" y="5468645"/>
            <a:ext cx="216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1"/>
                </a:solidFill>
              </a:rPr>
              <a:t>LEGNICA, 10.12.2019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97BBA18-8E32-4094-B779-5A97DD349D69}"/>
              </a:ext>
            </a:extLst>
          </p:cNvPr>
          <p:cNvSpPr txBox="1"/>
          <p:nvPr/>
        </p:nvSpPr>
        <p:spPr>
          <a:xfrm>
            <a:off x="1174459" y="2407769"/>
            <a:ext cx="7029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noProof="1" smtClean="0">
                <a:solidFill>
                  <a:schemeClr val="accent1"/>
                </a:solidFill>
              </a:rPr>
              <a:t>New investment projects’ support </a:t>
            </a:r>
          </a:p>
          <a:p>
            <a:pPr algn="ctr"/>
            <a:r>
              <a:rPr lang="pl-PL" sz="3600" b="1" noProof="1" smtClean="0">
                <a:solidFill>
                  <a:schemeClr val="accent1"/>
                </a:solidFill>
              </a:rPr>
              <a:t>offered by </a:t>
            </a:r>
          </a:p>
          <a:p>
            <a:pPr algn="ctr"/>
            <a:r>
              <a:rPr lang="pl-PL" sz="3600" b="1" noProof="1" smtClean="0">
                <a:solidFill>
                  <a:schemeClr val="accent1"/>
                </a:solidFill>
              </a:rPr>
              <a:t>Legnica S</a:t>
            </a:r>
            <a:r>
              <a:rPr lang="en-GB" sz="3600" b="1" noProof="1" smtClean="0">
                <a:solidFill>
                  <a:schemeClr val="accent1"/>
                </a:solidFill>
              </a:rPr>
              <a:t>pecial </a:t>
            </a:r>
            <a:r>
              <a:rPr lang="pl-PL" sz="3600" b="1" noProof="1">
                <a:solidFill>
                  <a:schemeClr val="accent1"/>
                </a:solidFill>
              </a:rPr>
              <a:t>E</a:t>
            </a:r>
            <a:r>
              <a:rPr lang="en-GB" sz="3600" b="1" noProof="1" smtClean="0">
                <a:solidFill>
                  <a:schemeClr val="accent1"/>
                </a:solidFill>
              </a:rPr>
              <a:t>conomic </a:t>
            </a:r>
            <a:r>
              <a:rPr lang="pl-PL" sz="3600" b="1" noProof="1">
                <a:solidFill>
                  <a:schemeClr val="accent1"/>
                </a:solidFill>
              </a:rPr>
              <a:t>Z</a:t>
            </a:r>
            <a:r>
              <a:rPr lang="en-GB" sz="3600" b="1" dirty="0" smtClean="0">
                <a:solidFill>
                  <a:schemeClr val="accent1"/>
                </a:solidFill>
              </a:rPr>
              <a:t>one</a:t>
            </a:r>
            <a:endParaRPr lang="pl-PL" sz="3600" b="1" dirty="0" smtClean="0">
              <a:solidFill>
                <a:schemeClr val="accent1"/>
              </a:solidFill>
            </a:endParaRP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28" y="186610"/>
            <a:ext cx="1870171" cy="6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143CD3B-8574-44D6-9642-96B48EE43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431"/>
            <a:ext cx="9144000" cy="588907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829" y="169523"/>
            <a:ext cx="1870171" cy="6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9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5C2598E1-9F45-486F-ADCB-0C4E3F1C6BFC}"/>
              </a:ext>
            </a:extLst>
          </p:cNvPr>
          <p:cNvSpPr txBox="1"/>
          <p:nvPr/>
        </p:nvSpPr>
        <p:spPr>
          <a:xfrm>
            <a:off x="922787" y="1307311"/>
            <a:ext cx="76843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noProof="1" smtClean="0">
                <a:solidFill>
                  <a:srgbClr val="0070C0"/>
                </a:solidFill>
              </a:rPr>
              <a:t>Maximum public aid intensity</a:t>
            </a:r>
            <a:r>
              <a:rPr lang="pl-PL" sz="2800" b="1" noProof="1" smtClean="0">
                <a:solidFill>
                  <a:srgbClr val="0070C0"/>
                </a:solidFill>
              </a:rPr>
              <a:t> in Legnica SEZ</a:t>
            </a:r>
            <a:r>
              <a:rPr lang="en-GB" sz="2800" b="1" noProof="1" smtClean="0">
                <a:solidFill>
                  <a:srgbClr val="0070C0"/>
                </a:solidFill>
              </a:rPr>
              <a:t>:</a:t>
            </a:r>
          </a:p>
          <a:p>
            <a:endParaRPr lang="en-GB" sz="2800" noProof="1" smtClean="0">
              <a:solidFill>
                <a:srgbClr val="0070C0"/>
              </a:solidFill>
            </a:endParaRPr>
          </a:p>
          <a:p>
            <a:pPr lvl="0"/>
            <a:r>
              <a:rPr lang="en-GB" sz="2400" noProof="1" smtClean="0">
                <a:solidFill>
                  <a:srgbClr val="FF0000"/>
                </a:solidFill>
              </a:rPr>
              <a:t>45 %</a:t>
            </a:r>
            <a:r>
              <a:rPr lang="en-GB" sz="2400" noProof="1" smtClean="0">
                <a:solidFill>
                  <a:srgbClr val="0070C0"/>
                </a:solidFill>
              </a:rPr>
              <a:t> </a:t>
            </a:r>
            <a:r>
              <a:rPr lang="pl-PL" sz="2400" noProof="1" smtClean="0">
                <a:solidFill>
                  <a:srgbClr val="0070C0"/>
                </a:solidFill>
              </a:rPr>
              <a:t>  (</a:t>
            </a:r>
            <a:r>
              <a:rPr lang="en-GB" sz="2400" noProof="1" smtClean="0">
                <a:solidFill>
                  <a:srgbClr val="0070C0"/>
                </a:solidFill>
              </a:rPr>
              <a:t>small and micro</a:t>
            </a:r>
            <a:r>
              <a:rPr lang="pl-PL" sz="2400" noProof="1" smtClean="0">
                <a:solidFill>
                  <a:srgbClr val="0070C0"/>
                </a:solidFill>
              </a:rPr>
              <a:t>-</a:t>
            </a:r>
            <a:r>
              <a:rPr lang="en-GB" sz="2400" noProof="1" smtClean="0">
                <a:solidFill>
                  <a:srgbClr val="0070C0"/>
                </a:solidFill>
              </a:rPr>
              <a:t>size entrepreneurs</a:t>
            </a:r>
            <a:r>
              <a:rPr lang="pl-PL" sz="2400" noProof="1" smtClean="0">
                <a:solidFill>
                  <a:srgbClr val="0070C0"/>
                </a:solidFill>
              </a:rPr>
              <a:t>),</a:t>
            </a:r>
            <a:endParaRPr lang="en-GB" sz="2400" noProof="1" smtClean="0">
              <a:solidFill>
                <a:srgbClr val="0070C0"/>
              </a:solidFill>
            </a:endParaRPr>
          </a:p>
          <a:p>
            <a:pPr lvl="0"/>
            <a:r>
              <a:rPr lang="en-GB" sz="2400" noProof="1" smtClean="0">
                <a:solidFill>
                  <a:srgbClr val="FF0000"/>
                </a:solidFill>
              </a:rPr>
              <a:t>35 %</a:t>
            </a:r>
            <a:r>
              <a:rPr lang="en-GB" sz="2400" noProof="1" smtClean="0">
                <a:solidFill>
                  <a:srgbClr val="0070C0"/>
                </a:solidFill>
              </a:rPr>
              <a:t> </a:t>
            </a:r>
            <a:r>
              <a:rPr lang="pl-PL" sz="2400" noProof="1" smtClean="0">
                <a:solidFill>
                  <a:srgbClr val="0070C0"/>
                </a:solidFill>
              </a:rPr>
              <a:t>  (</a:t>
            </a:r>
            <a:r>
              <a:rPr lang="en-GB" sz="2400" noProof="1" smtClean="0">
                <a:solidFill>
                  <a:srgbClr val="0070C0"/>
                </a:solidFill>
              </a:rPr>
              <a:t>medium</a:t>
            </a:r>
            <a:r>
              <a:rPr lang="pl-PL" sz="2400" noProof="1" smtClean="0">
                <a:solidFill>
                  <a:srgbClr val="0070C0"/>
                </a:solidFill>
              </a:rPr>
              <a:t>-</a:t>
            </a:r>
            <a:r>
              <a:rPr lang="en-GB" sz="2400" noProof="1" smtClean="0">
                <a:solidFill>
                  <a:srgbClr val="0070C0"/>
                </a:solidFill>
              </a:rPr>
              <a:t>size entrepreneurs</a:t>
            </a:r>
            <a:r>
              <a:rPr lang="pl-PL" sz="2400" noProof="1" smtClean="0">
                <a:solidFill>
                  <a:srgbClr val="0070C0"/>
                </a:solidFill>
              </a:rPr>
              <a:t>),</a:t>
            </a:r>
            <a:endParaRPr lang="en-GB" sz="2800" noProof="1" smtClean="0">
              <a:solidFill>
                <a:srgbClr val="0070C0"/>
              </a:solidFill>
            </a:endParaRPr>
          </a:p>
          <a:p>
            <a:r>
              <a:rPr lang="en-GB" sz="2400" noProof="1" smtClean="0">
                <a:solidFill>
                  <a:srgbClr val="FF0000"/>
                </a:solidFill>
              </a:rPr>
              <a:t>25 % </a:t>
            </a:r>
            <a:r>
              <a:rPr lang="pl-PL" sz="2400" noProof="1" smtClean="0">
                <a:solidFill>
                  <a:srgbClr val="FF0000"/>
                </a:solidFill>
              </a:rPr>
              <a:t>  </a:t>
            </a:r>
            <a:r>
              <a:rPr lang="pl-PL" sz="2400" noProof="1" smtClean="0">
                <a:solidFill>
                  <a:schemeClr val="accent1"/>
                </a:solidFill>
              </a:rPr>
              <a:t>(</a:t>
            </a:r>
            <a:r>
              <a:rPr lang="en-GB" sz="2400" noProof="1" smtClean="0">
                <a:solidFill>
                  <a:srgbClr val="0070C0"/>
                </a:solidFill>
              </a:rPr>
              <a:t>big-size entrepreneurs</a:t>
            </a:r>
            <a:r>
              <a:rPr lang="pl-PL" sz="2400" noProof="1" smtClean="0">
                <a:solidFill>
                  <a:srgbClr val="0070C0"/>
                </a:solidFill>
              </a:rPr>
              <a:t>)</a:t>
            </a:r>
          </a:p>
          <a:p>
            <a:endParaRPr lang="en-GB" noProof="1" smtClean="0">
              <a:solidFill>
                <a:srgbClr val="0070C0"/>
              </a:solidFill>
            </a:endParaRPr>
          </a:p>
          <a:p>
            <a:r>
              <a:rPr lang="pl-PL" sz="2400" noProof="1" smtClean="0">
                <a:solidFill>
                  <a:srgbClr val="FF0000"/>
                </a:solidFill>
              </a:rPr>
              <a:t>        </a:t>
            </a:r>
            <a:r>
              <a:rPr lang="en-GB" sz="2400" noProof="1" smtClean="0">
                <a:solidFill>
                  <a:srgbClr val="FF0000"/>
                </a:solidFill>
              </a:rPr>
              <a:t>of incurred cap</a:t>
            </a:r>
            <a:r>
              <a:rPr lang="pl-PL" sz="2400" noProof="1" smtClean="0">
                <a:solidFill>
                  <a:srgbClr val="FF0000"/>
                </a:solidFill>
              </a:rPr>
              <a:t>i</a:t>
            </a:r>
            <a:r>
              <a:rPr lang="en-GB" sz="2400" noProof="1" smtClean="0">
                <a:solidFill>
                  <a:srgbClr val="FF0000"/>
                </a:solidFill>
              </a:rPr>
              <a:t>tal expenditures </a:t>
            </a:r>
            <a:r>
              <a:rPr lang="pl-PL" sz="2400" noProof="1" smtClean="0">
                <a:solidFill>
                  <a:srgbClr val="FF0000"/>
                </a:solidFill>
              </a:rPr>
              <a:t> </a:t>
            </a:r>
            <a:r>
              <a:rPr lang="en-GB" sz="2400" noProof="1" smtClean="0">
                <a:solidFill>
                  <a:schemeClr val="accent1"/>
                </a:solidFill>
              </a:rPr>
              <a:t>or</a:t>
            </a:r>
            <a:r>
              <a:rPr lang="en-GB" sz="2400" noProof="1" smtClean="0">
                <a:solidFill>
                  <a:srgbClr val="0070C0"/>
                </a:solidFill>
              </a:rPr>
              <a:t>  </a:t>
            </a:r>
            <a:r>
              <a:rPr lang="en-GB" sz="2400" noProof="1" smtClean="0">
                <a:solidFill>
                  <a:srgbClr val="FF0000"/>
                </a:solidFill>
              </a:rPr>
              <a:t>2</a:t>
            </a:r>
            <a:r>
              <a:rPr lang="pl-PL" sz="2400" noProof="1" smtClean="0">
                <a:solidFill>
                  <a:srgbClr val="FF0000"/>
                </a:solidFill>
              </a:rPr>
              <a:t>-</a:t>
            </a:r>
            <a:r>
              <a:rPr lang="en-GB" sz="2400" noProof="1" smtClean="0">
                <a:solidFill>
                  <a:srgbClr val="FF0000"/>
                </a:solidFill>
              </a:rPr>
              <a:t>year labour costs</a:t>
            </a:r>
            <a:r>
              <a:rPr lang="pl-PL" sz="2400" noProof="1" smtClean="0">
                <a:solidFill>
                  <a:srgbClr val="FF0000"/>
                </a:solidFill>
              </a:rPr>
              <a:t>.</a:t>
            </a:r>
            <a:endParaRPr lang="en-GB" sz="2400" noProof="1">
              <a:solidFill>
                <a:srgbClr val="FF00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36039" y="4223614"/>
            <a:ext cx="752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</a:rPr>
              <a:t>The </a:t>
            </a:r>
            <a:r>
              <a:rPr lang="pl-PL" sz="2400" noProof="1" smtClean="0">
                <a:solidFill>
                  <a:schemeClr val="accent1"/>
                </a:solidFill>
              </a:rPr>
              <a:t>formal decision on public aid to support the project        is valid for the period of</a:t>
            </a:r>
            <a:r>
              <a:rPr lang="pl-PL" sz="2400" dirty="0" smtClean="0">
                <a:solidFill>
                  <a:schemeClr val="accent1"/>
                </a:solidFill>
              </a:rPr>
              <a:t>: 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56344" y="5159715"/>
            <a:ext cx="725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noProof="1" smtClean="0">
                <a:solidFill>
                  <a:schemeClr val="accent1"/>
                </a:solidFill>
              </a:rPr>
              <a:t> 15 years </a:t>
            </a:r>
            <a:r>
              <a:rPr lang="pl-PL" noProof="1" smtClean="0">
                <a:solidFill>
                  <a:schemeClr val="accent1"/>
                </a:solidFill>
              </a:rPr>
              <a:t>– on land properties </a:t>
            </a:r>
            <a:r>
              <a:rPr lang="pl-PL" b="1" noProof="1" smtClean="0">
                <a:solidFill>
                  <a:schemeClr val="accent1"/>
                </a:solidFill>
              </a:rPr>
              <a:t>incorporated</a:t>
            </a:r>
            <a:r>
              <a:rPr lang="pl-PL" noProof="1" smtClean="0">
                <a:solidFill>
                  <a:schemeClr val="accent1"/>
                </a:solidFill>
              </a:rPr>
              <a:t> in a special economic zone</a:t>
            </a:r>
          </a:p>
          <a:p>
            <a:endParaRPr lang="pl-PL" noProof="1" smtClean="0">
              <a:solidFill>
                <a:schemeClr val="accent1"/>
              </a:solidFill>
            </a:endParaRPr>
          </a:p>
          <a:p>
            <a:r>
              <a:rPr lang="pl-PL" b="1" noProof="1" smtClean="0">
                <a:solidFill>
                  <a:schemeClr val="accent1"/>
                </a:solidFill>
              </a:rPr>
              <a:t> 10 years </a:t>
            </a:r>
            <a:r>
              <a:rPr lang="pl-PL" noProof="1" smtClean="0">
                <a:solidFill>
                  <a:schemeClr val="accent1"/>
                </a:solidFill>
              </a:rPr>
              <a:t>– on land properties </a:t>
            </a:r>
            <a:r>
              <a:rPr lang="pl-PL" b="1" noProof="1" smtClean="0">
                <a:solidFill>
                  <a:schemeClr val="accent1"/>
                </a:solidFill>
              </a:rPr>
              <a:t>outside </a:t>
            </a:r>
            <a:r>
              <a:rPr lang="pl-PL" noProof="1" smtClean="0">
                <a:solidFill>
                  <a:schemeClr val="accent1"/>
                </a:solidFill>
              </a:rPr>
              <a:t>special economic zones</a:t>
            </a:r>
            <a:endParaRPr lang="pl-PL" noProof="1">
              <a:solidFill>
                <a:schemeClr val="accent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11" y="172151"/>
            <a:ext cx="1870171" cy="6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1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3C85AE69-5CB0-4554-ADB3-E8DC4AD5D6AE}"/>
              </a:ext>
            </a:extLst>
          </p:cNvPr>
          <p:cNvSpPr txBox="1"/>
          <p:nvPr/>
        </p:nvSpPr>
        <p:spPr>
          <a:xfrm>
            <a:off x="260058" y="147646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3C85AE69-5CB0-4554-ADB3-E8DC4AD5D6AE}"/>
              </a:ext>
            </a:extLst>
          </p:cNvPr>
          <p:cNvSpPr txBox="1"/>
          <p:nvPr/>
        </p:nvSpPr>
        <p:spPr>
          <a:xfrm>
            <a:off x="412458" y="1628862"/>
            <a:ext cx="822820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 smtClean="0">
                <a:solidFill>
                  <a:srgbClr val="FF0000"/>
                </a:solidFill>
              </a:rPr>
              <a:t>1.</a:t>
            </a:r>
            <a:r>
              <a:rPr lang="en-GB" noProof="1" smtClean="0">
                <a:solidFill>
                  <a:srgbClr val="4F81BD"/>
                </a:solidFill>
              </a:rPr>
              <a:t> </a:t>
            </a:r>
            <a:r>
              <a:rPr lang="pl-PL" b="1" noProof="1" smtClean="0">
                <a:solidFill>
                  <a:srgbClr val="FF0000"/>
                </a:solidFill>
              </a:rPr>
              <a:t>Q</a:t>
            </a:r>
            <a:r>
              <a:rPr lang="en-GB" b="1" noProof="1" smtClean="0">
                <a:solidFill>
                  <a:srgbClr val="FF0000"/>
                </a:solidFill>
              </a:rPr>
              <a:t>uant</a:t>
            </a:r>
            <a:r>
              <a:rPr lang="pl-PL" b="1" noProof="1" smtClean="0">
                <a:solidFill>
                  <a:srgbClr val="FF0000"/>
                </a:solidFill>
              </a:rPr>
              <a:t>ita</a:t>
            </a:r>
            <a:r>
              <a:rPr lang="en-GB" b="1" noProof="1" smtClean="0">
                <a:solidFill>
                  <a:srgbClr val="FF0000"/>
                </a:solidFill>
              </a:rPr>
              <a:t>tive </a:t>
            </a:r>
            <a:r>
              <a:rPr lang="en-GB" b="1" noProof="1">
                <a:solidFill>
                  <a:srgbClr val="FF0000"/>
                </a:solidFill>
              </a:rPr>
              <a:t>criterion </a:t>
            </a:r>
            <a:r>
              <a:rPr lang="en-GB" sz="1600" noProof="1">
                <a:solidFill>
                  <a:srgbClr val="4F81BD"/>
                </a:solidFill>
              </a:rPr>
              <a:t>– the enterpreneur must declare </a:t>
            </a:r>
            <a:r>
              <a:rPr lang="pl-PL" sz="1600" noProof="1">
                <a:solidFill>
                  <a:srgbClr val="4F81BD"/>
                </a:solidFill>
              </a:rPr>
              <a:t>no less than </a:t>
            </a:r>
            <a:r>
              <a:rPr lang="pl-PL" sz="1600" noProof="1" smtClean="0">
                <a:solidFill>
                  <a:srgbClr val="4F81BD"/>
                </a:solidFill>
              </a:rPr>
              <a:t>the </a:t>
            </a:r>
            <a:r>
              <a:rPr lang="en-GB" sz="1600" noProof="1" smtClean="0">
                <a:solidFill>
                  <a:srgbClr val="4F81BD"/>
                </a:solidFill>
              </a:rPr>
              <a:t>minimal </a:t>
            </a:r>
            <a:r>
              <a:rPr lang="en-GB" sz="1600" noProof="1">
                <a:solidFill>
                  <a:srgbClr val="4F81BD"/>
                </a:solidFill>
              </a:rPr>
              <a:t>capital </a:t>
            </a:r>
            <a:r>
              <a:rPr lang="en-GB" sz="1600" noProof="1" smtClean="0">
                <a:solidFill>
                  <a:srgbClr val="4F81BD"/>
                </a:solidFill>
              </a:rPr>
              <a:t>expenses</a:t>
            </a:r>
            <a:r>
              <a:rPr lang="pl-PL" sz="1600" noProof="1" smtClean="0">
                <a:solidFill>
                  <a:srgbClr val="4F81BD"/>
                </a:solidFill>
              </a:rPr>
              <a:t> </a:t>
            </a:r>
            <a:r>
              <a:rPr lang="en-GB" sz="1600" noProof="1" smtClean="0">
                <a:solidFill>
                  <a:srgbClr val="4F81BD"/>
                </a:solidFill>
              </a:rPr>
              <a:t>set </a:t>
            </a:r>
            <a:r>
              <a:rPr lang="en-GB" sz="1600" noProof="1">
                <a:solidFill>
                  <a:srgbClr val="4F81BD"/>
                </a:solidFill>
              </a:rPr>
              <a:t>for </a:t>
            </a:r>
            <a:r>
              <a:rPr lang="pl-PL" sz="1600" noProof="1" smtClean="0">
                <a:solidFill>
                  <a:srgbClr val="4F81BD"/>
                </a:solidFill>
              </a:rPr>
              <a:t>the </a:t>
            </a:r>
            <a:r>
              <a:rPr lang="en-GB" sz="1600" noProof="1" smtClean="0">
                <a:solidFill>
                  <a:srgbClr val="4F81BD"/>
                </a:solidFill>
              </a:rPr>
              <a:t>given </a:t>
            </a:r>
            <a:r>
              <a:rPr lang="en-GB" sz="1600" noProof="1">
                <a:solidFill>
                  <a:srgbClr val="4F81BD"/>
                </a:solidFill>
              </a:rPr>
              <a:t>poviat. </a:t>
            </a:r>
            <a:r>
              <a:rPr lang="pl-PL" sz="1600" noProof="1">
                <a:solidFill>
                  <a:srgbClr val="4F81BD"/>
                </a:solidFill>
              </a:rPr>
              <a:t>The minimal capital expenses depend on the</a:t>
            </a:r>
            <a:r>
              <a:rPr lang="en-GB" sz="1600" noProof="1">
                <a:solidFill>
                  <a:srgbClr val="4F81BD"/>
                </a:solidFill>
              </a:rPr>
              <a:t> unemployment rate</a:t>
            </a:r>
            <a:r>
              <a:rPr lang="pl-PL" sz="1600" noProof="1">
                <a:solidFill>
                  <a:srgbClr val="4F81BD"/>
                </a:solidFill>
              </a:rPr>
              <a:t>:</a:t>
            </a:r>
            <a:r>
              <a:rPr lang="en-GB" sz="1600" noProof="1">
                <a:solidFill>
                  <a:srgbClr val="4F81BD"/>
                </a:solidFill>
              </a:rPr>
              <a:t> lower </a:t>
            </a:r>
            <a:r>
              <a:rPr lang="en-GB" sz="1600" noProof="1" smtClean="0">
                <a:solidFill>
                  <a:srgbClr val="4F81BD"/>
                </a:solidFill>
              </a:rPr>
              <a:t>unemplyment </a:t>
            </a:r>
            <a:r>
              <a:rPr lang="en-GB" sz="1600" noProof="1">
                <a:solidFill>
                  <a:srgbClr val="4F81BD"/>
                </a:solidFill>
              </a:rPr>
              <a:t>r</a:t>
            </a:r>
            <a:r>
              <a:rPr lang="pl-PL" sz="1600" noProof="1">
                <a:solidFill>
                  <a:srgbClr val="4F81BD"/>
                </a:solidFill>
              </a:rPr>
              <a:t>ate in </a:t>
            </a:r>
            <a:r>
              <a:rPr lang="pl-PL" sz="1600" noProof="1" smtClean="0">
                <a:solidFill>
                  <a:srgbClr val="4F81BD"/>
                </a:solidFill>
              </a:rPr>
              <a:t>the poviat</a:t>
            </a:r>
            <a:r>
              <a:rPr lang="en-GB" sz="1600" noProof="1" smtClean="0">
                <a:solidFill>
                  <a:srgbClr val="4F81BD"/>
                </a:solidFill>
              </a:rPr>
              <a:t> </a:t>
            </a:r>
            <a:r>
              <a:rPr lang="en-GB" sz="1600" noProof="1">
                <a:solidFill>
                  <a:srgbClr val="4F81BD"/>
                </a:solidFill>
              </a:rPr>
              <a:t>means higher value of investment </a:t>
            </a:r>
            <a:r>
              <a:rPr lang="pl-PL" sz="1600" noProof="1">
                <a:solidFill>
                  <a:srgbClr val="4F81BD"/>
                </a:solidFill>
              </a:rPr>
              <a:t>required. T</a:t>
            </a:r>
            <a:r>
              <a:rPr lang="en-GB" sz="1600" noProof="1">
                <a:solidFill>
                  <a:srgbClr val="4F81BD"/>
                </a:solidFill>
              </a:rPr>
              <a:t>here is </a:t>
            </a:r>
            <a:r>
              <a:rPr lang="pl-PL" sz="1600" noProof="1" smtClean="0">
                <a:solidFill>
                  <a:srgbClr val="4F81BD"/>
                </a:solidFill>
              </a:rPr>
              <a:t>  a </a:t>
            </a:r>
            <a:r>
              <a:rPr lang="en-GB" sz="1600" noProof="1">
                <a:solidFill>
                  <a:srgbClr val="4F81BD"/>
                </a:solidFill>
              </a:rPr>
              <a:t>reduction of required </a:t>
            </a:r>
            <a:r>
              <a:rPr lang="en-GB" sz="1600" noProof="1" smtClean="0">
                <a:solidFill>
                  <a:srgbClr val="4F81BD"/>
                </a:solidFill>
              </a:rPr>
              <a:t>Capex </a:t>
            </a:r>
            <a:r>
              <a:rPr lang="en-GB" sz="1600" noProof="1">
                <a:solidFill>
                  <a:srgbClr val="4F81BD"/>
                </a:solidFill>
              </a:rPr>
              <a:t>for medium, small and micro sized enterpreneurs by 80, 95 and 98 % </a:t>
            </a:r>
            <a:r>
              <a:rPr lang="en-GB" sz="1600" noProof="1" smtClean="0">
                <a:solidFill>
                  <a:srgbClr val="4F81BD"/>
                </a:solidFill>
              </a:rPr>
              <a:t>respectively</a:t>
            </a:r>
            <a:r>
              <a:rPr lang="pl-PL" sz="1600" noProof="1" smtClean="0">
                <a:solidFill>
                  <a:srgbClr val="4F81BD"/>
                </a:solidFill>
              </a:rPr>
              <a:t>:</a:t>
            </a:r>
            <a:endParaRPr lang="en-GB" sz="1600" noProof="1">
              <a:solidFill>
                <a:srgbClr val="4F81BD"/>
              </a:solidFill>
            </a:endParaRPr>
          </a:p>
          <a:p>
            <a:pPr lvl="0"/>
            <a:endParaRPr lang="en-GB" sz="1600" noProof="1">
              <a:solidFill>
                <a:srgbClr val="4F81BD"/>
              </a:solidFill>
            </a:endParaRPr>
          </a:p>
          <a:p>
            <a:pPr lvl="0"/>
            <a:r>
              <a:rPr lang="en-GB" sz="1600" noProof="1">
                <a:solidFill>
                  <a:srgbClr val="4F81BD"/>
                </a:solidFill>
              </a:rPr>
              <a:t>Legnica</a:t>
            </a:r>
            <a:r>
              <a:rPr lang="pl-PL" sz="1600" noProof="1">
                <a:solidFill>
                  <a:srgbClr val="4F81BD"/>
                </a:solidFill>
              </a:rPr>
              <a:t> town</a:t>
            </a:r>
            <a:r>
              <a:rPr lang="en-GB" sz="1600" noProof="1">
                <a:solidFill>
                  <a:srgbClr val="4F81BD"/>
                </a:solidFill>
              </a:rPr>
              <a:t>, </a:t>
            </a:r>
            <a:r>
              <a:rPr lang="pl-PL" sz="1600" noProof="1" smtClean="0">
                <a:solidFill>
                  <a:srgbClr val="4F81BD"/>
                </a:solidFill>
              </a:rPr>
              <a:t>Polkowice, </a:t>
            </a:r>
            <a:r>
              <a:rPr lang="pl-PL" sz="1600" noProof="1">
                <a:solidFill>
                  <a:schemeClr val="accent1"/>
                </a:solidFill>
              </a:rPr>
              <a:t>S</a:t>
            </a:r>
            <a:r>
              <a:rPr lang="pl-PL" sz="1600" noProof="1" smtClean="0">
                <a:solidFill>
                  <a:schemeClr val="accent1"/>
                </a:solidFill>
              </a:rPr>
              <a:t>roda Slaska </a:t>
            </a:r>
            <a:r>
              <a:rPr lang="pl-PL" sz="1600" noProof="1" smtClean="0">
                <a:solidFill>
                  <a:srgbClr val="4F81BD"/>
                </a:solidFill>
              </a:rPr>
              <a:t>and </a:t>
            </a:r>
            <a:r>
              <a:rPr lang="pl-PL" sz="1600" noProof="1">
                <a:solidFill>
                  <a:srgbClr val="4F81BD"/>
                </a:solidFill>
              </a:rPr>
              <a:t>Lubin </a:t>
            </a:r>
            <a:r>
              <a:rPr lang="en-GB" sz="1600" noProof="1">
                <a:solidFill>
                  <a:srgbClr val="4F81BD"/>
                </a:solidFill>
              </a:rPr>
              <a:t>poviat</a:t>
            </a:r>
            <a:r>
              <a:rPr lang="pl-PL" sz="1600" noProof="1">
                <a:solidFill>
                  <a:srgbClr val="4F81BD"/>
                </a:solidFill>
              </a:rPr>
              <a:t>s:</a:t>
            </a:r>
            <a:endParaRPr lang="en-GB" sz="1600" noProof="1">
              <a:solidFill>
                <a:srgbClr val="4F81BD"/>
              </a:solidFill>
            </a:endParaRPr>
          </a:p>
          <a:p>
            <a:pPr lvl="0"/>
            <a:r>
              <a:rPr lang="en-GB" sz="1600" b="1" noProof="1">
                <a:solidFill>
                  <a:srgbClr val="4F81BD"/>
                </a:solidFill>
              </a:rPr>
              <a:t>80mln PLN</a:t>
            </a:r>
            <a:r>
              <a:rPr lang="pl-PL" sz="1600" b="1" noProof="1">
                <a:solidFill>
                  <a:srgbClr val="4F81BD"/>
                </a:solidFill>
              </a:rPr>
              <a:t>  </a:t>
            </a:r>
            <a:r>
              <a:rPr lang="pl-PL" sz="1600" b="1" noProof="1" smtClean="0">
                <a:solidFill>
                  <a:srgbClr val="4F81BD"/>
                </a:solidFill>
              </a:rPr>
              <a:t>  </a:t>
            </a:r>
            <a:r>
              <a:rPr lang="en-GB" sz="1600" noProof="1" smtClean="0">
                <a:solidFill>
                  <a:srgbClr val="4F81BD"/>
                </a:solidFill>
              </a:rPr>
              <a:t>/</a:t>
            </a:r>
            <a:r>
              <a:rPr lang="pl-PL" sz="1600" noProof="1" smtClean="0">
                <a:solidFill>
                  <a:srgbClr val="4F81BD"/>
                </a:solidFill>
              </a:rPr>
              <a:t> </a:t>
            </a:r>
            <a:r>
              <a:rPr lang="en-GB" sz="1600" noProof="1" smtClean="0">
                <a:solidFill>
                  <a:srgbClr val="4F81BD"/>
                </a:solidFill>
              </a:rPr>
              <a:t> </a:t>
            </a:r>
            <a:r>
              <a:rPr lang="en-GB" sz="1600" noProof="1">
                <a:solidFill>
                  <a:srgbClr val="4F81BD"/>
                </a:solidFill>
              </a:rPr>
              <a:t>16mln PLN</a:t>
            </a:r>
            <a:r>
              <a:rPr lang="pl-PL" sz="1600" noProof="1">
                <a:solidFill>
                  <a:srgbClr val="4F81BD"/>
                </a:solidFill>
              </a:rPr>
              <a:t> </a:t>
            </a:r>
            <a:r>
              <a:rPr lang="en-GB" sz="1600" noProof="1">
                <a:solidFill>
                  <a:srgbClr val="4F81BD"/>
                </a:solidFill>
              </a:rPr>
              <a:t>-</a:t>
            </a:r>
            <a:r>
              <a:rPr lang="pl-PL" sz="1600" noProof="1">
                <a:solidFill>
                  <a:srgbClr val="4F81BD"/>
                </a:solidFill>
              </a:rPr>
              <a:t> </a:t>
            </a:r>
            <a:r>
              <a:rPr lang="en-GB" sz="1600" noProof="1">
                <a:solidFill>
                  <a:srgbClr val="4F81BD"/>
                </a:solidFill>
              </a:rPr>
              <a:t>medium / </a:t>
            </a:r>
            <a:r>
              <a:rPr lang="pl-PL" sz="1600" noProof="1">
                <a:solidFill>
                  <a:srgbClr val="4F81BD"/>
                </a:solidFill>
              </a:rPr>
              <a:t> </a:t>
            </a:r>
            <a:r>
              <a:rPr lang="en-GB" sz="1600" noProof="1">
                <a:solidFill>
                  <a:srgbClr val="4F81BD"/>
                </a:solidFill>
              </a:rPr>
              <a:t>4mln PLN – small </a:t>
            </a:r>
            <a:r>
              <a:rPr lang="pl-PL" sz="1600" noProof="1">
                <a:solidFill>
                  <a:srgbClr val="4F81BD"/>
                </a:solidFill>
              </a:rPr>
              <a:t> </a:t>
            </a:r>
            <a:r>
              <a:rPr lang="en-GB" sz="1600" noProof="1">
                <a:solidFill>
                  <a:srgbClr val="4F81BD"/>
                </a:solidFill>
              </a:rPr>
              <a:t>/ 1,6 mln PLN – micro</a:t>
            </a:r>
          </a:p>
          <a:p>
            <a:pPr lvl="0"/>
            <a:endParaRPr lang="en-GB" sz="1600" noProof="1">
              <a:solidFill>
                <a:srgbClr val="4F81BD"/>
              </a:solidFill>
            </a:endParaRPr>
          </a:p>
          <a:p>
            <a:pPr lvl="0"/>
            <a:r>
              <a:rPr lang="pl-PL" sz="1600" noProof="1">
                <a:solidFill>
                  <a:srgbClr val="4F81BD"/>
                </a:solidFill>
              </a:rPr>
              <a:t>L</a:t>
            </a:r>
            <a:r>
              <a:rPr lang="en-GB" sz="1600" noProof="1">
                <a:solidFill>
                  <a:srgbClr val="4F81BD"/>
                </a:solidFill>
              </a:rPr>
              <a:t>egnic</a:t>
            </a:r>
            <a:r>
              <a:rPr lang="pl-PL" sz="1600" noProof="1" smtClean="0">
                <a:solidFill>
                  <a:srgbClr val="4F81BD"/>
                </a:solidFill>
              </a:rPr>
              <a:t>a and </a:t>
            </a:r>
            <a:r>
              <a:rPr lang="pl-PL" sz="1600" noProof="1" smtClean="0">
                <a:solidFill>
                  <a:schemeClr val="accent1"/>
                </a:solidFill>
              </a:rPr>
              <a:t>Głogow</a:t>
            </a:r>
            <a:r>
              <a:rPr lang="pl-PL" sz="1600" noProof="1" smtClean="0">
                <a:solidFill>
                  <a:srgbClr val="4F81BD"/>
                </a:solidFill>
              </a:rPr>
              <a:t>  </a:t>
            </a:r>
            <a:r>
              <a:rPr lang="pl-PL" sz="1600" noProof="1">
                <a:solidFill>
                  <a:srgbClr val="4F81BD"/>
                </a:solidFill>
              </a:rPr>
              <a:t>Poviats:</a:t>
            </a:r>
            <a:endParaRPr lang="en-GB" sz="1600" noProof="1">
              <a:solidFill>
                <a:srgbClr val="4F81BD"/>
              </a:solidFill>
            </a:endParaRPr>
          </a:p>
          <a:p>
            <a:pPr lvl="0"/>
            <a:r>
              <a:rPr lang="en-GB" sz="1600" b="1" noProof="1">
                <a:solidFill>
                  <a:srgbClr val="4F81BD"/>
                </a:solidFill>
              </a:rPr>
              <a:t>20mln PLN </a:t>
            </a:r>
            <a:r>
              <a:rPr lang="pl-PL" sz="1600" b="1" noProof="1" smtClean="0">
                <a:solidFill>
                  <a:srgbClr val="4F81BD"/>
                </a:solidFill>
              </a:rPr>
              <a:t>   </a:t>
            </a:r>
            <a:r>
              <a:rPr lang="en-GB" sz="1600" noProof="1" smtClean="0">
                <a:solidFill>
                  <a:srgbClr val="4F81BD"/>
                </a:solidFill>
              </a:rPr>
              <a:t>/ </a:t>
            </a:r>
            <a:r>
              <a:rPr lang="en-GB" sz="1600" noProof="1">
                <a:solidFill>
                  <a:srgbClr val="4F81BD"/>
                </a:solidFill>
              </a:rPr>
              <a:t>4mln PLN / 1mln PLN / 0,4mln PLN</a:t>
            </a:r>
          </a:p>
          <a:p>
            <a:pPr lvl="0"/>
            <a:endParaRPr lang="en-GB" sz="1600" noProof="1">
              <a:solidFill>
                <a:srgbClr val="4F81BD"/>
              </a:solidFill>
            </a:endParaRPr>
          </a:p>
          <a:p>
            <a:pPr lvl="0"/>
            <a:r>
              <a:rPr lang="pl-PL" sz="1600" noProof="1" smtClean="0">
                <a:solidFill>
                  <a:srgbClr val="4F81BD"/>
                </a:solidFill>
              </a:rPr>
              <a:t>Wołów Poviat:</a:t>
            </a:r>
            <a:endParaRPr lang="en-GB" sz="1600" noProof="1">
              <a:solidFill>
                <a:srgbClr val="4F81BD"/>
              </a:solidFill>
            </a:endParaRPr>
          </a:p>
          <a:p>
            <a:pPr lvl="0"/>
            <a:r>
              <a:rPr lang="en-GB" sz="1600" b="1" noProof="1">
                <a:solidFill>
                  <a:srgbClr val="4F81BD"/>
                </a:solidFill>
              </a:rPr>
              <a:t>15mln </a:t>
            </a:r>
            <a:r>
              <a:rPr lang="en-GB" sz="1600" b="1" noProof="1" smtClean="0">
                <a:solidFill>
                  <a:srgbClr val="4F81BD"/>
                </a:solidFill>
              </a:rPr>
              <a:t>PLN</a:t>
            </a:r>
            <a:r>
              <a:rPr lang="pl-PL" sz="1600" b="1" noProof="1" smtClean="0">
                <a:solidFill>
                  <a:srgbClr val="4F81BD"/>
                </a:solidFill>
              </a:rPr>
              <a:t>  </a:t>
            </a:r>
            <a:r>
              <a:rPr lang="en-GB" sz="1600" noProof="1" smtClean="0">
                <a:solidFill>
                  <a:srgbClr val="4F81BD"/>
                </a:solidFill>
              </a:rPr>
              <a:t> </a:t>
            </a:r>
            <a:r>
              <a:rPr lang="pl-PL" sz="1600" noProof="1" smtClean="0">
                <a:solidFill>
                  <a:srgbClr val="4F81BD"/>
                </a:solidFill>
              </a:rPr>
              <a:t> </a:t>
            </a:r>
            <a:r>
              <a:rPr lang="en-GB" sz="1600" noProof="1" smtClean="0">
                <a:solidFill>
                  <a:srgbClr val="4F81BD"/>
                </a:solidFill>
              </a:rPr>
              <a:t>/ </a:t>
            </a:r>
            <a:r>
              <a:rPr lang="en-GB" sz="1600" noProof="1">
                <a:solidFill>
                  <a:srgbClr val="4F81BD"/>
                </a:solidFill>
              </a:rPr>
              <a:t>3mln PLN / 0,75mln PLN / 0,3 mln </a:t>
            </a:r>
            <a:r>
              <a:rPr lang="en-GB" sz="1600" noProof="1" smtClean="0">
                <a:solidFill>
                  <a:srgbClr val="4F81BD"/>
                </a:solidFill>
              </a:rPr>
              <a:t>PLN</a:t>
            </a:r>
            <a:endParaRPr lang="pl-PL" sz="1600" noProof="1" smtClean="0">
              <a:solidFill>
                <a:srgbClr val="4F81BD"/>
              </a:solidFill>
            </a:endParaRPr>
          </a:p>
          <a:p>
            <a:pPr lvl="0"/>
            <a:endParaRPr lang="pl-PL" sz="1600" noProof="1">
              <a:solidFill>
                <a:srgbClr val="4F81BD"/>
              </a:solidFill>
            </a:endParaRPr>
          </a:p>
          <a:p>
            <a:pPr lvl="0"/>
            <a:r>
              <a:rPr lang="pl-PL" sz="1600" noProof="1" smtClean="0">
                <a:solidFill>
                  <a:srgbClr val="4F81BD"/>
                </a:solidFill>
              </a:rPr>
              <a:t>Złotoryja and Góra Poviats:</a:t>
            </a:r>
          </a:p>
          <a:p>
            <a:pPr lvl="0"/>
            <a:r>
              <a:rPr lang="pl-PL" sz="1600" b="1" noProof="1" smtClean="0">
                <a:solidFill>
                  <a:srgbClr val="4F81BD"/>
                </a:solidFill>
              </a:rPr>
              <a:t>10mln PLN    </a:t>
            </a:r>
            <a:r>
              <a:rPr lang="pl-PL" sz="1600" noProof="1" smtClean="0">
                <a:solidFill>
                  <a:srgbClr val="4F81BD"/>
                </a:solidFill>
              </a:rPr>
              <a:t>/ 2mln PLN / 0,5mln PLN / 0,2 mln PLN</a:t>
            </a:r>
            <a:endParaRPr lang="en-GB" sz="1600" noProof="1">
              <a:solidFill>
                <a:srgbClr val="4F81BD"/>
              </a:solidFill>
            </a:endParaRPr>
          </a:p>
          <a:p>
            <a:pPr lvl="0"/>
            <a:endParaRPr lang="pl-PL" sz="1600" noProof="1" smtClean="0">
              <a:solidFill>
                <a:srgbClr val="4F81BD"/>
              </a:solidFill>
            </a:endParaRPr>
          </a:p>
          <a:p>
            <a:pPr lvl="0"/>
            <a:endParaRPr lang="en-GB" sz="1600" noProof="1">
              <a:solidFill>
                <a:srgbClr val="4F81BD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AC6C6B90-9E1B-4B93-93ED-E82BCCAF4D28}"/>
              </a:ext>
            </a:extLst>
          </p:cNvPr>
          <p:cNvSpPr txBox="1"/>
          <p:nvPr/>
        </p:nvSpPr>
        <p:spPr>
          <a:xfrm>
            <a:off x="612396" y="963180"/>
            <a:ext cx="814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noProof="1">
                <a:solidFill>
                  <a:srgbClr val="4F81BD"/>
                </a:solidFill>
              </a:rPr>
              <a:t>To benefit from a </a:t>
            </a:r>
            <a:r>
              <a:rPr lang="pl-PL" sz="2400" b="1" noProof="1" smtClean="0">
                <a:solidFill>
                  <a:srgbClr val="4F81BD"/>
                </a:solidFill>
              </a:rPr>
              <a:t>CIT</a:t>
            </a:r>
            <a:r>
              <a:rPr lang="en-GB" sz="2400" b="1" noProof="1" smtClean="0">
                <a:solidFill>
                  <a:srgbClr val="4F81BD"/>
                </a:solidFill>
              </a:rPr>
              <a:t> </a:t>
            </a:r>
            <a:r>
              <a:rPr lang="en-GB" sz="2400" b="1" noProof="1">
                <a:solidFill>
                  <a:srgbClr val="4F81BD"/>
                </a:solidFill>
              </a:rPr>
              <a:t>exemption </a:t>
            </a:r>
            <a:r>
              <a:rPr lang="en-GB" sz="2400" b="1" noProof="1">
                <a:solidFill>
                  <a:srgbClr val="FF0000"/>
                </a:solidFill>
              </a:rPr>
              <a:t>two criteria must be met</a:t>
            </a:r>
            <a:r>
              <a:rPr lang="en-GB" sz="2400" b="1" noProof="1">
                <a:solidFill>
                  <a:srgbClr val="4F81BD"/>
                </a:solidFill>
              </a:rPr>
              <a:t>: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40" y="155400"/>
            <a:ext cx="1870171" cy="6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B133404C-6BF6-4080-9C16-BBB39D6AB9C3}"/>
              </a:ext>
            </a:extLst>
          </p:cNvPr>
          <p:cNvSpPr txBox="1"/>
          <p:nvPr/>
        </p:nvSpPr>
        <p:spPr>
          <a:xfrm>
            <a:off x="83890" y="864065"/>
            <a:ext cx="915090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2. Q</a:t>
            </a:r>
            <a:r>
              <a:rPr lang="en-GB" b="1" noProof="1" smtClean="0">
                <a:solidFill>
                  <a:srgbClr val="FF0000"/>
                </a:solidFill>
              </a:rPr>
              <a:t>ualit</a:t>
            </a:r>
            <a:r>
              <a:rPr lang="pl-PL" b="1" noProof="1" smtClean="0">
                <a:solidFill>
                  <a:srgbClr val="FF0000"/>
                </a:solidFill>
              </a:rPr>
              <a:t>ative</a:t>
            </a:r>
            <a:r>
              <a:rPr lang="en-GB" b="1" noProof="1" smtClean="0">
                <a:solidFill>
                  <a:srgbClr val="FF0000"/>
                </a:solidFill>
              </a:rPr>
              <a:t> criterion </a:t>
            </a:r>
            <a:r>
              <a:rPr lang="en-GB" b="1" noProof="1" smtClean="0">
                <a:solidFill>
                  <a:schemeClr val="accent1"/>
                </a:solidFill>
              </a:rPr>
              <a:t>– entrepreneurs must meet at least 6 citeria out of the following:</a:t>
            </a:r>
          </a:p>
          <a:p>
            <a:endParaRPr lang="en-GB" noProof="1" smtClean="0">
              <a:solidFill>
                <a:schemeClr val="accent1"/>
              </a:solidFill>
            </a:endParaRPr>
          </a:p>
          <a:p>
            <a:pPr marL="342900" indent="-342900">
              <a:buAutoNum type="arabicParenR"/>
            </a:pPr>
            <a:r>
              <a:rPr lang="pl-PL" sz="1600" noProof="1">
                <a:solidFill>
                  <a:schemeClr val="accent1"/>
                </a:solidFill>
              </a:rPr>
              <a:t>i</a:t>
            </a:r>
            <a:r>
              <a:rPr lang="en-GB" sz="1600" noProof="1" smtClean="0">
                <a:solidFill>
                  <a:schemeClr val="accent1"/>
                </a:solidFill>
              </a:rPr>
              <a:t>nvestment in projects supporting branches being in line with current national </a:t>
            </a:r>
          </a:p>
          <a:p>
            <a:r>
              <a:rPr lang="pl-PL" sz="1600" noProof="1" smtClean="0">
                <a:solidFill>
                  <a:schemeClr val="accent1"/>
                </a:solidFill>
              </a:rPr>
              <a:t>       </a:t>
            </a:r>
            <a:r>
              <a:rPr lang="en-GB" sz="1600" noProof="1" smtClean="0">
                <a:solidFill>
                  <a:schemeClr val="accent1"/>
                </a:solidFill>
              </a:rPr>
              <a:t>development policy, in which Poland may gain competitive advantage (inc. Aviation),</a:t>
            </a:r>
          </a:p>
          <a:p>
            <a:r>
              <a:rPr lang="en-GB" sz="1600" noProof="1" smtClean="0">
                <a:solidFill>
                  <a:schemeClr val="accent1"/>
                </a:solidFill>
              </a:rPr>
              <a:t>2) </a:t>
            </a:r>
            <a:r>
              <a:rPr lang="pl-PL" sz="1600" noProof="1" smtClean="0">
                <a:solidFill>
                  <a:schemeClr val="accent1"/>
                </a:solidFill>
              </a:rPr>
              <a:t>  l</a:t>
            </a:r>
            <a:r>
              <a:rPr lang="en-GB" sz="1600" noProof="1" smtClean="0">
                <a:solidFill>
                  <a:schemeClr val="accent1"/>
                </a:solidFill>
              </a:rPr>
              <a:t>evel of sales outside of Poland no less than </a:t>
            </a:r>
            <a:r>
              <a:rPr lang="pl-PL" sz="1600" noProof="1" smtClean="0">
                <a:solidFill>
                  <a:schemeClr val="accent1"/>
                </a:solidFill>
              </a:rPr>
              <a:t>the </a:t>
            </a:r>
            <a:r>
              <a:rPr lang="en-GB" sz="1600" noProof="1" smtClean="0">
                <a:solidFill>
                  <a:schemeClr val="accent1"/>
                </a:solidFill>
              </a:rPr>
              <a:t>national average,</a:t>
            </a:r>
          </a:p>
          <a:p>
            <a:r>
              <a:rPr lang="en-GB" sz="1600" noProof="1" smtClean="0">
                <a:solidFill>
                  <a:schemeClr val="accent1"/>
                </a:solidFill>
              </a:rPr>
              <a:t>3) </a:t>
            </a:r>
            <a:r>
              <a:rPr lang="pl-PL" sz="1600" noProof="1" smtClean="0">
                <a:solidFill>
                  <a:schemeClr val="accent1"/>
                </a:solidFill>
              </a:rPr>
              <a:t>  a</a:t>
            </a:r>
            <a:r>
              <a:rPr lang="en-GB" sz="1600" noProof="1" smtClean="0">
                <a:solidFill>
                  <a:schemeClr val="accent1"/>
                </a:solidFill>
              </a:rPr>
              <a:t>ffiliation to the Key National Cluster, </a:t>
            </a:r>
          </a:p>
          <a:p>
            <a:r>
              <a:rPr lang="en-GB" sz="1600" noProof="1" smtClean="0">
                <a:solidFill>
                  <a:schemeClr val="accent1"/>
                </a:solidFill>
              </a:rPr>
              <a:t>4) </a:t>
            </a:r>
            <a:r>
              <a:rPr lang="pl-PL" sz="1600" noProof="1" smtClean="0">
                <a:solidFill>
                  <a:schemeClr val="accent1"/>
                </a:solidFill>
              </a:rPr>
              <a:t>  c</a:t>
            </a:r>
            <a:r>
              <a:rPr lang="en-GB" sz="1600" noProof="1" smtClean="0">
                <a:solidFill>
                  <a:schemeClr val="accent1"/>
                </a:solidFill>
              </a:rPr>
              <a:t>onducting R&amp;D activities,</a:t>
            </a:r>
          </a:p>
          <a:p>
            <a:r>
              <a:rPr lang="en-GB" sz="1600" noProof="1" smtClean="0">
                <a:solidFill>
                  <a:schemeClr val="accent1"/>
                </a:solidFill>
              </a:rPr>
              <a:t>5)</a:t>
            </a:r>
            <a:r>
              <a:rPr lang="pl-PL" sz="1600" noProof="1" smtClean="0">
                <a:solidFill>
                  <a:schemeClr val="accent1"/>
                </a:solidFill>
              </a:rPr>
              <a:t>  </a:t>
            </a:r>
            <a:r>
              <a:rPr lang="en-GB" sz="1600" noProof="1" smtClean="0">
                <a:solidFill>
                  <a:schemeClr val="accent1"/>
                </a:solidFill>
              </a:rPr>
              <a:t> </a:t>
            </a:r>
            <a:r>
              <a:rPr lang="pl-PL" sz="1600" noProof="1" smtClean="0">
                <a:solidFill>
                  <a:schemeClr val="accent1"/>
                </a:solidFill>
              </a:rPr>
              <a:t>e</a:t>
            </a:r>
            <a:r>
              <a:rPr lang="en-GB" sz="1600" noProof="1" smtClean="0">
                <a:solidFill>
                  <a:schemeClr val="accent1"/>
                </a:solidFill>
              </a:rPr>
              <a:t>ntrepreneur qualifies </a:t>
            </a:r>
            <a:r>
              <a:rPr lang="pl-PL" sz="1600" noProof="1" smtClean="0">
                <a:solidFill>
                  <a:schemeClr val="accent1"/>
                </a:solidFill>
              </a:rPr>
              <a:t> </a:t>
            </a:r>
            <a:r>
              <a:rPr lang="en-GB" sz="1600" noProof="1" smtClean="0">
                <a:solidFill>
                  <a:schemeClr val="accent1"/>
                </a:solidFill>
              </a:rPr>
              <a:t>for one of the categories: micro, small or medium enterprise,</a:t>
            </a:r>
          </a:p>
          <a:p>
            <a:r>
              <a:rPr lang="en-GB" sz="1600" noProof="1" smtClean="0">
                <a:solidFill>
                  <a:schemeClr val="accent1"/>
                </a:solidFill>
              </a:rPr>
              <a:t>6)</a:t>
            </a:r>
            <a:r>
              <a:rPr lang="pl-PL" sz="1600" noProof="1" smtClean="0">
                <a:solidFill>
                  <a:schemeClr val="accent1"/>
                </a:solidFill>
              </a:rPr>
              <a:t>  </a:t>
            </a:r>
            <a:r>
              <a:rPr lang="en-GB" sz="1600" noProof="1" smtClean="0">
                <a:solidFill>
                  <a:schemeClr val="accent1"/>
                </a:solidFill>
              </a:rPr>
              <a:t> </a:t>
            </a:r>
            <a:r>
              <a:rPr lang="pl-PL" sz="1600" noProof="1" smtClean="0">
                <a:solidFill>
                  <a:schemeClr val="accent1"/>
                </a:solidFill>
              </a:rPr>
              <a:t>c</a:t>
            </a:r>
            <a:r>
              <a:rPr lang="en-GB" sz="1600" noProof="1" smtClean="0">
                <a:solidFill>
                  <a:schemeClr val="accent1"/>
                </a:solidFill>
              </a:rPr>
              <a:t>reation of specialised work places for conducting of business activities and offering </a:t>
            </a:r>
            <a:endParaRPr lang="pl-PL" sz="1600" noProof="1" smtClean="0">
              <a:solidFill>
                <a:schemeClr val="accent1"/>
              </a:solidFill>
            </a:endParaRPr>
          </a:p>
          <a:p>
            <a:r>
              <a:rPr lang="pl-PL" sz="1600" noProof="1">
                <a:solidFill>
                  <a:schemeClr val="accent1"/>
                </a:solidFill>
              </a:rPr>
              <a:t> </a:t>
            </a:r>
            <a:r>
              <a:rPr lang="pl-PL" sz="1600" noProof="1" smtClean="0">
                <a:solidFill>
                  <a:schemeClr val="accent1"/>
                </a:solidFill>
              </a:rPr>
              <a:t>      </a:t>
            </a:r>
            <a:r>
              <a:rPr lang="en-GB" sz="1600" noProof="1" smtClean="0">
                <a:solidFill>
                  <a:schemeClr val="accent1"/>
                </a:solidFill>
              </a:rPr>
              <a:t>stable employment,</a:t>
            </a:r>
          </a:p>
          <a:p>
            <a:r>
              <a:rPr lang="en-GB" sz="1600" noProof="1" smtClean="0">
                <a:solidFill>
                  <a:schemeClr val="accent1"/>
                </a:solidFill>
              </a:rPr>
              <a:t>7)</a:t>
            </a:r>
            <a:r>
              <a:rPr lang="pl-PL" sz="1600" noProof="1" smtClean="0">
                <a:solidFill>
                  <a:schemeClr val="accent1"/>
                </a:solidFill>
              </a:rPr>
              <a:t>  </a:t>
            </a:r>
            <a:r>
              <a:rPr lang="en-GB" sz="1600" noProof="1" smtClean="0">
                <a:solidFill>
                  <a:schemeClr val="accent1"/>
                </a:solidFill>
              </a:rPr>
              <a:t> </a:t>
            </a:r>
            <a:r>
              <a:rPr lang="pl-PL" sz="1600" noProof="1" smtClean="0">
                <a:solidFill>
                  <a:schemeClr val="accent1"/>
                </a:solidFill>
              </a:rPr>
              <a:t>c</a:t>
            </a:r>
            <a:r>
              <a:rPr lang="en-GB" sz="1600" noProof="1" smtClean="0">
                <a:solidFill>
                  <a:schemeClr val="accent1"/>
                </a:solidFill>
              </a:rPr>
              <a:t>onducting a business activity that reduces the negative impact on the environment, </a:t>
            </a:r>
          </a:p>
          <a:p>
            <a:r>
              <a:rPr lang="en-GB" sz="1600" noProof="1" smtClean="0">
                <a:solidFill>
                  <a:schemeClr val="accent1"/>
                </a:solidFill>
              </a:rPr>
              <a:t>8) </a:t>
            </a:r>
            <a:r>
              <a:rPr lang="pl-PL" sz="1600" noProof="1" smtClean="0">
                <a:solidFill>
                  <a:schemeClr val="accent1"/>
                </a:solidFill>
              </a:rPr>
              <a:t>  i</a:t>
            </a:r>
            <a:r>
              <a:rPr lang="en-GB" sz="1600" noProof="1" smtClean="0">
                <a:solidFill>
                  <a:schemeClr val="accent1"/>
                </a:solidFill>
              </a:rPr>
              <a:t>nvestment project location:</a:t>
            </a:r>
          </a:p>
          <a:p>
            <a:r>
              <a:rPr lang="en-GB" noProof="1" smtClean="0">
                <a:solidFill>
                  <a:schemeClr val="accent1"/>
                </a:solidFill>
              </a:rPr>
              <a:t>a)</a:t>
            </a:r>
            <a:r>
              <a:rPr lang="pl-PL" noProof="1" smtClean="0">
                <a:solidFill>
                  <a:schemeClr val="accent1"/>
                </a:solidFill>
              </a:rPr>
              <a:t>  </a:t>
            </a:r>
            <a:r>
              <a:rPr lang="pl-PL" noProof="1">
                <a:solidFill>
                  <a:schemeClr val="accent1"/>
                </a:solidFill>
              </a:rPr>
              <a:t> </a:t>
            </a:r>
            <a:r>
              <a:rPr lang="pl-PL" sz="1600" noProof="1" smtClean="0">
                <a:solidFill>
                  <a:schemeClr val="accent1"/>
                </a:solidFill>
              </a:rPr>
              <a:t>in</a:t>
            </a:r>
            <a:r>
              <a:rPr lang="pl-PL" noProof="1" smtClean="0">
                <a:solidFill>
                  <a:schemeClr val="accent1"/>
                </a:solidFill>
              </a:rPr>
              <a:t> </a:t>
            </a:r>
            <a:r>
              <a:rPr lang="pl-PL" sz="1600" noProof="1" smtClean="0">
                <a:solidFill>
                  <a:schemeClr val="accent1"/>
                </a:solidFill>
              </a:rPr>
              <a:t>medium-sized cities losing socio-economic functions, or communes bordering such cities or</a:t>
            </a:r>
            <a:endParaRPr lang="en-GB" noProof="1" smtClean="0">
              <a:solidFill>
                <a:schemeClr val="accent1"/>
              </a:solidFill>
            </a:endParaRPr>
          </a:p>
          <a:p>
            <a:r>
              <a:rPr lang="en-GB" sz="1600" noProof="1" smtClean="0">
                <a:solidFill>
                  <a:schemeClr val="accent1"/>
                </a:solidFill>
              </a:rPr>
              <a:t>b) </a:t>
            </a:r>
            <a:r>
              <a:rPr lang="pl-PL" sz="1600" noProof="1" smtClean="0">
                <a:solidFill>
                  <a:schemeClr val="accent1"/>
                </a:solidFill>
              </a:rPr>
              <a:t>  </a:t>
            </a:r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in the poviats or cities with poviat rights, where the unemployment rate is at least 160% </a:t>
            </a:r>
          </a:p>
          <a:p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       </a:t>
            </a:r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of the average unemp</a:t>
            </a:r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l</a:t>
            </a:r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oyment rate in the country (poviats: legnic</a:t>
            </a:r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ki</a:t>
            </a:r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, </a:t>
            </a:r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głogowski, g</a:t>
            </a:r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ór</a:t>
            </a:r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owski</a:t>
            </a:r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, woł</a:t>
            </a:r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owski</a:t>
            </a:r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,</a:t>
            </a:r>
            <a:endParaRPr lang="pl-PL" sz="1600" noProof="1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r>
              <a:rPr lang="pl-PL" sz="1600" noProof="1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   </a:t>
            </a:r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  </a:t>
            </a:r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złotoryjski)</a:t>
            </a:r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,</a:t>
            </a:r>
            <a:endParaRPr lang="en-GB" sz="1600" noProof="1" smtClean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9) </a:t>
            </a:r>
            <a:r>
              <a:rPr lang="pl-PL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  </a:t>
            </a:r>
            <a:r>
              <a:rPr lang="pl-PL" sz="1600" noProof="1" smtClean="0">
                <a:solidFill>
                  <a:schemeClr val="accent1"/>
                </a:solidFill>
              </a:rPr>
              <a:t>s</a:t>
            </a:r>
            <a:r>
              <a:rPr lang="en-GB" sz="1600" noProof="1" smtClean="0">
                <a:solidFill>
                  <a:schemeClr val="accent1"/>
                </a:solidFill>
              </a:rPr>
              <a:t>upporting the acquisition of education and professional qualifications and cooperation with industry </a:t>
            </a:r>
          </a:p>
          <a:p>
            <a:r>
              <a:rPr lang="pl-PL" sz="1600" noProof="1" smtClean="0">
                <a:solidFill>
                  <a:schemeClr val="accent1"/>
                </a:solidFill>
              </a:rPr>
              <a:t>       s</a:t>
            </a:r>
            <a:r>
              <a:rPr lang="en-GB" sz="1600" noProof="1" smtClean="0">
                <a:solidFill>
                  <a:schemeClr val="accent1"/>
                </a:solidFill>
              </a:rPr>
              <a:t>chools</a:t>
            </a:r>
            <a:r>
              <a:rPr lang="pl-PL" sz="1600" noProof="1" smtClean="0">
                <a:solidFill>
                  <a:schemeClr val="accent1"/>
                </a:solidFill>
              </a:rPr>
              <a:t>,</a:t>
            </a:r>
            <a:endParaRPr lang="en-GB" sz="1600" noProof="1" smtClean="0">
              <a:solidFill>
                <a:schemeClr val="accent1"/>
              </a:solidFill>
            </a:endParaRPr>
          </a:p>
          <a:p>
            <a:r>
              <a:rPr lang="en-GB" sz="1600" noProof="1" smtClean="0">
                <a:solidFill>
                  <a:schemeClr val="accent1"/>
                </a:solidFill>
                <a:cs typeface="Times New Roman" panose="02020603050405020304" pitchFamily="18" charset="0"/>
              </a:rPr>
              <a:t>10) </a:t>
            </a:r>
            <a:r>
              <a:rPr lang="pl-PL" sz="1600" noProof="1">
                <a:solidFill>
                  <a:schemeClr val="accent1"/>
                </a:solidFill>
              </a:rPr>
              <a:t>u</a:t>
            </a:r>
            <a:r>
              <a:rPr lang="en-GB" sz="1600" noProof="1" smtClean="0">
                <a:solidFill>
                  <a:schemeClr val="accent1"/>
                </a:solidFill>
              </a:rPr>
              <a:t>ndertak</a:t>
            </a:r>
            <a:r>
              <a:rPr lang="pl-PL" sz="1600" noProof="1" smtClean="0">
                <a:solidFill>
                  <a:schemeClr val="accent1"/>
                </a:solidFill>
              </a:rPr>
              <a:t>ing</a:t>
            </a:r>
            <a:r>
              <a:rPr lang="en-GB" sz="1600" noProof="1" smtClean="0">
                <a:solidFill>
                  <a:schemeClr val="accent1"/>
                </a:solidFill>
              </a:rPr>
              <a:t> activities in the field of employee care</a:t>
            </a:r>
            <a:r>
              <a:rPr lang="pl-PL" sz="1600" noProof="1" smtClean="0">
                <a:solidFill>
                  <a:schemeClr val="accent1"/>
                </a:solidFill>
              </a:rPr>
              <a:t>.</a:t>
            </a:r>
            <a:endParaRPr lang="en-GB" sz="1600" noProof="1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0" y="130861"/>
            <a:ext cx="1870171" cy="6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C5FCE54E-E623-4E69-B345-58FE0305CB38}"/>
              </a:ext>
            </a:extLst>
          </p:cNvPr>
          <p:cNvSpPr txBox="1"/>
          <p:nvPr/>
        </p:nvSpPr>
        <p:spPr>
          <a:xfrm>
            <a:off x="1367406" y="2441304"/>
            <a:ext cx="6643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noProof="1" smtClean="0">
                <a:solidFill>
                  <a:schemeClr val="accent1"/>
                </a:solidFill>
              </a:rPr>
              <a:t>Please contact us when you need</a:t>
            </a:r>
          </a:p>
          <a:p>
            <a:pPr algn="ctr"/>
            <a:r>
              <a:rPr lang="pl-PL" sz="3200" noProof="1">
                <a:solidFill>
                  <a:schemeClr val="accent1"/>
                </a:solidFill>
              </a:rPr>
              <a:t>a</a:t>
            </a:r>
            <a:r>
              <a:rPr lang="pl-PL" sz="3200" noProof="1" smtClean="0">
                <a:solidFill>
                  <a:schemeClr val="accent1"/>
                </a:solidFill>
              </a:rPr>
              <a:t>ny detailled explanation</a:t>
            </a:r>
            <a:r>
              <a:rPr lang="pl-PL" sz="3200" smtClean="0">
                <a:solidFill>
                  <a:schemeClr val="accent1"/>
                </a:solidFill>
              </a:rPr>
              <a:t>!</a:t>
            </a:r>
            <a:endParaRPr lang="pl-PL" sz="3200" dirty="0">
              <a:solidFill>
                <a:schemeClr val="accent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D50C1B6-AD3D-4FA1-A1F3-530DD0D5D1BA}"/>
              </a:ext>
            </a:extLst>
          </p:cNvPr>
          <p:cNvSpPr txBox="1"/>
          <p:nvPr/>
        </p:nvSpPr>
        <p:spPr>
          <a:xfrm>
            <a:off x="3078760" y="4530325"/>
            <a:ext cx="536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noProof="1" smtClean="0">
                <a:solidFill>
                  <a:schemeClr val="accent1"/>
                </a:solidFill>
              </a:rPr>
              <a:t>Wieslaw Sowinski           Łukasz Maciejewski              </a:t>
            </a:r>
          </a:p>
          <a:p>
            <a:r>
              <a:rPr lang="pl-PL" dirty="0" smtClean="0">
                <a:solidFill>
                  <a:schemeClr val="accent1"/>
                </a:solidFill>
                <a:hlinkClick r:id="rId2"/>
              </a:rPr>
              <a:t>sowinski@lsse.eu</a:t>
            </a:r>
            <a:r>
              <a:rPr lang="pl-PL" dirty="0" smtClean="0">
                <a:solidFill>
                  <a:schemeClr val="accent1"/>
                </a:solidFill>
              </a:rPr>
              <a:t>            </a:t>
            </a:r>
            <a:r>
              <a:rPr lang="pl-PL" dirty="0" smtClean="0">
                <a:solidFill>
                  <a:schemeClr val="accent1"/>
                </a:solidFill>
                <a:hlinkClick r:id="rId3"/>
              </a:rPr>
              <a:t>maciejewski@lsse.eu</a:t>
            </a:r>
            <a:r>
              <a:rPr lang="pl-PL" dirty="0" smtClean="0">
                <a:solidFill>
                  <a:schemeClr val="accent1"/>
                </a:solidFill>
              </a:rPr>
              <a:t>   </a:t>
            </a:r>
          </a:p>
          <a:p>
            <a:r>
              <a:rPr lang="pl-PL" dirty="0" smtClean="0">
                <a:solidFill>
                  <a:schemeClr val="accent1"/>
                </a:solidFill>
              </a:rPr>
              <a:t>+ 48 </a:t>
            </a:r>
            <a:r>
              <a:rPr lang="pl-PL" dirty="0">
                <a:solidFill>
                  <a:schemeClr val="accent1"/>
                </a:solidFill>
              </a:rPr>
              <a:t>607 770 </a:t>
            </a:r>
            <a:r>
              <a:rPr lang="pl-PL" dirty="0" smtClean="0">
                <a:solidFill>
                  <a:schemeClr val="accent1"/>
                </a:solidFill>
              </a:rPr>
              <a:t>712             + 48 607 770 437          </a:t>
            </a: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708" y="150034"/>
            <a:ext cx="1870171" cy="65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032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533</Words>
  <Application>Microsoft Office PowerPoint</Application>
  <PresentationFormat>Pokaz na ekranie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Multum PR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Dyda</dc:creator>
  <cp:lastModifiedBy>Grzegorz Gapski</cp:lastModifiedBy>
  <cp:revision>93</cp:revision>
  <cp:lastPrinted>2019-01-17T11:44:20Z</cp:lastPrinted>
  <dcterms:created xsi:type="dcterms:W3CDTF">2017-08-01T11:03:44Z</dcterms:created>
  <dcterms:modified xsi:type="dcterms:W3CDTF">2019-12-09T14:00:05Z</dcterms:modified>
</cp:coreProperties>
</file>