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3"/>
  </p:notesMasterIdLst>
  <p:sldIdLst>
    <p:sldId id="258" r:id="rId2"/>
    <p:sldId id="350" r:id="rId3"/>
    <p:sldId id="479" r:id="rId4"/>
    <p:sldId id="351" r:id="rId5"/>
    <p:sldId id="357" r:id="rId6"/>
    <p:sldId id="455" r:id="rId7"/>
    <p:sldId id="456" r:id="rId8"/>
    <p:sldId id="481" r:id="rId9"/>
    <p:sldId id="281" r:id="rId10"/>
    <p:sldId id="463" r:id="rId11"/>
    <p:sldId id="476" r:id="rId12"/>
    <p:sldId id="478" r:id="rId13"/>
    <p:sldId id="453" r:id="rId14"/>
    <p:sldId id="464" r:id="rId15"/>
    <p:sldId id="477" r:id="rId16"/>
    <p:sldId id="482" r:id="rId17"/>
    <p:sldId id="483" r:id="rId18"/>
    <p:sldId id="484" r:id="rId19"/>
    <p:sldId id="485" r:id="rId20"/>
    <p:sldId id="471" r:id="rId21"/>
    <p:sldId id="332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żytkownik Microsoft Office" initials="Office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 autoAdjust="0"/>
    <p:restoredTop sz="86420"/>
  </p:normalViewPr>
  <p:slideViewPr>
    <p:cSldViewPr snapToGrid="0">
      <p:cViewPr varScale="1">
        <p:scale>
          <a:sx n="118" d="100"/>
          <a:sy n="118" d="100"/>
        </p:scale>
        <p:origin x="1572" y="102"/>
      </p:cViewPr>
      <p:guideLst>
        <p:guide orient="horz" pos="9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904"/>
    </p:cViewPr>
  </p:sorterViewPr>
  <p:notesViewPr>
    <p:cSldViewPr snapToGrid="0" showGuides="1">
      <p:cViewPr varScale="1">
        <p:scale>
          <a:sx n="130" d="100"/>
          <a:sy n="130" d="100"/>
        </p:scale>
        <p:origin x="368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Normaal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Normaal" charset="0"/>
              </a:defRPr>
            </a:lvl1pPr>
          </a:lstStyle>
          <a:p>
            <a:fld id="{BC542158-F522-2A4B-94A2-F3C75A09D259}" type="datetimeFigureOut">
              <a:rPr lang="nl-NL" smtClean="0"/>
              <a:pPr/>
              <a:t>11-12-2019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Normaal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Normaal" charset="0"/>
              </a:defRPr>
            </a:lvl1pPr>
          </a:lstStyle>
          <a:p>
            <a:fld id="{9E66F414-EC3B-3148-8BEA-12BF464AF81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21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Norma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F414-EC3B-3148-8BEA-12BF464AF819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92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F414-EC3B-3148-8BEA-12BF464AF81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157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F414-EC3B-3148-8BEA-12BF464AF81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65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F414-EC3B-3148-8BEA-12BF464AF81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16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4800" b="0" i="0" baseline="0">
                <a:solidFill>
                  <a:schemeClr val="tx2"/>
                </a:solidFill>
                <a:latin typeface="Source Sans Pro"/>
                <a:ea typeface="Calibri Normaal" charset="0"/>
                <a:cs typeface="Source Sans Pro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3602040"/>
            <a:ext cx="6858000" cy="910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 b="0" i="0" baseline="0">
                <a:solidFill>
                  <a:schemeClr val="tx2"/>
                </a:solidFill>
                <a:latin typeface="Source Sans Pro"/>
                <a:ea typeface="Calibri Normaal" charset="0"/>
                <a:cs typeface="Source Sans Pr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" y="5431823"/>
            <a:ext cx="1207786" cy="1202536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00200" y="4916773"/>
            <a:ext cx="6858000" cy="1543987"/>
          </a:xfrm>
          <a:prstGeom prst="rect">
            <a:avLst/>
          </a:prstGeom>
        </p:spPr>
        <p:txBody>
          <a:bodyPr tIns="0" bIns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9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GB" sz="1800" b="0" i="0" kern="1200" dirty="0" smtClean="0">
                <a:solidFill>
                  <a:schemeClr val="bg2"/>
                </a:solidFill>
                <a:latin typeface="Source Sans Pro"/>
                <a:ea typeface="Calibri Normaal" charset="0"/>
                <a:cs typeface="Source Sans Pro"/>
              </a:defRPr>
            </a:lvl1pPr>
            <a:lvl2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US" sz="1400" b="0" i="0" kern="1200" baseline="0" dirty="0" smtClean="0">
                <a:solidFill>
                  <a:schemeClr val="bg2"/>
                </a:solidFill>
                <a:latin typeface="Source Sans Pro"/>
                <a:ea typeface="Calibri Normaal" charset="0"/>
                <a:cs typeface="Source Sans Pro"/>
              </a:defRPr>
            </a:lvl2pPr>
            <a:lvl3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GB" sz="1400" b="0" i="0" kern="1200" dirty="0" smtClean="0">
                <a:solidFill>
                  <a:schemeClr val="bg2"/>
                </a:solidFill>
                <a:latin typeface="Source Sans Pro"/>
                <a:ea typeface="Calibri Normaal" charset="0"/>
                <a:cs typeface="Source Sans Pro"/>
              </a:defRPr>
            </a:lvl3pPr>
            <a:lvl4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bg2"/>
                </a:solidFill>
                <a:latin typeface="Source Sans Pro"/>
                <a:ea typeface="Calibri Normaal" charset="0"/>
                <a:cs typeface="Source Sans Pro"/>
              </a:defRPr>
            </a:lvl4pPr>
            <a:lvl5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None/>
              <a:defRPr lang="en-GB" sz="1400" b="0" i="0" kern="1200" dirty="0">
                <a:solidFill>
                  <a:schemeClr val="bg2"/>
                </a:solidFill>
                <a:latin typeface="Source Sans Pro"/>
                <a:ea typeface="Calibri Normaal" charset="0"/>
                <a:cs typeface="Source Sans Pro"/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532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0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001"/>
            <a:ext cx="7886700" cy="5112177"/>
          </a:xfrm>
          <a:prstGeom prst="rect">
            <a:avLst/>
          </a:prstGeom>
        </p:spPr>
        <p:txBody>
          <a:bodyPr/>
          <a:lstStyle>
            <a:lvl2pPr marL="627063" indent="-342900">
              <a:buFont typeface="Calibri" panose="020F0502020204030204" pitchFamily="34" charset="0"/>
              <a:buChar char="–"/>
              <a:defRPr sz="2200"/>
            </a:lvl2pPr>
            <a:lvl3pPr marL="914400" indent="-228600">
              <a:defRPr sz="2000"/>
            </a:lvl3pPr>
            <a:lvl4pPr marL="1260475" indent="-228600">
              <a:defRPr sz="1800"/>
            </a:lvl4pPr>
            <a:lvl5pPr marL="1541463" indent="-228600">
              <a:defRPr sz="1800"/>
            </a:lvl5pPr>
            <a:lvl6pPr marL="1828800" indent="-228600">
              <a:defRPr/>
            </a:lvl6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/>
                <a:cs typeface="Source Sans Pro"/>
              </a:defRPr>
            </a:lvl1pPr>
          </a:lstStyle>
          <a:p>
            <a:r>
              <a:rPr lang="mr-IN"/>
              <a:t>5 October 2017                         -                      EFNIL @ IDS, Mannheim</a:t>
            </a: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/>
                <a:cs typeface="Source Sans Pro"/>
              </a:defRPr>
            </a:lvl1pPr>
          </a:lstStyle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833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628651" y="365124"/>
            <a:ext cx="7886700" cy="6127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mr-IN"/>
              <a:t>5 October 2017                         -                      EFNIL @ IDS, Mannheim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3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ort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0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350" y="1475999"/>
            <a:ext cx="3888000" cy="48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/>
              <a:t>5 October 2017                         -                      EFNIL @ IDS, Mannheim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8650" y="1475999"/>
            <a:ext cx="3888000" cy="4860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Drag picture to placeholder or click icon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36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mr-IN"/>
              <a:t>5 October 2017                         -                      EFNIL @ IDS, Mannheim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04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52000"/>
            <a:ext cx="9144000" cy="3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noProof="0">
              <a:latin typeface="Calibri Normaal" charset="0"/>
            </a:endParaRPr>
          </a:p>
        </p:txBody>
      </p:sp>
      <p:sp>
        <p:nvSpPr>
          <p:cNvPr id="8" name="Tijdelijke aanduiding voor titel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73187"/>
            <a:ext cx="2057400" cy="269823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1400" b="0" i="0">
                <a:solidFill>
                  <a:schemeClr val="tx1"/>
                </a:solidFill>
                <a:latin typeface="Source Sans Pro"/>
                <a:ea typeface="Calibri Normaal" charset="0"/>
                <a:cs typeface="Source Sans Pro"/>
              </a:defRPr>
            </a:lvl1pPr>
          </a:lstStyle>
          <a:p>
            <a:fld id="{70B9E0CC-5218-4F02-99A8-E56EA2F34919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1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28650" y="6573187"/>
            <a:ext cx="5486400" cy="269823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400" b="0" i="0">
                <a:solidFill>
                  <a:schemeClr val="tx1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</a:lstStyle>
          <a:p>
            <a:r>
              <a:rPr lang="mr-IN">
                <a:latin typeface="Source Sans Pro"/>
                <a:cs typeface="Source Sans Pro"/>
              </a:rPr>
              <a:t>5 October 2017                         -                      EFNIL @ IDS, Mannheim</a:t>
            </a:r>
            <a:endParaRPr lang="nl-NL" dirty="0">
              <a:latin typeface="Source Sans Pro"/>
              <a:cs typeface="Source Sans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noProof="0">
              <a:latin typeface="Calibri Norma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28650" y="1630249"/>
            <a:ext cx="7886700" cy="486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06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4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Source Sans Pro"/>
          <a:ea typeface="Calibri Vet" charset="0"/>
          <a:cs typeface="Source Sans Pro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Source Sans Pro"/>
          <a:ea typeface="Calibri Normaal" charset="0"/>
          <a:cs typeface="Source Sans Pro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.AppleSystemUIFont" charset="-120"/>
        <a:buChar char="-"/>
        <a:defRPr sz="2000" b="0" i="0" kern="1200" baseline="0">
          <a:solidFill>
            <a:schemeClr val="tx1"/>
          </a:solidFill>
          <a:latin typeface="Source Sans Pro"/>
          <a:ea typeface="Calibri Normaal" charset="0"/>
          <a:cs typeface="Source Sans Pro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/>
          <a:ea typeface="Calibri Normaal" charset="0"/>
          <a:cs typeface="Source Sans Pro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Source Sans Pro"/>
          <a:ea typeface="Calibri Normaal" charset="0"/>
          <a:cs typeface="Source Sans Pro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ource Sans Pro"/>
          <a:ea typeface="Calibri Normaal" charset="0"/>
          <a:cs typeface="Source Sans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s.clarin-pl.eu/webstyml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s.clarin-pl.eu/webstyml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s.clarin-pl.eu/webstyml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4566"/>
            <a:ext cx="8534400" cy="2387600"/>
          </a:xfrm>
        </p:spPr>
        <p:txBody>
          <a:bodyPr>
            <a:noAutofit/>
          </a:bodyPr>
          <a:lstStyle/>
          <a:p>
            <a:pPr algn="l"/>
            <a:r>
              <a:rPr lang="en-GB" sz="3600" dirty="0"/>
              <a:t>CLARIN </a:t>
            </a:r>
            <a:r>
              <a:rPr lang="en-GB" sz="3600"/>
              <a:t>– </a:t>
            </a:r>
            <a:r>
              <a:rPr lang="en-GB" sz="3600" smtClean="0"/>
              <a:t>a </a:t>
            </a:r>
            <a:r>
              <a:rPr lang="en-GB" sz="3600" dirty="0"/>
              <a:t>European Language Technology Infrastructure for Humanities and Social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38" y="2630968"/>
            <a:ext cx="7586662" cy="2895803"/>
          </a:xfrm>
        </p:spPr>
        <p:txBody>
          <a:bodyPr>
            <a:normAutofit fontScale="85000" lnSpcReduction="20000"/>
          </a:bodyPr>
          <a:lstStyle/>
          <a:p>
            <a:endParaRPr lang="en-US" b="1" dirty="0"/>
          </a:p>
          <a:p>
            <a:r>
              <a:rPr lang="en-US" sz="3800" i="1" dirty="0" err="1"/>
              <a:t>Maciej</a:t>
            </a:r>
            <a:r>
              <a:rPr lang="en-US" sz="3800" i="1" dirty="0"/>
              <a:t> </a:t>
            </a:r>
            <a:r>
              <a:rPr lang="en-US" sz="3800" i="1" dirty="0" err="1"/>
              <a:t>Piasecki</a:t>
            </a:r>
            <a:endParaRPr lang="en-US" sz="3800" i="1" dirty="0"/>
          </a:p>
          <a:p>
            <a:pPr>
              <a:lnSpc>
                <a:spcPct val="170000"/>
              </a:lnSpc>
            </a:pPr>
            <a:r>
              <a:rPr lang="en-US" sz="2900" i="1" dirty="0"/>
              <a:t>CLARIN-PL </a:t>
            </a:r>
            <a:br>
              <a:rPr lang="en-US" sz="2900" i="1" dirty="0"/>
            </a:br>
            <a:r>
              <a:rPr lang="en-US" sz="2900" i="1" dirty="0"/>
              <a:t>&amp; </a:t>
            </a:r>
            <a:r>
              <a:rPr lang="en-US" sz="2900" i="1" dirty="0" err="1"/>
              <a:t>Wrocław</a:t>
            </a:r>
            <a:r>
              <a:rPr lang="en-US" sz="2900" i="1" dirty="0"/>
              <a:t> University of Science and Technology</a:t>
            </a:r>
          </a:p>
          <a:p>
            <a:r>
              <a:rPr lang="en-US" sz="2900" i="1" dirty="0"/>
              <a:t>The Chair of National </a:t>
            </a:r>
            <a:r>
              <a:rPr lang="en-US" sz="2900" i="1" dirty="0" err="1"/>
              <a:t>Coodinators</a:t>
            </a:r>
            <a:r>
              <a:rPr lang="en-US" sz="2900" i="1" dirty="0"/>
              <a:t> Forums</a:t>
            </a:r>
          </a:p>
          <a:p>
            <a:r>
              <a:rPr lang="en-US" sz="2900" i="1" dirty="0"/>
              <a:t>CLARIN ERIC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00200" y="5207000"/>
            <a:ext cx="7200900" cy="125376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Obraz 1">
            <a:extLst>
              <a:ext uri="{FF2B5EF4-FFF2-40B4-BE49-F238E27FC236}">
                <a16:creationId xmlns:a16="http://schemas.microsoft.com/office/drawing/2014/main" xmlns="" id="{A6B6590C-D50E-EC4D-B574-DD5F5B399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1184"/>
          <a:stretch>
            <a:fillRect/>
          </a:stretch>
        </p:blipFill>
        <p:spPr bwMode="auto">
          <a:xfrm>
            <a:off x="1888973" y="5645797"/>
            <a:ext cx="3312000" cy="10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B128E7B-98EA-A344-8FD3-56776AF9E5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83" y="5570635"/>
            <a:ext cx="3636000" cy="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E953F7-4D07-2345-BC6A-D031E0C0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WebSty: data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features</a:t>
            </a:r>
            <a:r>
              <a:rPr lang="pl-PL" dirty="0"/>
              <a:t/>
            </a:r>
            <a:br>
              <a:rPr lang="pl-PL" dirty="0"/>
            </a:br>
            <a:r>
              <a:rPr lang="pl-PL" sz="2800" dirty="0">
                <a:hlinkClick r:id="rId2"/>
              </a:rPr>
              <a:t>http://ws.clarin-pl.eu/webstyml.shtml</a:t>
            </a:r>
            <a:r>
              <a:rPr lang="pl-PL" sz="2800" dirty="0"/>
              <a:t>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C31B03F-A1DF-CB4D-87B7-3066DC54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10</a:t>
            </a:fld>
            <a:endParaRPr lang="bg-B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2FA9200-92B3-CD46-97B9-05D695586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7"/>
          <a:stretch/>
        </p:blipFill>
        <p:spPr>
          <a:xfrm>
            <a:off x="0" y="1534696"/>
            <a:ext cx="9144000" cy="499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9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E953F7-4D07-2345-BC6A-D031E0C0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WebSty: data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features</a:t>
            </a:r>
            <a:r>
              <a:rPr lang="pl-PL" dirty="0"/>
              <a:t/>
            </a:r>
            <a:br>
              <a:rPr lang="pl-PL" dirty="0"/>
            </a:br>
            <a:r>
              <a:rPr lang="pl-PL" sz="2800" dirty="0">
                <a:hlinkClick r:id="rId2"/>
              </a:rPr>
              <a:t>http://ws.clarin-pl.eu/webstyml.shtml</a:t>
            </a:r>
            <a:r>
              <a:rPr lang="pl-PL" sz="2800"/>
              <a:t>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C31B03F-A1DF-CB4D-87B7-3066DC54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11</a:t>
            </a:fld>
            <a:endParaRPr lang="bg-B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C7F03C8-8B4C-1741-9887-27380F861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51"/>
            <a:ext cx="9144000" cy="48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E953F7-4D07-2345-BC6A-D031E0C0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WebSty: data </a:t>
            </a:r>
            <a:r>
              <a:rPr lang="pl-PL" dirty="0" err="1"/>
              <a:t>input</a:t>
            </a:r>
            <a:r>
              <a:rPr lang="pl-PL" dirty="0"/>
              <a:t> and </a:t>
            </a:r>
            <a:r>
              <a:rPr lang="pl-PL" dirty="0" err="1"/>
              <a:t>features</a:t>
            </a:r>
            <a:r>
              <a:rPr lang="pl-PL" dirty="0"/>
              <a:t/>
            </a:r>
            <a:br>
              <a:rPr lang="pl-PL" dirty="0"/>
            </a:br>
            <a:r>
              <a:rPr lang="pl-PL" sz="2800" dirty="0">
                <a:hlinkClick r:id="rId2"/>
              </a:rPr>
              <a:t>http://ws.clarin-pl.eu/webstyml.shtml</a:t>
            </a:r>
            <a:r>
              <a:rPr lang="pl-PL" sz="2800"/>
              <a:t>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C31B03F-A1DF-CB4D-87B7-3066DC54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12</a:t>
            </a:fld>
            <a:endParaRPr lang="bg-B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2851311-7ABC-5E40-AE6D-189D35405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" y="1493100"/>
            <a:ext cx="9144000" cy="51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2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F636C210-A215-8B4C-B5D9-646ABD0457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8"/>
          <a:stretch/>
        </p:blipFill>
        <p:spPr bwMode="auto">
          <a:xfrm>
            <a:off x="827088" y="699437"/>
            <a:ext cx="8110537" cy="573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D0629A-F9FA-9D4B-97FA-D623243B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WebSty: </a:t>
            </a:r>
            <a:r>
              <a:rPr lang="pl-PL" altLang="pl-PL" dirty="0" err="1">
                <a:cs typeface="Arial" panose="020B0604020202020204" pitchFamily="34" charset="0"/>
              </a:rPr>
              <a:t>Visualisation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8BFD39C-D659-C04E-82D8-FCA176F2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769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2E56EC-5AFC-E647-9910-3F37F9F2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WebSty: </a:t>
            </a:r>
            <a:r>
              <a:rPr lang="pl-PL" altLang="pl-PL" dirty="0" err="1">
                <a:cs typeface="Arial" panose="020B0604020202020204" pitchFamily="34" charset="0"/>
              </a:rPr>
              <a:t>Visualisation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0F436EE-2CF4-4D48-B354-40FD284E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14</a:t>
            </a:fld>
            <a:endParaRPr lang="bg-B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E85E004-5D07-4848-A4C3-23D4F86D3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007" y="928080"/>
            <a:ext cx="6335712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14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2E56EC-5AFC-E647-9910-3F37F9F2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l-PL" dirty="0">
                <a:cs typeface="Arial" panose="020B0604020202020204" pitchFamily="34" charset="0"/>
              </a:rPr>
              <a:t>WebSty: visualisation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0F436EE-2CF4-4D48-B354-40FD284E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15</a:t>
            </a:fld>
            <a:endParaRPr lang="bg-B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1DBF865-6CAA-3246-8C77-882D538E3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504"/>
            <a:ext cx="9144000" cy="5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2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528D35-A8BD-5B40-BF81-220D545D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WebSty-Topic: thematic analysis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D49BF689-982B-F841-96EB-22B24764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16</a:t>
            </a:fld>
            <a:endParaRPr lang="bg-B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535153D-A98F-A942-8647-7C432D3BA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902"/>
            <a:ext cx="9144000" cy="54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0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C08DA3-A729-B340-954A-A6E32EB9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WebSty-Topic: thematic analysis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E767C99-7324-2F4C-8D98-3EFDF2C5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17</a:t>
            </a:fld>
            <a:endParaRPr lang="bg-B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B67D83E-C701-EE45-87C9-1A89A41FF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134"/>
            <a:ext cx="9144000" cy="54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1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7E15A7-6741-FC4E-A110-0C92CCE7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WebSty-Topic: thematic analysis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3F745A6-DC36-CA4B-945E-8DB0B93D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18</a:t>
            </a:fld>
            <a:endParaRPr lang="bg-B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6BE5077-8F64-2748-9E83-5CBC14A26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3"/>
          <a:stretch/>
        </p:blipFill>
        <p:spPr>
          <a:xfrm>
            <a:off x="90439" y="1165398"/>
            <a:ext cx="8858541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6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E0876D-43B4-2D49-B6F7-CE6250E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WebSty-Topic: thematic analysis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CE2E985-7CF8-9D40-96A7-CDAA7DF8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19</a:t>
            </a:fld>
            <a:endParaRPr lang="bg-B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E5DB7B9-252A-B944-AE25-CDEB0FCDC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948"/>
            <a:ext cx="9144000" cy="511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249" y="339381"/>
            <a:ext cx="7739502" cy="675228"/>
          </a:xfrm>
        </p:spPr>
        <p:txBody>
          <a:bodyPr/>
          <a:lstStyle/>
          <a:p>
            <a:r>
              <a:rPr lang="en-GB" dirty="0"/>
              <a:t>Opportunities, Challenges &amp; Problems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014609"/>
            <a:ext cx="7886700" cy="557357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Opportunities</a:t>
            </a:r>
          </a:p>
          <a:p>
            <a:pPr lvl="1"/>
            <a:r>
              <a:rPr lang="en-GB" dirty="0"/>
              <a:t>ubiquitous electronic records: documents, notes, interviews, news, literature, letters,  social media, radio and TV broadcasting, …</a:t>
            </a:r>
          </a:p>
          <a:p>
            <a:pPr lvl="1"/>
            <a:r>
              <a:rPr lang="en-GB" dirty="0"/>
              <a:t>portrays of: language, literature, society, culture, history …</a:t>
            </a:r>
          </a:p>
          <a:p>
            <a:pPr lvl="1"/>
            <a:r>
              <a:rPr lang="en-GB" dirty="0"/>
              <a:t>Humanities and Social Sciences</a:t>
            </a:r>
          </a:p>
          <a:p>
            <a:r>
              <a:rPr lang="en-GB" b="1" dirty="0"/>
              <a:t>Challenges</a:t>
            </a:r>
          </a:p>
          <a:p>
            <a:pPr lvl="1"/>
            <a:r>
              <a:rPr lang="en-GB" dirty="0"/>
              <a:t>different media:  text, speech, video, social media, …</a:t>
            </a:r>
          </a:p>
          <a:p>
            <a:pPr lvl="1"/>
            <a:r>
              <a:rPr lang="en-GB" dirty="0"/>
              <a:t>hundreds of languages of research interests</a:t>
            </a:r>
          </a:p>
          <a:p>
            <a:pPr lvl="1"/>
            <a:r>
              <a:rPr lang="en-GB" dirty="0"/>
              <a:t>standard language, but also unofficial language variants (jargon, slang), distorted communication</a:t>
            </a:r>
          </a:p>
          <a:p>
            <a:pPr lvl="1"/>
            <a:r>
              <a:rPr lang="en-GB" dirty="0"/>
              <a:t>large volumes of data</a:t>
            </a:r>
            <a:endParaRPr lang="en-GB" b="1" dirty="0"/>
          </a:p>
          <a:p>
            <a:r>
              <a:rPr lang="en-GB" b="1" dirty="0"/>
              <a:t>Problems</a:t>
            </a:r>
          </a:p>
          <a:p>
            <a:pPr lvl="1"/>
            <a:r>
              <a:rPr lang="en-GB" dirty="0"/>
              <a:t>Efficient and effective Language Technology</a:t>
            </a:r>
          </a:p>
          <a:p>
            <a:pPr lvl="1"/>
            <a:r>
              <a:rPr lang="en-GB" dirty="0"/>
              <a:t>Its </a:t>
            </a:r>
            <a:r>
              <a:rPr lang="en-GB" b="1" i="1" dirty="0"/>
              <a:t>accessibility</a:t>
            </a:r>
            <a:r>
              <a:rPr lang="en-GB" dirty="0"/>
              <a:t> and </a:t>
            </a:r>
            <a:r>
              <a:rPr lang="en-GB" b="1" i="1" dirty="0"/>
              <a:t>usability</a:t>
            </a:r>
            <a:r>
              <a:rPr lang="en-GB" dirty="0"/>
              <a:t> for H&amp;SS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0838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166EA3-B6C8-F347-99BC-9EB74D137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Take </a:t>
            </a:r>
            <a:r>
              <a:rPr lang="pl-PL" dirty="0" err="1"/>
              <a:t>home</a:t>
            </a:r>
            <a:r>
              <a:rPr lang="pl-PL" dirty="0"/>
              <a:t> </a:t>
            </a:r>
            <a:r>
              <a:rPr lang="pl-PL" dirty="0" err="1"/>
              <a:t>message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0B19AAA-873B-DE4F-80AC-A89E7CB3F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CLARIN is a complex, working 24/7, system</a:t>
            </a:r>
          </a:p>
          <a:p>
            <a:r>
              <a:rPr lang="en-GB" dirty="0"/>
              <a:t>CLARIN is open for users, especially researchers</a:t>
            </a:r>
          </a:p>
          <a:p>
            <a:pPr lvl="1"/>
            <a:r>
              <a:rPr lang="en-GB" dirty="0"/>
              <a:t>supporting their work and listening to their needs</a:t>
            </a:r>
          </a:p>
          <a:p>
            <a:pPr lvl="1"/>
            <a:r>
              <a:rPr lang="en-GB" dirty="0"/>
              <a:t>joint discovering of the meaning of „digital” in H&amp;SS</a:t>
            </a:r>
          </a:p>
          <a:p>
            <a:r>
              <a:rPr lang="en-GB" dirty="0"/>
              <a:t>CLARIN offers resources, tools, web applications for many languages, not only European</a:t>
            </a:r>
          </a:p>
          <a:p>
            <a:r>
              <a:rPr lang="en-GB" dirty="0"/>
              <a:t>A steady growing research infrastructure firmly based on practical goals</a:t>
            </a:r>
          </a:p>
          <a:p>
            <a:r>
              <a:rPr lang="en-GB" dirty="0"/>
              <a:t>CLARIN is open for cooperation</a:t>
            </a:r>
          </a:p>
          <a:p>
            <a:pPr lvl="1"/>
            <a:r>
              <a:rPr lang="en-GB" dirty="0"/>
              <a:t>Centres: technological and knowledge sharing</a:t>
            </a:r>
          </a:p>
          <a:p>
            <a:pPr lvl="1"/>
            <a:r>
              <a:rPr lang="en-GB" dirty="0"/>
              <a:t>Observers</a:t>
            </a:r>
          </a:p>
          <a:p>
            <a:pPr lvl="1"/>
            <a:r>
              <a:rPr lang="en-GB" dirty="0"/>
              <a:t>Members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5A64264-3FEF-6A43-BA5E-28054F70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20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157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2042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see you @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dirty="0" err="1"/>
              <a:t>www.clarin.eu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err="1"/>
              <a:t>clarin-pl.eu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or </a:t>
            </a:r>
            <a:br>
              <a:rPr lang="en-GB" sz="2800" dirty="0"/>
            </a:br>
            <a:r>
              <a:rPr lang="en-GB" sz="2800" dirty="0" err="1"/>
              <a:t>clarin@clarin.eu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err="1"/>
              <a:t>clarin-pl@pwr.edu.pl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err="1"/>
              <a:t>maciej.piasecki@pwr.edy.pl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9030" y="6109771"/>
            <a:ext cx="948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                   </a:t>
            </a:r>
            <a:r>
              <a:rPr lang="en-US" i="1" dirty="0">
                <a:ea typeface="Cambria" charset="0"/>
                <a:cs typeface="Cambria" charset="0"/>
              </a:rPr>
              <a:t> </a:t>
            </a:r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xmlns="" id="{B8211A1A-0BF3-AC43-A9C7-E51E0BE19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1184"/>
          <a:stretch>
            <a:fillRect/>
          </a:stretch>
        </p:blipFill>
        <p:spPr bwMode="auto">
          <a:xfrm>
            <a:off x="223012" y="3960973"/>
            <a:ext cx="3312000" cy="10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Tekstowe 1">
            <a:extLst>
              <a:ext uri="{FF2B5EF4-FFF2-40B4-BE49-F238E27FC236}">
                <a16:creationId xmlns:a16="http://schemas.microsoft.com/office/drawing/2014/main" xmlns="" id="{DC40E841-D9F6-744C-85A6-3B529D31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012" y="4209792"/>
            <a:ext cx="4480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800" dirty="0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http://clarin-</a:t>
            </a:r>
            <a:r>
              <a:rPr lang="pl-PL" altLang="pl-PL" sz="2800" dirty="0" err="1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pl.eu</a:t>
            </a:r>
            <a:r>
              <a:rPr lang="pl-PL" altLang="pl-PL" sz="2800" dirty="0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8" name="PoleTekstowe 1">
            <a:extLst>
              <a:ext uri="{FF2B5EF4-FFF2-40B4-BE49-F238E27FC236}">
                <a16:creationId xmlns:a16="http://schemas.microsoft.com/office/drawing/2014/main" xmlns="" id="{0E59559E-EEBD-2540-8B75-39F9B9ABD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336" y="5848161"/>
            <a:ext cx="3836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800" dirty="0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pl-PL" altLang="pl-PL" sz="2800" dirty="0" err="1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clarin.eu</a:t>
            </a:r>
            <a:r>
              <a:rPr lang="pl-PL" altLang="pl-PL" sz="2800" dirty="0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5340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249" y="339381"/>
            <a:ext cx="7739502" cy="1079500"/>
          </a:xfrm>
        </p:spPr>
        <p:txBody>
          <a:bodyPr/>
          <a:lstStyle/>
          <a:p>
            <a:r>
              <a:rPr lang="da-DK" dirty="0"/>
              <a:t>CLARIN in eight bullets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014609"/>
            <a:ext cx="7886700" cy="557357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CLARIN</a:t>
            </a:r>
            <a:r>
              <a:rPr lang="en-GB" dirty="0"/>
              <a:t> is the Common Language Resources and Technology Infrastructure</a:t>
            </a:r>
          </a:p>
          <a:p>
            <a:pPr lvl="1"/>
            <a:r>
              <a:rPr lang="en-GB" sz="2400" dirty="0"/>
              <a:t>an European Research Infrastructure Consortium (ERIC, since 2012)</a:t>
            </a:r>
            <a:endParaRPr lang="en-GB" b="1" dirty="0"/>
          </a:p>
          <a:p>
            <a:pPr lvl="1"/>
            <a:r>
              <a:rPr lang="en-GB" b="1" dirty="0"/>
              <a:t>a part of ESFRI (</a:t>
            </a:r>
            <a:r>
              <a:rPr lang="en-GB" sz="2400" dirty="0"/>
              <a:t>the European Strategy Forum on Research Infrastructures</a:t>
            </a:r>
            <a:r>
              <a:rPr lang="en-GB" b="1" dirty="0"/>
              <a:t>)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Landmark status since 2016</a:t>
            </a:r>
            <a:r>
              <a:rPr lang="en-GB" sz="1800" dirty="0"/>
              <a:t>  </a:t>
            </a:r>
            <a:endParaRPr lang="en-GB" sz="2000" dirty="0"/>
          </a:p>
          <a:p>
            <a:r>
              <a:rPr lang="en-GB" dirty="0"/>
              <a:t>Provides easy and sustainable access to </a:t>
            </a:r>
            <a:r>
              <a:rPr lang="en-GB" b="1" dirty="0"/>
              <a:t>digital language data</a:t>
            </a:r>
            <a:r>
              <a:rPr lang="en-GB" dirty="0"/>
              <a:t> (in written, spoken, video or multimodal form)</a:t>
            </a:r>
          </a:p>
          <a:p>
            <a:r>
              <a:rPr lang="en-GB" b="1" dirty="0"/>
              <a:t>language resources</a:t>
            </a:r>
            <a:r>
              <a:rPr lang="en-GB" dirty="0"/>
              <a:t> (e.g. lexicons, language models, grammars)</a:t>
            </a:r>
          </a:p>
          <a:p>
            <a:r>
              <a:rPr lang="en-GB" b="1" dirty="0"/>
              <a:t>advanced tools</a:t>
            </a:r>
            <a:r>
              <a:rPr lang="en-GB" dirty="0"/>
              <a:t> to discover, explore, exploit, annotate, analyse language data in many languages</a:t>
            </a:r>
          </a:p>
          <a:p>
            <a:r>
              <a:rPr lang="en-GB" dirty="0"/>
              <a:t>an ecosystem for </a:t>
            </a:r>
            <a:r>
              <a:rPr lang="en-GB" b="1" dirty="0"/>
              <a:t>knowledge sharing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210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2D315-2107-1645-B43E-991E9516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4</a:t>
            </a:fld>
            <a:endParaRPr lang="bg-BG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54814C32-7846-3148-97C3-D99CEF2AD2CD}"/>
              </a:ext>
            </a:extLst>
          </p:cNvPr>
          <p:cNvSpPr txBox="1">
            <a:spLocks/>
          </p:cNvSpPr>
          <p:nvPr/>
        </p:nvSpPr>
        <p:spPr>
          <a:xfrm>
            <a:off x="6457950" y="6573187"/>
            <a:ext cx="2057400" cy="269822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defPPr>
              <a:defRPr lang="bg-BG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Calibri Normaal" charset="0"/>
                <a:ea typeface="Calibri Normaal" charset="0"/>
                <a:cs typeface="Calibri Norma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B9E0CC-5218-4F02-99A8-E56EA2F34919}" type="slidenum">
              <a:rPr lang="bg-BG" smtClean="0"/>
              <a:pPr/>
              <a:t>4</a:t>
            </a:fld>
            <a:endParaRPr lang="bg-BG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36B8FE3-390B-5046-A82F-7EFF86D40E59}"/>
              </a:ext>
            </a:extLst>
          </p:cNvPr>
          <p:cNvSpPr txBox="1">
            <a:spLocks/>
          </p:cNvSpPr>
          <p:nvPr/>
        </p:nvSpPr>
        <p:spPr>
          <a:xfrm>
            <a:off x="535885" y="180949"/>
            <a:ext cx="7886700" cy="488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Calibri" charset="0"/>
                <a:ea typeface="Calibri Vet" charset="0"/>
                <a:cs typeface="Calibri Vet" charset="0"/>
              </a:defRPr>
            </a:lvl1pPr>
          </a:lstStyle>
          <a:p>
            <a:r>
              <a:rPr lang="nl-NL" dirty="0"/>
              <a:t>CLARIN ERIC in members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centres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5123ACA-3026-6D4D-BB83-A79EB19D1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42" y="155897"/>
            <a:ext cx="9144000" cy="646704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E607DE4-E48E-6D46-A346-ACE0A2F8222C}"/>
              </a:ext>
            </a:extLst>
          </p:cNvPr>
          <p:cNvSpPr txBox="1">
            <a:spLocks/>
          </p:cNvSpPr>
          <p:nvPr/>
        </p:nvSpPr>
        <p:spPr>
          <a:xfrm>
            <a:off x="87682" y="6200383"/>
            <a:ext cx="8334903" cy="485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Calibri" charset="0"/>
                <a:ea typeface="Calibri Normaal" charset="0"/>
                <a:cs typeface="Calibri Normaal" charset="0"/>
              </a:defRPr>
            </a:lvl1pPr>
            <a:lvl2pPr marL="62706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2200" b="0" i="0" kern="1200" baseline="0">
                <a:solidFill>
                  <a:schemeClr val="tx1"/>
                </a:solidFill>
                <a:latin typeface="Calibri" charset="0"/>
                <a:ea typeface="Calibri Normaal" charset="0"/>
                <a:cs typeface="Calibri Normaal" charset="0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alibri" charset="0"/>
                <a:ea typeface="Calibri Normaal" charset="0"/>
                <a:cs typeface="Calibri Normaal" charset="0"/>
              </a:defRPr>
            </a:lvl3pPr>
            <a:lvl4pPr marL="12604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Calibri" charset="0"/>
                <a:ea typeface="Calibri Normaal" charset="0"/>
                <a:cs typeface="Calibri Normaal" charset="0"/>
              </a:defRPr>
            </a:lvl4pPr>
            <a:lvl5pPr marL="15414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charset="0"/>
                <a:ea typeface="Calibri Normaal" charset="0"/>
                <a:cs typeface="Calibri Normaal" charset="0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A </a:t>
            </a:r>
            <a:r>
              <a:rPr lang="da-DK" sz="2000" dirty="0" err="1"/>
              <a:t>consortium</a:t>
            </a:r>
            <a:r>
              <a:rPr lang="da-DK" sz="2000" dirty="0"/>
              <a:t> of: </a:t>
            </a:r>
            <a:r>
              <a:rPr lang="da-DK" sz="2000" b="1" dirty="0"/>
              <a:t>20</a:t>
            </a:r>
            <a:r>
              <a:rPr lang="da-DK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000" b="1" dirty="0" err="1">
                <a:solidFill>
                  <a:schemeClr val="tx2">
                    <a:lumMod val="50000"/>
                  </a:schemeClr>
                </a:solidFill>
              </a:rPr>
              <a:t>members</a:t>
            </a:r>
            <a:r>
              <a:rPr lang="da-DK" sz="2000" dirty="0"/>
              <a:t>, </a:t>
            </a:r>
            <a:r>
              <a:rPr lang="da-DK" sz="2000" b="1" dirty="0"/>
              <a:t>4 </a:t>
            </a:r>
            <a:r>
              <a:rPr lang="da-DK" sz="2000" b="1" dirty="0" err="1">
                <a:solidFill>
                  <a:schemeClr val="bg2">
                    <a:lumMod val="50000"/>
                  </a:schemeClr>
                </a:solidFill>
              </a:rPr>
              <a:t>observers</a:t>
            </a:r>
            <a:r>
              <a:rPr lang="da-DK" sz="2000" dirty="0"/>
              <a:t>, &gt;40 centres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015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59364"/>
            <a:ext cx="7886700" cy="1080000"/>
          </a:xfrm>
        </p:spPr>
        <p:txBody>
          <a:bodyPr/>
          <a:lstStyle/>
          <a:p>
            <a:r>
              <a:rPr lang="en-US" dirty="0"/>
              <a:t>CLARIN </a:t>
            </a:r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9613"/>
            <a:ext cx="4103370" cy="368100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Distributed architecture</a:t>
            </a:r>
            <a:r>
              <a:rPr lang="en-US" dirty="0"/>
              <a:t>: (http-accessible) files, web applications and web services spread all over Europe</a:t>
            </a:r>
          </a:p>
          <a:p>
            <a:r>
              <a:rPr lang="en-US" dirty="0"/>
              <a:t>Nodes in the network: </a:t>
            </a:r>
            <a:r>
              <a:rPr lang="en-US" b="1" dirty="0" err="1"/>
              <a:t>centres</a:t>
            </a:r>
            <a:endParaRPr lang="en-US" dirty="0"/>
          </a:p>
          <a:p>
            <a:r>
              <a:rPr lang="en-US" dirty="0"/>
              <a:t>Currently:</a:t>
            </a:r>
          </a:p>
          <a:p>
            <a:pPr lvl="1"/>
            <a:r>
              <a:rPr lang="en-US" sz="2000" dirty="0"/>
              <a:t>20 certified </a:t>
            </a:r>
            <a:r>
              <a:rPr lang="en-US" sz="2000" b="1" dirty="0"/>
              <a:t>B </a:t>
            </a:r>
            <a:r>
              <a:rPr lang="en-US" sz="2000" b="1" dirty="0" err="1"/>
              <a:t>Centres</a:t>
            </a:r>
            <a:r>
              <a:rPr lang="en-US" sz="2000" b="1" dirty="0"/>
              <a:t> </a:t>
            </a:r>
          </a:p>
          <a:p>
            <a:pPr lvl="1"/>
            <a:r>
              <a:rPr lang="en-US" sz="2000" dirty="0"/>
              <a:t>over 40 registered </a:t>
            </a:r>
            <a:r>
              <a:rPr lang="en-US" sz="2000" dirty="0" err="1"/>
              <a:t>centres</a:t>
            </a:r>
            <a:r>
              <a:rPr lang="en-US" sz="2000" dirty="0"/>
              <a:t> in total</a:t>
            </a:r>
            <a:endParaRPr lang="en-US" sz="24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5</a:t>
            </a:fld>
            <a:endParaRPr lang="bg-BG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020" y="1733517"/>
            <a:ext cx="3972588" cy="19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49" y="4861491"/>
            <a:ext cx="8075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Tools and data from different CLARIN </a:t>
            </a:r>
            <a:r>
              <a:rPr lang="en-US" sz="2400" dirty="0" err="1"/>
              <a:t>centres</a:t>
            </a:r>
            <a:r>
              <a:rPr lang="en-US" sz="2400" dirty="0"/>
              <a:t> are </a:t>
            </a:r>
            <a:r>
              <a:rPr lang="en-US" sz="2400" b="1" dirty="0"/>
              <a:t>interoperable</a:t>
            </a:r>
            <a:r>
              <a:rPr lang="en-US" sz="2400" dirty="0"/>
              <a:t>, so that data collections can be combined and tools from different sources can be chained to perform complex operations to support researchers in their work. </a:t>
            </a:r>
          </a:p>
        </p:txBody>
      </p:sp>
    </p:spTree>
    <p:extLst>
      <p:ext uri="{BB962C8B-B14F-4D97-AF65-F5344CB8AC3E}">
        <p14:creationId xmlns:p14="http://schemas.microsoft.com/office/powerpoint/2010/main" val="196864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32B572-FFA5-0E4D-99FC-7288316F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Tools, … but Intelligent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9293758-D8F7-854D-B7C9-529B8BC0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6</a:t>
            </a:fld>
            <a:endParaRPr lang="bg-B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05A7952-7485-DC40-8668-344C47596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1" y="1015135"/>
            <a:ext cx="5795264" cy="54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E076D8-1808-CE49-9F9E-86F9B821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Tools, … but Intelligent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CFCF4F0-C957-5140-B0DB-6D6D1534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7</a:t>
            </a:fld>
            <a:endParaRPr lang="bg-B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4887FCE-0400-8E4E-B7DA-6BCBA80B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45924" r="43077" b="40076"/>
          <a:stretch/>
        </p:blipFill>
        <p:spPr>
          <a:xfrm>
            <a:off x="67488" y="1700801"/>
            <a:ext cx="8888622" cy="30872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2D345B46-35B7-1D4D-BA70-05C1194B51DE}"/>
              </a:ext>
            </a:extLst>
          </p:cNvPr>
          <p:cNvSpPr txBox="1"/>
          <p:nvPr/>
        </p:nvSpPr>
        <p:spPr>
          <a:xfrm>
            <a:off x="628650" y="5204508"/>
            <a:ext cx="7144378" cy="83099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e.g. most tools are based on Artificial Intelligence, Machine Learning, often Deep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7829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C92786-8A0C-C94A-A515-A8912440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l-PL" dirty="0">
                <a:cs typeface="Arial" panose="020B0604020202020204" pitchFamily="34" charset="0"/>
              </a:rPr>
              <a:t>CLARIN-PL: Examples of Language Resources – </a:t>
            </a:r>
            <a:r>
              <a:rPr lang="en-GB" altLang="pl-PL" dirty="0" err="1">
                <a:cs typeface="Arial" panose="020B0604020202020204" pitchFamily="34" charset="0"/>
              </a:rPr>
              <a:t>Słowosieć</a:t>
            </a:r>
            <a:r>
              <a:rPr lang="en-GB" altLang="pl-PL" dirty="0">
                <a:cs typeface="Arial" panose="020B0604020202020204" pitchFamily="34" charset="0"/>
              </a:rPr>
              <a:t> (plWordNet) 4.1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59B5B45-D71B-7A40-9FA6-E0F3892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E0CC-5218-4F02-99A8-E56EA2F34919}" type="slidenum">
              <a:rPr lang="bg-BG" smtClean="0"/>
              <a:pPr/>
              <a:t>8</a:t>
            </a:fld>
            <a:endParaRPr lang="bg-BG" dirty="0"/>
          </a:p>
        </p:txBody>
      </p:sp>
      <p:pic>
        <p:nvPicPr>
          <p:cNvPr id="5" name="Picture 3" descr="car-graph">
            <a:extLst>
              <a:ext uri="{FF2B5EF4-FFF2-40B4-BE49-F238E27FC236}">
                <a16:creationId xmlns:a16="http://schemas.microsoft.com/office/drawing/2014/main" xmlns="" id="{ACEAE6E0-3F5C-874D-918D-5422BC5B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06324"/>
            <a:ext cx="72739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3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3">
            <a:extLst>
              <a:ext uri="{FF2B5EF4-FFF2-40B4-BE49-F238E27FC236}">
                <a16:creationId xmlns:a16="http://schemas.microsoft.com/office/drawing/2014/main" xmlns="" id="{D91B61B7-C2AA-A840-AE76-1613E60C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cs typeface="Arial" panose="020B0604020202020204" pitchFamily="34" charset="0"/>
              </a:rPr>
              <a:t>WebSty: </a:t>
            </a:r>
            <a:r>
              <a:rPr lang="en-GB" altLang="pl-PL" dirty="0">
                <a:cs typeface="Arial" panose="020B0604020202020204" pitchFamily="34" charset="0"/>
              </a:rPr>
              <a:t>assumptions</a:t>
            </a:r>
          </a:p>
        </p:txBody>
      </p:sp>
      <p:sp>
        <p:nvSpPr>
          <p:cNvPr id="19458" name="Symbol zastępczy zawartości 4">
            <a:extLst>
              <a:ext uri="{FF2B5EF4-FFF2-40B4-BE49-F238E27FC236}">
                <a16:creationId xmlns:a16="http://schemas.microsoft.com/office/drawing/2014/main" xmlns="" id="{DA4CA5D6-CB59-AE46-9672-18464D032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pl-PL" dirty="0">
                <a:cs typeface="Arial" panose="020B0604020202020204" pitchFamily="34" charset="0"/>
              </a:rPr>
              <a:t>WebSty - a </a:t>
            </a:r>
            <a:r>
              <a:rPr lang="en-GB" altLang="pl-PL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web</a:t>
            </a:r>
            <a:r>
              <a:rPr lang="en-GB" altLang="pl-PL" dirty="0">
                <a:cs typeface="Arial" panose="020B0604020202020204" pitchFamily="34" charset="0"/>
              </a:rPr>
              <a:t>-based system for </a:t>
            </a:r>
            <a:r>
              <a:rPr lang="en-GB" altLang="pl-PL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stylometry</a:t>
            </a:r>
            <a:r>
              <a:rPr lang="en-GB" altLang="pl-PL" dirty="0">
                <a:cs typeface="Arial" panose="020B0604020202020204" pitchFamily="34" charset="0"/>
              </a:rPr>
              <a:t> targeted at scholars in the Humanities</a:t>
            </a:r>
          </a:p>
          <a:p>
            <a:pPr lvl="1"/>
            <a:r>
              <a:rPr lang="en-GB" altLang="pl-PL" dirty="0">
                <a:cs typeface="Arial" panose="020B0604020202020204" pitchFamily="34" charset="0"/>
              </a:rPr>
              <a:t>but also more and more often used in Social Sciences</a:t>
            </a:r>
          </a:p>
          <a:p>
            <a:r>
              <a:rPr lang="en-GB" altLang="pl-PL" dirty="0">
                <a:cs typeface="Arial" panose="020B0604020202020204" pitchFamily="34" charset="0"/>
              </a:rPr>
              <a:t>No requirement of installing any software on local machines</a:t>
            </a:r>
          </a:p>
          <a:p>
            <a:r>
              <a:rPr lang="en-GB" altLang="pl-PL" dirty="0">
                <a:cs typeface="Arial" panose="020B0604020202020204" pitchFamily="34" charset="0"/>
              </a:rPr>
              <a:t>Supports various research tasks for several languages:</a:t>
            </a:r>
          </a:p>
          <a:p>
            <a:pPr lvl="1"/>
            <a:r>
              <a:rPr lang="en-GB" altLang="pl-PL" dirty="0">
                <a:cs typeface="Arial" panose="020B0604020202020204" pitchFamily="34" charset="0"/>
              </a:rPr>
              <a:t>authorship attribution, analysis of style, place of origin characteristic features of author</a:t>
            </a:r>
          </a:p>
          <a:p>
            <a:pPr lvl="1"/>
            <a:r>
              <a:rPr lang="en-GB" altLang="pl-PL" dirty="0">
                <a:cs typeface="Arial" panose="020B0604020202020204" pitchFamily="34" charset="0"/>
              </a:rPr>
              <a:t>comparative analysis: similarities and differences between texts and collections</a:t>
            </a:r>
          </a:p>
          <a:p>
            <a:pPr lvl="1"/>
            <a:r>
              <a:rPr lang="en-GB" altLang="pl-PL" dirty="0">
                <a:cs typeface="Arial" panose="020B0604020202020204" pitchFamily="34" charset="0"/>
              </a:rPr>
              <a:t>semantic analysis: topics, situations, keywords, …</a:t>
            </a:r>
          </a:p>
          <a:p>
            <a:r>
              <a:rPr lang="en-GB" altLang="pl-PL" dirty="0">
                <a:cs typeface="Arial" panose="020B0604020202020204" pitchFamily="34" charset="0"/>
              </a:rPr>
              <a:t>Open architecture based on Web Services and run on a computing cluster – efficient parallel processing</a:t>
            </a:r>
          </a:p>
          <a:p>
            <a:pPr marL="0" indent="0" algn="ctr">
              <a:buNone/>
            </a:pPr>
            <a:r>
              <a:rPr lang="pl-PL" altLang="pl-PL" b="1" dirty="0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pl-PL" altLang="pl-PL" b="1" dirty="0" err="1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ws.clarin-pl.eu</a:t>
            </a:r>
            <a:r>
              <a:rPr lang="pl-PL" altLang="pl-PL" b="1" dirty="0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altLang="pl-PL" b="1" dirty="0" err="1">
                <a:solidFill>
                  <a:srgbClr val="2D4E6F"/>
                </a:solid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websty.shtml</a:t>
            </a:r>
            <a:endParaRPr lang="en-GB" altLang="pl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94015"/>
      </p:ext>
    </p:extLst>
  </p:cSld>
  <p:clrMapOvr>
    <a:masterClrMapping/>
  </p:clrMapOvr>
</p:sld>
</file>

<file path=ppt/theme/theme1.xml><?xml version="1.0" encoding="utf-8"?>
<a:theme xmlns:a="http://schemas.openxmlformats.org/drawingml/2006/main" name="CLARIN-template-new">
  <a:themeElements>
    <a:clrScheme name="Clarin Colors 1">
      <a:dk1>
        <a:srgbClr val="000000"/>
      </a:dk1>
      <a:lt1>
        <a:srgbClr val="FFFFFF"/>
      </a:lt1>
      <a:dk2>
        <a:srgbClr val="07426E"/>
      </a:dk2>
      <a:lt2>
        <a:srgbClr val="0080AA"/>
      </a:lt2>
      <a:accent1>
        <a:srgbClr val="A2C037"/>
      </a:accent1>
      <a:accent2>
        <a:srgbClr val="3399BB"/>
      </a:accent2>
      <a:accent3>
        <a:srgbClr val="B5CD5F"/>
      </a:accent3>
      <a:accent4>
        <a:srgbClr val="66B3CC"/>
      </a:accent4>
      <a:accent5>
        <a:srgbClr val="C7D987"/>
      </a:accent5>
      <a:accent6>
        <a:srgbClr val="39688B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RIN_SAB_Dieter" id="{2445B34C-B315-4927-AC7C-25360F6CF674}" vid="{DBB2A201-F09B-45C3-858B-4F8816B8088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CLARIN-template-new.potx</Template>
  <TotalTime>4849</TotalTime>
  <Words>516</Words>
  <Application>Microsoft Office PowerPoint</Application>
  <PresentationFormat>Pokaz na ekranie (4:3)</PresentationFormat>
  <Paragraphs>100</Paragraphs>
  <Slides>21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.AppleSystemUIFont</vt:lpstr>
      <vt:lpstr>Arial</vt:lpstr>
      <vt:lpstr>Calibri</vt:lpstr>
      <vt:lpstr>Calibri Normaal</vt:lpstr>
      <vt:lpstr>Calibri Vet</vt:lpstr>
      <vt:lpstr>Cambria</vt:lpstr>
      <vt:lpstr>Courier New</vt:lpstr>
      <vt:lpstr>Source Sans Pro</vt:lpstr>
      <vt:lpstr>CLARIN-template-new</vt:lpstr>
      <vt:lpstr>CLARIN – a European Language Technology Infrastructure for Humanities and Social Sciences</vt:lpstr>
      <vt:lpstr>Opportunities, Challenges &amp; Problems</vt:lpstr>
      <vt:lpstr>CLARIN in eight bullets</vt:lpstr>
      <vt:lpstr>Prezentacja programu PowerPoint</vt:lpstr>
      <vt:lpstr>CLARIN centres</vt:lpstr>
      <vt:lpstr>Simple Tools, … but Intelligent</vt:lpstr>
      <vt:lpstr>Simple Tools, … but Intelligent</vt:lpstr>
      <vt:lpstr>CLARIN-PL: Examples of Language Resources – Słowosieć (plWordNet) 4.1</vt:lpstr>
      <vt:lpstr>WebSty: assumptions</vt:lpstr>
      <vt:lpstr>WebSty: data input and features http://ws.clarin-pl.eu/webstyml.shtml </vt:lpstr>
      <vt:lpstr>WebSty: data input and features http://ws.clarin-pl.eu/webstyml.shtml </vt:lpstr>
      <vt:lpstr>WebSty: data input and features http://ws.clarin-pl.eu/webstyml.shtml </vt:lpstr>
      <vt:lpstr>WebSty: Visualisation</vt:lpstr>
      <vt:lpstr>WebSty: Visualisation</vt:lpstr>
      <vt:lpstr>WebSty: visualisation</vt:lpstr>
      <vt:lpstr>WebSty-Topic: thematic analysis </vt:lpstr>
      <vt:lpstr>WebSty-Topic: thematic analysis </vt:lpstr>
      <vt:lpstr>WebSty-Topic: thematic analysis </vt:lpstr>
      <vt:lpstr>WebSty-Topic: thematic analysis </vt:lpstr>
      <vt:lpstr>Take home message</vt:lpstr>
      <vt:lpstr>see you @  www.clarin.eu clarin-pl.eu or  clarin@clarin.eu clarin-pl@pwr.edu.pl maciej.piasecki@pwr.edy.pl 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velmans</dc:creator>
  <cp:lastModifiedBy>Marzena Kurdyś</cp:lastModifiedBy>
  <cp:revision>295</cp:revision>
  <cp:lastPrinted>2019-02-22T04:49:36Z</cp:lastPrinted>
  <dcterms:created xsi:type="dcterms:W3CDTF">2016-05-02T05:42:50Z</dcterms:created>
  <dcterms:modified xsi:type="dcterms:W3CDTF">2019-12-11T11:09:46Z</dcterms:modified>
</cp:coreProperties>
</file>