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glb" ContentType="model/gltf.binary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82" r:id="rId5"/>
    <p:sldId id="259" r:id="rId6"/>
    <p:sldId id="261" r:id="rId7"/>
    <p:sldId id="276" r:id="rId8"/>
    <p:sldId id="262" r:id="rId9"/>
    <p:sldId id="264" r:id="rId10"/>
    <p:sldId id="265" r:id="rId11"/>
    <p:sldId id="266" r:id="rId12"/>
    <p:sldId id="275" r:id="rId13"/>
    <p:sldId id="269" r:id="rId14"/>
    <p:sldId id="270" r:id="rId15"/>
    <p:sldId id="271" r:id="rId16"/>
    <p:sldId id="272" r:id="rId17"/>
  </p:sldIdLst>
  <p:sldSz cx="12192000" cy="6858000"/>
  <p:notesSz cx="6796088" cy="9929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100" d="100"/>
          <a:sy n="100" d="100"/>
        </p:scale>
        <p:origin x="-17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007A-A530-43C3-8321-C94477649CE8}" type="datetimeFigureOut">
              <a:rPr lang="pl-PL" smtClean="0"/>
              <a:pPr/>
              <a:t>07.11.2019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6A89-5E78-4742-ACC8-F2F2F6A4BE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15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007A-A530-43C3-8321-C94477649CE8}" type="datetimeFigureOut">
              <a:rPr lang="pl-PL" smtClean="0"/>
              <a:pPr/>
              <a:t>07.11.2019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6A89-5E78-4742-ACC8-F2F2F6A4BE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7203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007A-A530-43C3-8321-C94477649CE8}" type="datetimeFigureOut">
              <a:rPr lang="pl-PL" smtClean="0"/>
              <a:pPr/>
              <a:t>07.11.2019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6A89-5E78-4742-ACC8-F2F2F6A4BE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989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007A-A530-43C3-8321-C94477649CE8}" type="datetimeFigureOut">
              <a:rPr lang="pl-PL" smtClean="0"/>
              <a:pPr/>
              <a:t>07.11.2019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6A89-5E78-4742-ACC8-F2F2F6A4BE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679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007A-A530-43C3-8321-C94477649CE8}" type="datetimeFigureOut">
              <a:rPr lang="pl-PL" smtClean="0"/>
              <a:pPr/>
              <a:t>07.11.2019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6A89-5E78-4742-ACC8-F2F2F6A4BE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049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007A-A530-43C3-8321-C94477649CE8}" type="datetimeFigureOut">
              <a:rPr lang="pl-PL" smtClean="0"/>
              <a:pPr/>
              <a:t>07.11.2019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6A89-5E78-4742-ACC8-F2F2F6A4BE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789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007A-A530-43C3-8321-C94477649CE8}" type="datetimeFigureOut">
              <a:rPr lang="pl-PL" smtClean="0"/>
              <a:pPr/>
              <a:t>07.11.2019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6A89-5E78-4742-ACC8-F2F2F6A4BE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48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007A-A530-43C3-8321-C94477649CE8}" type="datetimeFigureOut">
              <a:rPr lang="pl-PL" smtClean="0"/>
              <a:pPr/>
              <a:t>07.11.2019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6A89-5E78-4742-ACC8-F2F2F6A4BE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286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007A-A530-43C3-8321-C94477649CE8}" type="datetimeFigureOut">
              <a:rPr lang="pl-PL" smtClean="0"/>
              <a:pPr/>
              <a:t>07.11.2019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6A89-5E78-4742-ACC8-F2F2F6A4BE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44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007A-A530-43C3-8321-C94477649CE8}" type="datetimeFigureOut">
              <a:rPr lang="pl-PL" smtClean="0"/>
              <a:pPr/>
              <a:t>07.11.2019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6A89-5E78-4742-ACC8-F2F2F6A4BE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6881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007A-A530-43C3-8321-C94477649CE8}" type="datetimeFigureOut">
              <a:rPr lang="pl-PL" smtClean="0"/>
              <a:pPr/>
              <a:t>07.11.2019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6A89-5E78-4742-ACC8-F2F2F6A4BE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555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4007A-A530-43C3-8321-C94477649CE8}" type="datetimeFigureOut">
              <a:rPr lang="pl-PL" smtClean="0"/>
              <a:pPr/>
              <a:t>07.11.2019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A6A89-5E78-4742-ACC8-F2F2F6A4BE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772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17/06/relationships/model3d" Target="../media/model3d2.glb"/><Relationship Id="rId13" Type="http://schemas.openxmlformats.org/officeDocument/2006/relationships/image" Target="../media/image4.png"/><Relationship Id="rId18" Type="http://schemas.openxmlformats.org/officeDocument/2006/relationships/image" Target="../media/image7.png"/><Relationship Id="rId3" Type="http://schemas.openxmlformats.org/officeDocument/2006/relationships/hyperlink" Target="https://www.remix3d.com/details/G009SX7VHFSW" TargetMode="External"/><Relationship Id="rId17" Type="http://schemas.openxmlformats.org/officeDocument/2006/relationships/image" Target="../media/image6.png"/><Relationship Id="rId2" Type="http://schemas.openxmlformats.org/officeDocument/2006/relationships/image" Target="../media/image3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5" Type="http://schemas.microsoft.com/office/2017/06/relationships/model3d" Target="../media/model3d1.glb"/><Relationship Id="rId19" Type="http://schemas.openxmlformats.org/officeDocument/2006/relationships/image" Target="../media/image9.png"/><Relationship Id="rId1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548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07311" y="4250624"/>
            <a:ext cx="6461052" cy="1655762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rPr>
              <a:t>The leader of polish economic rankings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rPr>
              <a:t>In terms of investment attractiveness</a:t>
            </a:r>
            <a:r>
              <a:rPr lang="pl-PL" sz="2000" dirty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rPr>
              <a:t> a</a:t>
            </a: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rPr>
              <a:t>s also the quality of life.</a:t>
            </a:r>
            <a:endParaRPr lang="pl-PL" sz="2000" dirty="0">
              <a:solidFill>
                <a:schemeClr val="bg1"/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80319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05"/>
            <a:ext cx="12192000" cy="6884005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518160" y="5641213"/>
            <a:ext cx="10515600" cy="1216787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bg1"/>
                </a:solidFill>
                <a:latin typeface="Impact" panose="020B0806030902050204" pitchFamily="34" charset="0"/>
              </a:rPr>
              <a:t>SELECTED FOREIGN INVESTORS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838200" y="1395349"/>
            <a:ext cx="4876800" cy="431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Impact" panose="020B0806030902050204" pitchFamily="34" charset="0"/>
              </a:rPr>
              <a:t>consumer electronics and household appliances sector</a:t>
            </a:r>
            <a:endParaRPr lang="pl-PL" sz="2400" dirty="0">
              <a:latin typeface="Impact" panose="020B0806030902050204" pitchFamily="34" charset="0"/>
            </a:endParaRPr>
          </a:p>
          <a:p>
            <a:r>
              <a:rPr lang="pl-PL" sz="1800" dirty="0" err="1">
                <a:latin typeface="+mn-lt"/>
              </a:rPr>
              <a:t>Heesung</a:t>
            </a:r>
            <a:r>
              <a:rPr lang="pl-PL" sz="1800" dirty="0">
                <a:latin typeface="+mn-lt"/>
              </a:rPr>
              <a:t> Electronics Poland  </a:t>
            </a:r>
          </a:p>
          <a:p>
            <a:r>
              <a:rPr lang="pl-PL" sz="1800" dirty="0">
                <a:latin typeface="+mn-lt"/>
              </a:rPr>
              <a:t>Whirlpool Polska</a:t>
            </a:r>
          </a:p>
          <a:p>
            <a:r>
              <a:rPr lang="pl-PL" sz="1800" dirty="0">
                <a:latin typeface="+mn-lt"/>
              </a:rPr>
              <a:t>LG Display Poland </a:t>
            </a:r>
          </a:p>
          <a:p>
            <a:r>
              <a:rPr lang="pl-PL" sz="1800" dirty="0">
                <a:latin typeface="+mn-lt"/>
              </a:rPr>
              <a:t>LG </a:t>
            </a:r>
            <a:r>
              <a:rPr lang="pl-PL" sz="1800" dirty="0" err="1">
                <a:latin typeface="+mn-lt"/>
              </a:rPr>
              <a:t>Chem</a:t>
            </a:r>
            <a:r>
              <a:rPr lang="pl-PL" sz="1800" dirty="0">
                <a:latin typeface="+mn-lt"/>
              </a:rPr>
              <a:t> Poland </a:t>
            </a:r>
          </a:p>
          <a:p>
            <a:r>
              <a:rPr lang="pl-PL" sz="1800" dirty="0">
                <a:latin typeface="+mn-lt"/>
              </a:rPr>
              <a:t>LG Electronics Wrocław</a:t>
            </a:r>
          </a:p>
          <a:p>
            <a:r>
              <a:rPr lang="pl-PL" sz="1800" dirty="0">
                <a:latin typeface="+mn-lt"/>
              </a:rPr>
              <a:t>LG </a:t>
            </a:r>
            <a:r>
              <a:rPr lang="pl-PL" sz="1800" dirty="0" err="1">
                <a:latin typeface="+mn-lt"/>
              </a:rPr>
              <a:t>Innotek</a:t>
            </a:r>
            <a:r>
              <a:rPr lang="pl-PL" sz="1800" dirty="0">
                <a:latin typeface="+mn-lt"/>
              </a:rPr>
              <a:t> Poland    </a:t>
            </a:r>
          </a:p>
          <a:p>
            <a:r>
              <a:rPr lang="pl-PL" sz="1800" dirty="0" err="1">
                <a:latin typeface="+mn-lt"/>
              </a:rPr>
              <a:t>Fagor</a:t>
            </a:r>
            <a:r>
              <a:rPr lang="pl-PL" sz="1800" dirty="0">
                <a:latin typeface="+mn-lt"/>
              </a:rPr>
              <a:t> </a:t>
            </a:r>
            <a:r>
              <a:rPr lang="pl-PL" sz="1800" dirty="0" err="1">
                <a:latin typeface="+mn-lt"/>
              </a:rPr>
              <a:t>Mastercook</a:t>
            </a:r>
            <a:endParaRPr lang="pl-PL" sz="1800" dirty="0">
              <a:latin typeface="+mn-lt"/>
            </a:endParaRPr>
          </a:p>
          <a:p>
            <a:r>
              <a:rPr lang="pl-PL" sz="1800" dirty="0">
                <a:latin typeface="+mn-lt"/>
              </a:rPr>
              <a:t>LG Electronics Wrocław</a:t>
            </a:r>
          </a:p>
          <a:p>
            <a:r>
              <a:rPr lang="pl-PL" sz="1800" dirty="0">
                <a:latin typeface="+mn-lt"/>
              </a:rPr>
              <a:t>Dong Yang Electronics </a:t>
            </a:r>
          </a:p>
          <a:p>
            <a:r>
              <a:rPr lang="pl-PL" sz="1800" dirty="0">
                <a:latin typeface="+mn-lt"/>
              </a:rPr>
              <a:t>Electrolux Poland  </a:t>
            </a:r>
          </a:p>
          <a:p>
            <a:r>
              <a:rPr lang="pl-PL" sz="1800" dirty="0">
                <a:latin typeface="+mn-lt"/>
              </a:rPr>
              <a:t>Toshiba </a:t>
            </a:r>
            <a:r>
              <a:rPr lang="pl-PL" sz="1800" dirty="0" err="1">
                <a:latin typeface="+mn-lt"/>
              </a:rPr>
              <a:t>Television</a:t>
            </a:r>
            <a:r>
              <a:rPr lang="pl-PL" sz="1800" dirty="0">
                <a:latin typeface="+mn-lt"/>
              </a:rPr>
              <a:t> Central Europe  </a:t>
            </a:r>
          </a:p>
          <a:p>
            <a:r>
              <a:rPr lang="pl-PL" sz="1800" dirty="0">
                <a:latin typeface="+mn-lt"/>
              </a:rPr>
              <a:t>3M Wrocław  </a:t>
            </a:r>
          </a:p>
          <a:p>
            <a:r>
              <a:rPr lang="pl-PL" sz="1800" dirty="0" err="1">
                <a:latin typeface="+mn-lt"/>
              </a:rPr>
              <a:t>Technisat</a:t>
            </a:r>
            <a:r>
              <a:rPr lang="pl-PL" sz="1800" dirty="0">
                <a:latin typeface="+mn-lt"/>
              </a:rPr>
              <a:t> Digital 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257544" y="1395349"/>
            <a:ext cx="4876800" cy="3880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latin typeface="Impact" panose="020B0806030902050204" pitchFamily="34" charset="0"/>
              </a:rPr>
              <a:t> BPO, </a:t>
            </a:r>
            <a:r>
              <a:rPr lang="pl-PL" sz="2400" dirty="0" err="1">
                <a:latin typeface="Impact" panose="020B0806030902050204" pitchFamily="34" charset="0"/>
              </a:rPr>
              <a:t>financial</a:t>
            </a:r>
            <a:r>
              <a:rPr lang="pl-PL" sz="2400" dirty="0">
                <a:latin typeface="Impact" panose="020B0806030902050204" pitchFamily="34" charset="0"/>
              </a:rPr>
              <a:t> </a:t>
            </a:r>
            <a:r>
              <a:rPr lang="pl-PL" sz="2400" dirty="0" err="1">
                <a:latin typeface="Impact" panose="020B0806030902050204" pitchFamily="34" charset="0"/>
              </a:rPr>
              <a:t>sector</a:t>
            </a:r>
            <a:endParaRPr lang="pl-PL" sz="2400" dirty="0">
              <a:latin typeface="Impact" panose="020B0806030902050204" pitchFamily="34" charset="0"/>
            </a:endParaRPr>
          </a:p>
          <a:p>
            <a:r>
              <a:rPr lang="pl-PL" sz="1800" dirty="0" err="1">
                <a:latin typeface="+mn-lt"/>
              </a:rPr>
              <a:t>Credit</a:t>
            </a:r>
            <a:r>
              <a:rPr lang="pl-PL" sz="1800" dirty="0">
                <a:latin typeface="+mn-lt"/>
              </a:rPr>
              <a:t> Suisse </a:t>
            </a:r>
          </a:p>
          <a:p>
            <a:r>
              <a:rPr lang="pl-PL" sz="1800" dirty="0">
                <a:latin typeface="+mn-lt"/>
              </a:rPr>
              <a:t>Getin Holding</a:t>
            </a:r>
          </a:p>
          <a:p>
            <a:r>
              <a:rPr lang="pl-PL" sz="1800" dirty="0" err="1">
                <a:latin typeface="+mn-lt"/>
              </a:rPr>
              <a:t>Credit</a:t>
            </a:r>
            <a:r>
              <a:rPr lang="pl-PL" sz="1800" dirty="0">
                <a:latin typeface="+mn-lt"/>
              </a:rPr>
              <a:t> </a:t>
            </a:r>
            <a:r>
              <a:rPr lang="pl-PL" sz="1800" dirty="0" err="1">
                <a:latin typeface="+mn-lt"/>
              </a:rPr>
              <a:t>Agricole</a:t>
            </a:r>
            <a:endParaRPr lang="pl-PL" sz="1800" dirty="0">
              <a:latin typeface="+mn-lt"/>
            </a:endParaRPr>
          </a:p>
          <a:p>
            <a:r>
              <a:rPr lang="pl-PL" sz="1800" dirty="0">
                <a:latin typeface="+mn-lt"/>
              </a:rPr>
              <a:t>BZ WBK Grupa Santander</a:t>
            </a:r>
          </a:p>
          <a:p>
            <a:r>
              <a:rPr lang="pl-PL" sz="1800" dirty="0">
                <a:latin typeface="+mn-lt"/>
              </a:rPr>
              <a:t>Google</a:t>
            </a:r>
          </a:p>
          <a:p>
            <a:r>
              <a:rPr lang="pl-PL" sz="1800" dirty="0">
                <a:latin typeface="+mn-lt"/>
              </a:rPr>
              <a:t>IBM Polska</a:t>
            </a:r>
          </a:p>
          <a:p>
            <a:r>
              <a:rPr lang="pl-PL" sz="1800" dirty="0">
                <a:latin typeface="+mn-lt"/>
              </a:rPr>
              <a:t>Nokia</a:t>
            </a:r>
          </a:p>
          <a:p>
            <a:r>
              <a:rPr lang="pl-PL" sz="1800" dirty="0">
                <a:latin typeface="+mn-lt"/>
              </a:rPr>
              <a:t>Siemens </a:t>
            </a:r>
          </a:p>
          <a:p>
            <a:r>
              <a:rPr lang="pl-PL" sz="1800" dirty="0" err="1">
                <a:latin typeface="+mn-lt"/>
              </a:rPr>
              <a:t>Amazone</a:t>
            </a:r>
            <a:endParaRPr lang="pl-PL" sz="1800" dirty="0">
              <a:latin typeface="+mn-lt"/>
            </a:endParaRPr>
          </a:p>
          <a:p>
            <a:r>
              <a:rPr lang="pl-PL" sz="1800" dirty="0">
                <a:latin typeface="+mn-lt"/>
              </a:rPr>
              <a:t>HP</a:t>
            </a:r>
          </a:p>
          <a:p>
            <a:r>
              <a:rPr lang="pl-PL" sz="1800" dirty="0">
                <a:latin typeface="+mn-lt"/>
              </a:rPr>
              <a:t>UPS</a:t>
            </a:r>
          </a:p>
          <a:p>
            <a:r>
              <a:rPr lang="pl-PL" sz="1800" dirty="0">
                <a:latin typeface="+mn-lt"/>
              </a:rPr>
              <a:t>BNY </a:t>
            </a:r>
            <a:r>
              <a:rPr lang="pl-PL" sz="1800" dirty="0" err="1">
                <a:latin typeface="+mn-lt"/>
              </a:rPr>
              <a:t>Mellon</a:t>
            </a:r>
            <a:endParaRPr lang="pl-PL" sz="1800" dirty="0">
              <a:latin typeface="+mn-lt"/>
            </a:endParaRPr>
          </a:p>
          <a:p>
            <a:r>
              <a:rPr lang="pl-PL" sz="1800" dirty="0">
                <a:latin typeface="+mn-lt"/>
              </a:rPr>
              <a:t>UBS 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73" y="4176291"/>
            <a:ext cx="1260389" cy="1260389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xmlns="" id="{F7D33790-6325-455B-8121-775D6D5210B3}"/>
              </a:ext>
            </a:extLst>
          </p:cNvPr>
          <p:cNvSpPr txBox="1">
            <a:spLocks/>
          </p:cNvSpPr>
          <p:nvPr/>
        </p:nvSpPr>
        <p:spPr>
          <a:xfrm>
            <a:off x="0" y="5827310"/>
            <a:ext cx="12192000" cy="107349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dirty="0">
                <a:solidFill>
                  <a:schemeClr val="bg1"/>
                </a:solidFill>
                <a:latin typeface="Impact" panose="020B0806030902050204" pitchFamily="34" charset="0"/>
              </a:rPr>
              <a:t>   FOREIGN INVESTORS</a:t>
            </a:r>
            <a:endParaRPr lang="pl-PL" sz="32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41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"/>
            <a:ext cx="12192000" cy="6884005"/>
          </a:xfrm>
          <a:prstGeom prst="rect">
            <a:avLst/>
          </a:prstGeom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0" y="5938345"/>
            <a:ext cx="12192000" cy="103074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chemeClr val="bg1"/>
                </a:solidFill>
                <a:latin typeface="Impact" panose="020B0806030902050204" pitchFamily="34" charset="0"/>
              </a:rPr>
              <a:t>     FOREIGN INVESTORS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790194" y="1037306"/>
            <a:ext cx="4876800" cy="431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 err="1">
                <a:latin typeface="Impact" panose="020B0806030902050204" pitchFamily="34" charset="0"/>
              </a:rPr>
              <a:t>chemical</a:t>
            </a:r>
            <a:r>
              <a:rPr lang="pl-PL" sz="2400" dirty="0">
                <a:latin typeface="Impact" panose="020B0806030902050204" pitchFamily="34" charset="0"/>
              </a:rPr>
              <a:t> and pharmaceutical </a:t>
            </a:r>
            <a:r>
              <a:rPr lang="pl-PL" sz="2400" dirty="0" err="1">
                <a:latin typeface="Impact" panose="020B0806030902050204" pitchFamily="34" charset="0"/>
              </a:rPr>
              <a:t>sector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en-US" sz="1800" dirty="0">
                <a:latin typeface="+mn-lt"/>
              </a:rPr>
              <a:t>PPG Deco Polska  </a:t>
            </a:r>
          </a:p>
          <a:p>
            <a:r>
              <a:rPr lang="en-US" sz="1800" dirty="0" err="1">
                <a:latin typeface="+mn-lt"/>
              </a:rPr>
              <a:t>Sca</a:t>
            </a:r>
            <a:r>
              <a:rPr lang="en-US" sz="1800" dirty="0">
                <a:latin typeface="+mn-lt"/>
              </a:rPr>
              <a:t> Hygiene Products  </a:t>
            </a:r>
          </a:p>
          <a:p>
            <a:r>
              <a:rPr lang="en-US" sz="1800" dirty="0" err="1">
                <a:latin typeface="+mn-lt"/>
              </a:rPr>
              <a:t>CeDo</a:t>
            </a:r>
            <a:r>
              <a:rPr lang="en-US" sz="1800" dirty="0">
                <a:latin typeface="+mn-lt"/>
              </a:rPr>
              <a:t> </a:t>
            </a:r>
          </a:p>
          <a:p>
            <a:r>
              <a:rPr lang="en-US" sz="1800" dirty="0" err="1">
                <a:latin typeface="+mn-lt"/>
              </a:rPr>
              <a:t>Gerresheimer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Boleslawiec</a:t>
            </a:r>
            <a:r>
              <a:rPr lang="en-US" sz="1800" dirty="0">
                <a:latin typeface="+mn-lt"/>
              </a:rPr>
              <a:t> </a:t>
            </a:r>
          </a:p>
          <a:p>
            <a:r>
              <a:rPr lang="en-US" sz="1800" dirty="0">
                <a:latin typeface="+mn-lt"/>
              </a:rPr>
              <a:t>Colgate - Palmolive Manufacturing   </a:t>
            </a:r>
          </a:p>
          <a:p>
            <a:r>
              <a:rPr lang="en-US" sz="1800" dirty="0">
                <a:latin typeface="+mn-lt"/>
              </a:rPr>
              <a:t>US Pharmacia </a:t>
            </a:r>
          </a:p>
          <a:p>
            <a:r>
              <a:rPr lang="en-US" sz="1800" dirty="0">
                <a:latin typeface="+mn-lt"/>
              </a:rPr>
              <a:t>Hirsch </a:t>
            </a:r>
            <a:r>
              <a:rPr lang="en-US" sz="1800" dirty="0" err="1">
                <a:latin typeface="+mn-lt"/>
              </a:rPr>
              <a:t>Porozell</a:t>
            </a:r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BASF Polska</a:t>
            </a:r>
            <a:endParaRPr lang="pl-PL" sz="1800" dirty="0">
              <a:latin typeface="+mn-lt"/>
            </a:endParaRPr>
          </a:p>
          <a:p>
            <a:r>
              <a:rPr lang="pl-PL" sz="1800" dirty="0">
                <a:latin typeface="+mn-lt"/>
              </a:rPr>
              <a:t>BORGHI CHEMICALS Poland</a:t>
            </a:r>
            <a:r>
              <a:rPr lang="en-US" sz="1800" dirty="0">
                <a:latin typeface="+mn-lt"/>
              </a:rPr>
              <a:t> </a:t>
            </a:r>
            <a:endParaRPr lang="pl-PL" sz="1800" dirty="0">
              <a:latin typeface="+mn-lt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6339840" y="1830232"/>
            <a:ext cx="4876800" cy="256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latin typeface="Impact" panose="020B0806030902050204" pitchFamily="34" charset="0"/>
              </a:rPr>
              <a:t>food products </a:t>
            </a:r>
            <a:r>
              <a:rPr lang="pl-PL" sz="2400" dirty="0" err="1">
                <a:latin typeface="Impact" panose="020B0806030902050204" pitchFamily="34" charset="0"/>
              </a:rPr>
              <a:t>sector</a:t>
            </a:r>
            <a:r>
              <a:rPr lang="pl-PL" sz="2400" dirty="0">
                <a:latin typeface="Impact" panose="020B0806030902050204" pitchFamily="34" charset="0"/>
              </a:rPr>
              <a:t/>
            </a:r>
            <a:br>
              <a:rPr lang="pl-PL" sz="2400" dirty="0">
                <a:latin typeface="Impact" panose="020B0806030902050204" pitchFamily="34" charset="0"/>
              </a:rPr>
            </a:br>
            <a:endParaRPr lang="pl-PL" sz="1800" dirty="0">
              <a:latin typeface="+mn-lt"/>
            </a:endParaRPr>
          </a:p>
          <a:p>
            <a:r>
              <a:rPr lang="pl-PL" sz="1800" dirty="0" err="1">
                <a:latin typeface="+mn-lt"/>
              </a:rPr>
              <a:t>Cadbury</a:t>
            </a:r>
            <a:r>
              <a:rPr lang="pl-PL" sz="1800" dirty="0">
                <a:latin typeface="+mn-lt"/>
              </a:rPr>
              <a:t> Polska </a:t>
            </a:r>
          </a:p>
          <a:p>
            <a:r>
              <a:rPr lang="pl-PL" sz="1800" dirty="0" err="1">
                <a:latin typeface="+mn-lt"/>
              </a:rPr>
              <a:t>Mondelez</a:t>
            </a:r>
            <a:r>
              <a:rPr lang="pl-PL" sz="1800" dirty="0">
                <a:latin typeface="+mn-lt"/>
              </a:rPr>
              <a:t> Polska  </a:t>
            </a:r>
          </a:p>
          <a:p>
            <a:r>
              <a:rPr lang="pl-PL" sz="1800" dirty="0" err="1">
                <a:latin typeface="+mn-lt"/>
              </a:rPr>
              <a:t>Cargill</a:t>
            </a:r>
            <a:r>
              <a:rPr lang="pl-PL" sz="1800" dirty="0">
                <a:latin typeface="+mn-lt"/>
              </a:rPr>
              <a:t> Poland  </a:t>
            </a:r>
          </a:p>
          <a:p>
            <a:r>
              <a:rPr lang="pl-PL" sz="1800" dirty="0">
                <a:latin typeface="+mn-lt"/>
              </a:rPr>
              <a:t>AVO-</a:t>
            </a:r>
            <a:r>
              <a:rPr lang="pl-PL" sz="1800" dirty="0" err="1">
                <a:latin typeface="+mn-lt"/>
              </a:rPr>
              <a:t>Werke</a:t>
            </a:r>
            <a:r>
              <a:rPr lang="pl-PL" sz="1800" dirty="0">
                <a:latin typeface="+mn-lt"/>
              </a:rPr>
              <a:t>  </a:t>
            </a:r>
          </a:p>
          <a:p>
            <a:r>
              <a:rPr lang="pl-PL" sz="1800" dirty="0" err="1">
                <a:latin typeface="+mn-lt"/>
              </a:rPr>
              <a:t>Eisberg</a:t>
            </a:r>
            <a:r>
              <a:rPr lang="pl-PL" sz="1800" dirty="0">
                <a:latin typeface="+mn-lt"/>
              </a:rPr>
              <a:t>  </a:t>
            </a:r>
          </a:p>
          <a:p>
            <a:r>
              <a:rPr lang="pl-PL" sz="1800" dirty="0">
                <a:latin typeface="+mn-lt"/>
              </a:rPr>
              <a:t>ULDO Polska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251" y="4399663"/>
            <a:ext cx="1260389" cy="126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4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FFB6D4CF-0B35-4A23-93E3-5723F98B10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901"/>
            <a:ext cx="12314019" cy="6952901"/>
          </a:xfrm>
          <a:prstGeom prst="rect">
            <a:avLst/>
          </a:prstGeom>
        </p:spPr>
      </p:pic>
      <p:pic>
        <p:nvPicPr>
          <p:cNvPr id="1030" name="Picture 6" descr="http://www.kpt.krakow.pl/wp-content/uploads/2019/03/psi-logo-kolor2.png">
            <a:extLst>
              <a:ext uri="{FF2B5EF4-FFF2-40B4-BE49-F238E27FC236}">
                <a16:creationId xmlns:a16="http://schemas.microsoft.com/office/drawing/2014/main" xmlns="" id="{A66E9B1A-FE6C-4BC3-86C2-B0FF227EB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06" y="2028498"/>
            <a:ext cx="3358313" cy="116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0D6C2970-AAE6-41E7-8A57-195D3828685E}"/>
              </a:ext>
            </a:extLst>
          </p:cNvPr>
          <p:cNvSpPr/>
          <p:nvPr/>
        </p:nvSpPr>
        <p:spPr>
          <a:xfrm>
            <a:off x="4855779" y="1576635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Polish Investments Zone is the</a:t>
            </a:r>
            <a:r>
              <a:rPr lang="pl-PL" dirty="0">
                <a:latin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</a:rPr>
              <a:t>program</a:t>
            </a:r>
            <a:r>
              <a:rPr lang="en-GB" b="1" dirty="0">
                <a:latin typeface="Calibri" panose="020F0502020204030204" pitchFamily="34" charset="0"/>
              </a:rPr>
              <a:t> of Special Economic Zones expansion </a:t>
            </a:r>
            <a:endParaRPr lang="pl-PL" dirty="0">
              <a:latin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</a:rPr>
              <a:t>–</a:t>
            </a:r>
            <a:r>
              <a:rPr lang="en-GB" dirty="0">
                <a:latin typeface="Calibri" panose="020F0502020204030204" pitchFamily="34" charset="0"/>
              </a:rPr>
              <a:t> tax incentives are available for investment in any location in Poland. </a:t>
            </a:r>
            <a:endParaRPr lang="pl-PL" dirty="0">
              <a:latin typeface="Calibri" panose="020F0502020204030204" pitchFamily="34" charset="0"/>
            </a:endParaRPr>
          </a:p>
          <a:p>
            <a:r>
              <a:rPr lang="en-GB" b="1" dirty="0">
                <a:latin typeface="Calibri" panose="020F0502020204030204" pitchFamily="34" charset="0"/>
              </a:rPr>
              <a:t>Poland became the only economic zone.  </a:t>
            </a:r>
            <a:r>
              <a:rPr lang="pl-PL" b="1" dirty="0">
                <a:latin typeface="Calibri" panose="020F0502020204030204" pitchFamily="34" charset="0"/>
              </a:rPr>
              <a:t> </a:t>
            </a:r>
            <a:endParaRPr lang="pl-PL" b="1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xmlns="" id="{D3EC531C-5214-4CD0-B72E-E7CAB29A77FE}"/>
              </a:ext>
            </a:extLst>
          </p:cNvPr>
          <p:cNvSpPr txBox="1">
            <a:spLocks/>
          </p:cNvSpPr>
          <p:nvPr/>
        </p:nvSpPr>
        <p:spPr>
          <a:xfrm>
            <a:off x="0" y="5784510"/>
            <a:ext cx="12314018" cy="107349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bg1"/>
                </a:solidFill>
                <a:latin typeface="Impact" panose="020B0806030902050204" pitchFamily="34" charset="0"/>
              </a:rPr>
              <a:t>   POLISH INVESTMENTS ZONE</a:t>
            </a:r>
            <a:endParaRPr lang="pl-PL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187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"/>
            <a:ext cx="12192000" cy="6884005"/>
          </a:xfrm>
          <a:prstGeom prst="rect">
            <a:avLst/>
          </a:prstGeom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701040" y="6011800"/>
            <a:ext cx="10515600" cy="12167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chemeClr val="bg1"/>
                </a:solidFill>
                <a:latin typeface="Impact" panose="020B0806030902050204" pitchFamily="34" charset="0"/>
              </a:rPr>
              <a:t>EDUCATION 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630168" y="1569227"/>
            <a:ext cx="8348142" cy="3688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+mn-lt"/>
                <a:ea typeface="+mn-ea"/>
                <a:cs typeface="+mn-cs"/>
              </a:rPr>
              <a:t>The Lower Silesian Voivodship is one of the largest education </a:t>
            </a:r>
            <a:r>
              <a:rPr lang="en-US" sz="1800" dirty="0" err="1">
                <a:latin typeface="+mn-lt"/>
                <a:ea typeface="+mn-ea"/>
                <a:cs typeface="+mn-cs"/>
              </a:rPr>
              <a:t>centres</a:t>
            </a:r>
            <a:r>
              <a:rPr lang="en-US" sz="1800" dirty="0">
                <a:latin typeface="+mn-lt"/>
                <a:ea typeface="+mn-ea"/>
                <a:cs typeface="+mn-cs"/>
              </a:rPr>
              <a:t> in Poland.</a:t>
            </a:r>
          </a:p>
          <a:p>
            <a:r>
              <a:rPr lang="en-US" sz="1800" dirty="0">
                <a:latin typeface="+mn-lt"/>
                <a:ea typeface="+mn-ea"/>
                <a:cs typeface="+mn-cs"/>
              </a:rPr>
              <a:t>The number, type of schools and their location make the region an attractive</a:t>
            </a:r>
          </a:p>
          <a:p>
            <a:r>
              <a:rPr lang="pl-PL" sz="1800" dirty="0" err="1">
                <a:latin typeface="+mn-lt"/>
                <a:ea typeface="+mn-ea"/>
                <a:cs typeface="+mn-cs"/>
              </a:rPr>
              <a:t>educational</a:t>
            </a:r>
            <a:r>
              <a:rPr lang="pl-PL" sz="1800" dirty="0">
                <a:latin typeface="+mn-lt"/>
                <a:ea typeface="+mn-ea"/>
                <a:cs typeface="+mn-cs"/>
              </a:rPr>
              <a:t> </a:t>
            </a:r>
            <a:r>
              <a:rPr lang="pl-PL" sz="1800" dirty="0" err="1">
                <a:latin typeface="+mn-lt"/>
                <a:ea typeface="+mn-ea"/>
                <a:cs typeface="+mn-cs"/>
              </a:rPr>
              <a:t>centre</a:t>
            </a:r>
            <a:r>
              <a:rPr lang="pl-PL" sz="1800" dirty="0">
                <a:latin typeface="+mn-lt"/>
                <a:ea typeface="+mn-ea"/>
                <a:cs typeface="+mn-cs"/>
              </a:rPr>
              <a:t>.</a:t>
            </a:r>
          </a:p>
          <a:p>
            <a:endParaRPr lang="pl-PL" sz="1800" dirty="0"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  <a:ea typeface="+mn-ea"/>
                <a:cs typeface="+mn-cs"/>
              </a:rPr>
              <a:t>35 institutions of higher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1" dirty="0">
                <a:latin typeface="+mn-lt"/>
                <a:ea typeface="+mn-ea"/>
                <a:cs typeface="+mn-cs"/>
              </a:rPr>
              <a:t>142 </a:t>
            </a:r>
            <a:r>
              <a:rPr lang="pl-PL" sz="1800" b="1" dirty="0" err="1">
                <a:latin typeface="+mn-lt"/>
                <a:ea typeface="+mn-ea"/>
                <a:cs typeface="+mn-cs"/>
              </a:rPr>
              <a:t>thousand</a:t>
            </a:r>
            <a:r>
              <a:rPr lang="pl-PL" sz="1800" b="1" dirty="0">
                <a:latin typeface="+mn-lt"/>
                <a:ea typeface="+mn-ea"/>
                <a:cs typeface="+mn-cs"/>
              </a:rPr>
              <a:t> of </a:t>
            </a:r>
            <a:r>
              <a:rPr lang="pl-PL" sz="1800" b="1" dirty="0" err="1">
                <a:latin typeface="+mn-lt"/>
                <a:ea typeface="+mn-ea"/>
                <a:cs typeface="+mn-cs"/>
              </a:rPr>
              <a:t>students</a:t>
            </a:r>
            <a:endParaRPr lang="pl-PL" sz="1800" b="1" dirty="0"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  <a:ea typeface="+mn-ea"/>
                <a:cs typeface="+mn-cs"/>
              </a:rPr>
              <a:t>40 thousand graduates a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  <a:ea typeface="+mn-ea"/>
                <a:cs typeface="+mn-cs"/>
              </a:rPr>
              <a:t>international and bilingual schools, primary schools, gymnasium schools</a:t>
            </a:r>
            <a:r>
              <a:rPr lang="pl-PL" sz="1800" b="1" dirty="0">
                <a:latin typeface="+mn-lt"/>
                <a:ea typeface="+mn-ea"/>
                <a:cs typeface="+mn-cs"/>
              </a:rPr>
              <a:t/>
            </a:r>
            <a:br>
              <a:rPr lang="pl-PL" sz="1800" b="1" dirty="0">
                <a:latin typeface="+mn-lt"/>
                <a:ea typeface="+mn-ea"/>
                <a:cs typeface="+mn-cs"/>
              </a:rPr>
            </a:br>
            <a:r>
              <a:rPr lang="en-US" sz="1800" b="1" dirty="0">
                <a:latin typeface="+mn-lt"/>
                <a:ea typeface="+mn-ea"/>
                <a:cs typeface="+mn-cs"/>
              </a:rPr>
              <a:t>and secondary schools</a:t>
            </a:r>
            <a:r>
              <a:rPr lang="en-US" sz="1800" dirty="0">
                <a:latin typeface="+mn-lt"/>
                <a:ea typeface="+mn-ea"/>
                <a:cs typeface="+mn-cs"/>
              </a:rPr>
              <a:t>, languages of instruction: English, German, Spanish,</a:t>
            </a:r>
            <a:r>
              <a:rPr lang="pl-PL" sz="1800" dirty="0">
                <a:latin typeface="+mn-lt"/>
                <a:ea typeface="+mn-ea"/>
                <a:cs typeface="+mn-cs"/>
              </a:rPr>
              <a:t/>
            </a:r>
            <a:br>
              <a:rPr lang="pl-PL" sz="1800" dirty="0">
                <a:latin typeface="+mn-lt"/>
                <a:ea typeface="+mn-ea"/>
                <a:cs typeface="+mn-cs"/>
              </a:rPr>
            </a:br>
            <a:r>
              <a:rPr lang="pl-PL" sz="1800" dirty="0">
                <a:latin typeface="+mn-lt"/>
                <a:ea typeface="+mn-ea"/>
                <a:cs typeface="+mn-cs"/>
              </a:rPr>
              <a:t>French and </a:t>
            </a:r>
            <a:r>
              <a:rPr lang="pl-PL" sz="1800" dirty="0" err="1">
                <a:latin typeface="+mn-lt"/>
                <a:ea typeface="+mn-ea"/>
                <a:cs typeface="+mn-cs"/>
              </a:rPr>
              <a:t>Italian</a:t>
            </a:r>
            <a:endParaRPr lang="pl-PL" sz="18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3188702"/>
            <a:ext cx="1907059" cy="1907059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xmlns="" id="{216C0AA7-7375-413E-9C27-CDFBC14334BD}"/>
              </a:ext>
            </a:extLst>
          </p:cNvPr>
          <p:cNvSpPr txBox="1">
            <a:spLocks/>
          </p:cNvSpPr>
          <p:nvPr/>
        </p:nvSpPr>
        <p:spPr>
          <a:xfrm>
            <a:off x="0" y="5901955"/>
            <a:ext cx="12192000" cy="107349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dirty="0">
                <a:solidFill>
                  <a:schemeClr val="bg1"/>
                </a:solidFill>
                <a:latin typeface="Impact" panose="020B0806030902050204" pitchFamily="34" charset="0"/>
              </a:rPr>
              <a:t>    EDUCATION </a:t>
            </a:r>
            <a:endParaRPr lang="pl-PL" sz="32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53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"/>
            <a:ext cx="12192000" cy="6858133"/>
          </a:xfrm>
          <a:prstGeom prst="rect">
            <a:avLst/>
          </a:prstGeom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701040" y="6011801"/>
            <a:ext cx="10515600" cy="846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chemeClr val="bg1"/>
                </a:solidFill>
                <a:latin typeface="Impact" panose="020B0806030902050204" pitchFamily="34" charset="0"/>
              </a:rPr>
              <a:t>TOURISM AND CULTURE</a:t>
            </a:r>
          </a:p>
        </p:txBody>
      </p:sp>
      <p:sp>
        <p:nvSpPr>
          <p:cNvPr id="5" name="Elipsa 4"/>
          <p:cNvSpPr/>
          <p:nvPr/>
        </p:nvSpPr>
        <p:spPr>
          <a:xfrm>
            <a:off x="448056" y="749808"/>
            <a:ext cx="3602736" cy="3602736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The </a:t>
            </a:r>
            <a:r>
              <a:rPr lang="pl-PL" b="1" dirty="0" err="1">
                <a:solidFill>
                  <a:schemeClr val="tx1"/>
                </a:solidFill>
              </a:rPr>
              <a:t>uncommon</a:t>
            </a:r>
            <a:endParaRPr lang="pl-PL" b="1" dirty="0">
              <a:solidFill>
                <a:schemeClr val="tx1"/>
              </a:solidFill>
            </a:endParaRPr>
          </a:p>
          <a:p>
            <a:pPr algn="ctr"/>
            <a:r>
              <a:rPr lang="pl-PL" b="1" dirty="0" err="1">
                <a:solidFill>
                  <a:schemeClr val="tx1"/>
                </a:solidFill>
              </a:rPr>
              <a:t>cultural</a:t>
            </a:r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b="1" dirty="0" err="1">
                <a:solidFill>
                  <a:schemeClr val="tx1"/>
                </a:solidFill>
              </a:rPr>
              <a:t>richness</a:t>
            </a:r>
            <a:endParaRPr lang="pl-PL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of the region is of huge</a:t>
            </a:r>
          </a:p>
          <a:p>
            <a:pPr algn="ctr"/>
            <a:r>
              <a:rPr lang="pl-PL" b="1" dirty="0" err="1">
                <a:solidFill>
                  <a:schemeClr val="tx1"/>
                </a:solidFill>
              </a:rPr>
              <a:t>importance</a:t>
            </a:r>
            <a:r>
              <a:rPr lang="pl-PL" b="1" dirty="0">
                <a:solidFill>
                  <a:schemeClr val="tx1"/>
                </a:solidFill>
              </a:rPr>
              <a:t> for </a:t>
            </a:r>
            <a:r>
              <a:rPr lang="pl-PL" b="1" dirty="0" err="1">
                <a:solidFill>
                  <a:schemeClr val="tx1"/>
                </a:solidFill>
              </a:rPr>
              <a:t>tourism</a:t>
            </a:r>
            <a:r>
              <a:rPr lang="pl-PL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pl-PL" b="1" dirty="0" err="1">
                <a:solidFill>
                  <a:schemeClr val="tx1"/>
                </a:solidFill>
              </a:rPr>
              <a:t>There</a:t>
            </a:r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b="1" dirty="0" err="1">
                <a:solidFill>
                  <a:schemeClr val="tx1"/>
                </a:solidFill>
              </a:rPr>
              <a:t>are</a:t>
            </a:r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b="1" dirty="0" err="1">
                <a:solidFill>
                  <a:schemeClr val="tx1"/>
                </a:solidFill>
              </a:rPr>
              <a:t>numerous</a:t>
            </a:r>
            <a:endParaRPr lang="pl-PL" b="1" dirty="0">
              <a:solidFill>
                <a:schemeClr val="tx1"/>
              </a:solidFill>
            </a:endParaRP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top-</a:t>
            </a:r>
            <a:r>
              <a:rPr lang="pl-PL" b="1" dirty="0" err="1">
                <a:solidFill>
                  <a:schemeClr val="tx1"/>
                </a:solidFill>
              </a:rPr>
              <a:t>class</a:t>
            </a:r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b="1" dirty="0" err="1">
                <a:solidFill>
                  <a:schemeClr val="tx1"/>
                </a:solidFill>
              </a:rPr>
              <a:t>monuments</a:t>
            </a:r>
            <a:endParaRPr lang="pl-PL" b="1" dirty="0">
              <a:solidFill>
                <a:schemeClr val="tx1"/>
              </a:solidFill>
            </a:endParaRPr>
          </a:p>
          <a:p>
            <a:pPr algn="ctr"/>
            <a:r>
              <a:rPr lang="pl-PL" b="1" dirty="0" err="1">
                <a:solidFill>
                  <a:schemeClr val="tx1"/>
                </a:solidFill>
              </a:rPr>
              <a:t>that</a:t>
            </a:r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b="1" dirty="0" err="1">
                <a:solidFill>
                  <a:schemeClr val="tx1"/>
                </a:solidFill>
              </a:rPr>
              <a:t>are</a:t>
            </a:r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b="1" dirty="0" err="1">
                <a:solidFill>
                  <a:schemeClr val="tx1"/>
                </a:solidFill>
              </a:rPr>
              <a:t>listed</a:t>
            </a:r>
            <a:r>
              <a:rPr lang="pl-PL" b="1" dirty="0">
                <a:solidFill>
                  <a:schemeClr val="tx1"/>
                </a:solidFill>
              </a:rPr>
              <a:t> as</a:t>
            </a:r>
          </a:p>
          <a:p>
            <a:pPr algn="ctr"/>
            <a:r>
              <a:rPr lang="pl-PL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UNESCO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World </a:t>
            </a:r>
            <a:r>
              <a:rPr lang="pl-PL" b="1" dirty="0" err="1">
                <a:solidFill>
                  <a:schemeClr val="tx1"/>
                </a:solidFill>
              </a:rPr>
              <a:t>Heritage</a:t>
            </a:r>
            <a:endParaRPr lang="pl-PL" b="1" dirty="0">
              <a:solidFill>
                <a:schemeClr val="tx1"/>
              </a:solidFill>
            </a:endParaRP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/>
            </a:r>
            <a:br>
              <a:rPr lang="pl-PL" b="1" dirty="0">
                <a:solidFill>
                  <a:schemeClr val="tx1"/>
                </a:solidFill>
              </a:rPr>
            </a:br>
            <a:endParaRPr lang="pl-PL" sz="2400" b="1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4290060" y="1993392"/>
            <a:ext cx="3474720" cy="347472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TOURIST</a:t>
            </a:r>
          </a:p>
          <a:p>
            <a:pPr algn="ctr"/>
            <a:r>
              <a:rPr lang="pl-PL" sz="2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ATTRACTIONS:</a:t>
            </a:r>
          </a:p>
          <a:p>
            <a:pPr algn="ctr"/>
            <a:r>
              <a:rPr lang="pl-PL" sz="2000" b="1" dirty="0">
                <a:solidFill>
                  <a:srgbClr val="FFFF00"/>
                </a:solidFill>
              </a:rPr>
              <a:t>THE KARKONOSZE MOUNTAINS</a:t>
            </a:r>
          </a:p>
          <a:p>
            <a:pPr algn="ctr"/>
            <a:r>
              <a:rPr lang="pl-PL" sz="2000" b="1" dirty="0">
                <a:solidFill>
                  <a:srgbClr val="FFFF00"/>
                </a:solidFill>
              </a:rPr>
              <a:t>LOWER SILESIAN SPAS</a:t>
            </a:r>
          </a:p>
          <a:p>
            <a:pPr algn="ctr"/>
            <a:r>
              <a:rPr lang="pl-PL" sz="2000" b="1" dirty="0">
                <a:solidFill>
                  <a:srgbClr val="FFFF00"/>
                </a:solidFill>
              </a:rPr>
              <a:t>ACTIVE TOURISM</a:t>
            </a:r>
          </a:p>
          <a:p>
            <a:pPr algn="ctr"/>
            <a:r>
              <a:rPr lang="pl-PL" sz="2000" b="1" dirty="0">
                <a:solidFill>
                  <a:srgbClr val="FFFF00"/>
                </a:solidFill>
              </a:rPr>
              <a:t>PALACES AND CASTLES</a:t>
            </a:r>
          </a:p>
          <a:p>
            <a:pPr algn="ctr"/>
            <a:r>
              <a:rPr lang="pl-PL" sz="2000" b="1" dirty="0">
                <a:solidFill>
                  <a:srgbClr val="FFFF00"/>
                </a:solidFill>
              </a:rPr>
              <a:t>CISTERCIAN ROUTE</a:t>
            </a:r>
            <a:endParaRPr lang="pl-PL" sz="2000" b="1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xmlns="" id="{CAAFF638-74CD-48FB-AB32-8E92CDADB077}"/>
              </a:ext>
            </a:extLst>
          </p:cNvPr>
          <p:cNvSpPr txBox="1">
            <a:spLocks/>
          </p:cNvSpPr>
          <p:nvPr/>
        </p:nvSpPr>
        <p:spPr>
          <a:xfrm>
            <a:off x="0" y="5784511"/>
            <a:ext cx="12192000" cy="107349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dirty="0">
                <a:solidFill>
                  <a:schemeClr val="bg1"/>
                </a:solidFill>
                <a:latin typeface="Impact" panose="020B0806030902050204" pitchFamily="34" charset="0"/>
              </a:rPr>
              <a:t>   TOURISM AND CULTURE</a:t>
            </a:r>
            <a:endParaRPr lang="pl-PL" sz="32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488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"/>
            <a:ext cx="12192000" cy="6858133"/>
          </a:xfrm>
          <a:prstGeom prst="rect">
            <a:avLst/>
          </a:prstGeom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701040" y="6011801"/>
            <a:ext cx="10515600" cy="846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chemeClr val="bg1"/>
                </a:solidFill>
                <a:latin typeface="Impact" panose="020B0806030902050204" pitchFamily="34" charset="0"/>
              </a:rPr>
              <a:t>TOURISM AND CULTURE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2456688" y="4241896"/>
            <a:ext cx="7278624" cy="1417320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LOWER SILESIA - the place of numerous cultural ventures and events</a:t>
            </a:r>
          </a:p>
          <a:p>
            <a:r>
              <a:rPr lang="pl-PL" dirty="0"/>
              <a:t>of </a:t>
            </a:r>
            <a:r>
              <a:rPr lang="pl-PL" dirty="0" err="1"/>
              <a:t>international</a:t>
            </a:r>
            <a:r>
              <a:rPr lang="pl-PL" dirty="0"/>
              <a:t> </a:t>
            </a:r>
            <a:r>
              <a:rPr lang="pl-PL" dirty="0" err="1"/>
              <a:t>importance</a:t>
            </a:r>
            <a:endParaRPr lang="pl-PL" dirty="0"/>
          </a:p>
          <a:p>
            <a:r>
              <a:rPr lang="pl-PL" dirty="0"/>
              <a:t>2016 – </a:t>
            </a:r>
            <a:r>
              <a:rPr lang="pl-PL" b="1" dirty="0" err="1">
                <a:solidFill>
                  <a:schemeClr val="bg1"/>
                </a:solidFill>
              </a:rPr>
              <a:t>Wroclaw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is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>
                <a:solidFill>
                  <a:srgbClr val="FFFF00"/>
                </a:solidFill>
              </a:rPr>
              <a:t>THE EUROPIAN CAPITAL OF CULTURE</a:t>
            </a:r>
          </a:p>
          <a:p>
            <a:r>
              <a:rPr lang="pl-PL" dirty="0"/>
              <a:t>2017 – host </a:t>
            </a:r>
            <a:r>
              <a:rPr lang="pl-PL" dirty="0" err="1"/>
              <a:t>city</a:t>
            </a:r>
            <a:r>
              <a:rPr lang="pl-PL" dirty="0"/>
              <a:t>  of </a:t>
            </a:r>
            <a:r>
              <a:rPr lang="pl-PL" b="1" dirty="0">
                <a:solidFill>
                  <a:srgbClr val="FFFF00"/>
                </a:solidFill>
              </a:rPr>
              <a:t>WORLD GAMES 2017</a:t>
            </a:r>
          </a:p>
        </p:txBody>
      </p:sp>
      <p:sp>
        <p:nvSpPr>
          <p:cNvPr id="5" name="Prostokąt 4"/>
          <p:cNvSpPr/>
          <p:nvPr/>
        </p:nvSpPr>
        <p:spPr>
          <a:xfrm>
            <a:off x="592836" y="1252661"/>
            <a:ext cx="11207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chemeClr val="accent4"/>
                </a:solidFill>
                <a:latin typeface="Impact" panose="020B0806030902050204" pitchFamily="34" charset="0"/>
              </a:rPr>
              <a:t>THEATRES, OPERA HOUSES, MUZEUMS, ART. GALERIES,  CINEMAS, CULLTURAL CENTRES, PHILARMONIC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EF8B0ABC-CF75-4F7C-8854-8A0AB653BD4C}"/>
              </a:ext>
            </a:extLst>
          </p:cNvPr>
          <p:cNvSpPr txBox="1">
            <a:spLocks/>
          </p:cNvSpPr>
          <p:nvPr/>
        </p:nvSpPr>
        <p:spPr>
          <a:xfrm>
            <a:off x="0" y="5784511"/>
            <a:ext cx="12192000" cy="107349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dirty="0">
                <a:solidFill>
                  <a:schemeClr val="bg1"/>
                </a:solidFill>
                <a:latin typeface="Impact" panose="020B0806030902050204" pitchFamily="34" charset="0"/>
              </a:rPr>
              <a:t>   TOURISM AND CULTURE</a:t>
            </a:r>
            <a:endParaRPr lang="pl-PL" sz="32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627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7824" cy="688811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387096" y="2401747"/>
            <a:ext cx="762304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dirty="0">
                <a:latin typeface="Impact" panose="020B0806030902050204" pitchFamily="34" charset="0"/>
              </a:rPr>
              <a:t>Lower Silesia</a:t>
            </a:r>
          </a:p>
          <a:p>
            <a:r>
              <a:rPr lang="en-US" sz="4000" dirty="0">
                <a:latin typeface="Impact" panose="020B0806030902050204" pitchFamily="34" charset="0"/>
              </a:rPr>
              <a:t>THE SECRET OF YOUR SUCCESS</a:t>
            </a:r>
            <a:endParaRPr lang="pl-PL" sz="4000" dirty="0">
              <a:latin typeface="Impact" panose="020B080603090205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413760" y="415248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CONTACTS</a:t>
            </a:r>
          </a:p>
          <a:p>
            <a:r>
              <a:rPr lang="pl-PL" b="1" dirty="0">
                <a:solidFill>
                  <a:schemeClr val="bg1"/>
                </a:solidFill>
              </a:rPr>
              <a:t>Lower </a:t>
            </a:r>
            <a:r>
              <a:rPr lang="pl-PL" b="1" dirty="0" err="1">
                <a:solidFill>
                  <a:schemeClr val="bg1"/>
                </a:solidFill>
              </a:rPr>
              <a:t>Silesian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Agency</a:t>
            </a:r>
            <a:r>
              <a:rPr lang="pl-PL" b="1" dirty="0">
                <a:solidFill>
                  <a:schemeClr val="bg1"/>
                </a:solidFill>
              </a:rPr>
              <a:t> of </a:t>
            </a:r>
            <a:r>
              <a:rPr lang="pl-PL" b="1" dirty="0" err="1">
                <a:solidFill>
                  <a:schemeClr val="bg1"/>
                </a:solidFill>
              </a:rPr>
              <a:t>Economic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Cooperation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al. Kasztanowa 3a-5, 53-125 Wrocław</a:t>
            </a:r>
          </a:p>
          <a:p>
            <a:r>
              <a:rPr lang="pl-PL" b="1" dirty="0">
                <a:solidFill>
                  <a:schemeClr val="bg1"/>
                </a:solidFill>
              </a:rPr>
              <a:t>tel. +48 71 736-63-03</a:t>
            </a:r>
          </a:p>
          <a:p>
            <a:r>
              <a:rPr lang="pl-PL" b="1" dirty="0">
                <a:solidFill>
                  <a:schemeClr val="bg1"/>
                </a:solidFill>
              </a:rPr>
              <a:t>mail: coie@dawg.pl</a:t>
            </a:r>
          </a:p>
          <a:p>
            <a:r>
              <a:rPr lang="pl-PL" b="1" dirty="0" err="1">
                <a:solidFill>
                  <a:schemeClr val="bg1"/>
                </a:solidFill>
              </a:rPr>
              <a:t>Working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hours</a:t>
            </a:r>
            <a:r>
              <a:rPr lang="pl-PL" b="1" dirty="0">
                <a:solidFill>
                  <a:schemeClr val="bg1"/>
                </a:solidFill>
              </a:rPr>
              <a:t>:</a:t>
            </a:r>
          </a:p>
          <a:p>
            <a:r>
              <a:rPr lang="pl-PL" b="1" dirty="0" err="1">
                <a:solidFill>
                  <a:schemeClr val="bg1"/>
                </a:solidFill>
              </a:rPr>
              <a:t>Monday-Friday</a:t>
            </a:r>
            <a:r>
              <a:rPr lang="pl-PL" b="1" dirty="0">
                <a:solidFill>
                  <a:schemeClr val="bg1"/>
                </a:solidFill>
              </a:rPr>
              <a:t>, 8:00-16:00</a:t>
            </a:r>
          </a:p>
        </p:txBody>
      </p:sp>
    </p:spTree>
    <p:extLst>
      <p:ext uri="{BB962C8B-B14F-4D97-AF65-F5344CB8AC3E}">
        <p14:creationId xmlns:p14="http://schemas.microsoft.com/office/powerpoint/2010/main" val="110546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657" y="-105377"/>
            <a:ext cx="12555050" cy="6963377"/>
          </a:xfrm>
          <a:noFill/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4368957" y="4786502"/>
            <a:ext cx="38892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800" dirty="0">
              <a:latin typeface="+mn-lt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8665802" y="1460643"/>
            <a:ext cx="21302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Impact" panose="020B0806030902050204" pitchFamily="34" charset="0"/>
              </a:rPr>
              <a:t>19 947 km²</a:t>
            </a: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SURFACE AREA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0061786" y="2618883"/>
            <a:ext cx="21302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Impact" panose="020B0806030902050204" pitchFamily="34" charset="0"/>
              </a:rPr>
              <a:t>Wrocław</a:t>
            </a: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8298686" y="3944446"/>
            <a:ext cx="41280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dirty="0">
                <a:latin typeface="+mn-lt"/>
              </a:rPr>
              <a:t>OVER </a:t>
            </a:r>
            <a:r>
              <a:rPr lang="pl-PL" sz="3200" dirty="0">
                <a:latin typeface="Impact" panose="020B0806030902050204" pitchFamily="34" charset="0"/>
              </a:rPr>
              <a:t>2,901 MLN </a:t>
            </a: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NUMBER OF RESIDENTS</a:t>
            </a: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7,55% of POLISH POPULATION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2225040" y="4495996"/>
            <a:ext cx="1944624" cy="121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500" dirty="0">
                <a:latin typeface="Impact" panose="020B0806030902050204" pitchFamily="34" charset="0"/>
              </a:rPr>
              <a:t>CZECH REPUBLIC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1281332" y="2316907"/>
            <a:ext cx="1887416" cy="938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dirty="0">
                <a:latin typeface="Impact" panose="020B0806030902050204" pitchFamily="34" charset="0"/>
              </a:rPr>
              <a:t>GERMANY</a:t>
            </a:r>
            <a:endParaRPr lang="pl-PL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xmlns="" id="{2C014E49-E3FB-4587-B3E3-0BC74EB129C5}"/>
              </a:ext>
            </a:extLst>
          </p:cNvPr>
          <p:cNvSpPr txBox="1">
            <a:spLocks/>
          </p:cNvSpPr>
          <p:nvPr/>
        </p:nvSpPr>
        <p:spPr>
          <a:xfrm>
            <a:off x="-363049" y="5708110"/>
            <a:ext cx="12555049" cy="12121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chemeClr val="bg1"/>
                </a:solidFill>
                <a:latin typeface="Impact" panose="020B0806030902050204" pitchFamily="34" charset="0"/>
              </a:rPr>
              <a:t>        </a:t>
            </a:r>
            <a:r>
              <a:rPr lang="pl-PL" sz="3200" dirty="0" err="1">
                <a:solidFill>
                  <a:schemeClr val="bg1"/>
                </a:solidFill>
                <a:latin typeface="Impact" panose="020B0806030902050204" pitchFamily="34" charset="0"/>
              </a:rPr>
              <a:t>Excellent</a:t>
            </a:r>
            <a:r>
              <a:rPr lang="pl-PL" sz="32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pl-PL" sz="3200" dirty="0" err="1">
                <a:solidFill>
                  <a:schemeClr val="bg1"/>
                </a:solidFill>
                <a:latin typeface="Impact" panose="020B0806030902050204" pitchFamily="34" charset="0"/>
              </a:rPr>
              <a:t>location</a:t>
            </a:r>
            <a:r>
              <a:rPr lang="pl-PL" sz="3200" dirty="0">
                <a:solidFill>
                  <a:schemeClr val="bg1"/>
                </a:solidFill>
                <a:latin typeface="Impact" panose="020B0806030902050204" pitchFamily="34" charset="0"/>
              </a:rPr>
              <a:t>, </a:t>
            </a:r>
            <a:r>
              <a:rPr lang="pl-PL" sz="3200" dirty="0" err="1">
                <a:solidFill>
                  <a:schemeClr val="bg1"/>
                </a:solidFill>
                <a:latin typeface="Impact" panose="020B0806030902050204" pitchFamily="34" charset="0"/>
              </a:rPr>
              <a:t>infrastructure</a:t>
            </a:r>
            <a:r>
              <a:rPr lang="pl-PL" sz="3200" dirty="0">
                <a:solidFill>
                  <a:schemeClr val="bg1"/>
                </a:solidFill>
                <a:latin typeface="Impact" panose="020B0806030902050204" pitchFamily="34" charset="0"/>
              </a:rPr>
              <a:t> and </a:t>
            </a:r>
            <a:r>
              <a:rPr lang="pl-PL" sz="3200" dirty="0" err="1">
                <a:solidFill>
                  <a:schemeClr val="bg1"/>
                </a:solidFill>
                <a:latin typeface="Impact" panose="020B0806030902050204" pitchFamily="34" charset="0"/>
              </a:rPr>
              <a:t>human</a:t>
            </a:r>
            <a:r>
              <a:rPr lang="pl-PL" sz="32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pl-PL" sz="3200" dirty="0" err="1">
                <a:solidFill>
                  <a:schemeClr val="bg1"/>
                </a:solidFill>
                <a:latin typeface="Impact" panose="020B0806030902050204" pitchFamily="34" charset="0"/>
              </a:rPr>
              <a:t>resources</a:t>
            </a:r>
            <a:endParaRPr lang="pl-PL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351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xmlns="" id="{25D95549-0DF3-441A-90ED-103695EEF13E}"/>
              </a:ext>
            </a:extLst>
          </p:cNvPr>
          <p:cNvGrpSpPr/>
          <p:nvPr/>
        </p:nvGrpSpPr>
        <p:grpSpPr>
          <a:xfrm>
            <a:off x="1176250" y="1525590"/>
            <a:ext cx="1681749" cy="2580732"/>
            <a:chOff x="1045577" y="1230733"/>
            <a:chExt cx="1681749" cy="2580732"/>
          </a:xfrm>
        </p:grpSpPr>
        <p:pic>
          <p:nvPicPr>
            <p:cNvPr id="17" name="Model 3D 16" descr="Light Gray Cylindsdfer">
              <a:extLst>
                <a:ext uri="{FF2B5EF4-FFF2-40B4-BE49-F238E27FC236}">
                  <a16:creationId xmlns:a16="http://schemas.microsoft.com/office/drawing/2014/main" xmlns="" xmlns:am3d="http://schemas.microsoft.com/office/drawing/2017/model3d" xmlns:mc="http://schemas.openxmlformats.org/markup-compatibility/2006" id="{38F38E19-86BD-46FE-93F0-695DEC907DA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5577" y="1230733"/>
              <a:ext cx="1681749" cy="2580732"/>
            </a:xfrm>
            <a:prstGeom prst="rect">
              <a:avLst/>
            </a:prstGeom>
          </p:spPr>
        </p:pic>
        <p:sp>
          <p:nvSpPr>
            <p:cNvPr id="22" name="pole tekstowe 21">
              <a:extLst>
                <a:ext uri="{FF2B5EF4-FFF2-40B4-BE49-F238E27FC236}">
                  <a16:creationId xmlns:a16="http://schemas.microsoft.com/office/drawing/2014/main" xmlns="" id="{4267A88D-4F50-4AFC-9292-14ACD84DBD83}"/>
                </a:ext>
              </a:extLst>
            </p:cNvPr>
            <p:cNvSpPr txBox="1"/>
            <p:nvPr/>
          </p:nvSpPr>
          <p:spPr>
            <a:xfrm>
              <a:off x="1142072" y="3148057"/>
              <a:ext cx="148875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</a:rPr>
                <a:t>33 800 mln USD</a:t>
              </a:r>
            </a:p>
          </p:txBody>
        </p:sp>
        <p:sp>
          <p:nvSpPr>
            <p:cNvPr id="31" name="pole tekstowe 30">
              <a:extLst>
                <a:ext uri="{FF2B5EF4-FFF2-40B4-BE49-F238E27FC236}">
                  <a16:creationId xmlns:a16="http://schemas.microsoft.com/office/drawing/2014/main" xmlns="" id="{4FB772F7-7F2F-462F-9648-BED200866D3A}"/>
                </a:ext>
              </a:extLst>
            </p:cNvPr>
            <p:cNvSpPr txBox="1"/>
            <p:nvPr/>
          </p:nvSpPr>
          <p:spPr>
            <a:xfrm>
              <a:off x="1486459" y="2078459"/>
              <a:ext cx="799984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3,7 %</a:t>
              </a:r>
            </a:p>
          </p:txBody>
        </p:sp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xmlns="" id="{52E43080-3431-449F-8433-9A612CC45DC4}"/>
              </a:ext>
            </a:extLst>
          </p:cNvPr>
          <p:cNvGrpSpPr/>
          <p:nvPr/>
        </p:nvGrpSpPr>
        <p:grpSpPr>
          <a:xfrm>
            <a:off x="3576032" y="1148560"/>
            <a:ext cx="1937827" cy="3024264"/>
            <a:chOff x="3439284" y="973989"/>
            <a:chExt cx="1937827" cy="3024264"/>
          </a:xfrm>
        </p:grpSpPr>
        <mc:AlternateContent xmlns:mc="http://schemas.openxmlformats.org/markup-compatibility/2006">
          <mc:Choice xmlns:am3d="http://schemas.microsoft.com/office/drawing/2017/model3d" xmlns="" Requires="am3d">
            <p:graphicFrame>
              <p:nvGraphicFramePr>
                <p:cNvPr id="50" name="Model 3D 49">
                  <a:extLst>
                    <a:ext uri="{FF2B5EF4-FFF2-40B4-BE49-F238E27FC236}">
                      <a16:creationId xmlns:a16="http://schemas.microsoft.com/office/drawing/2014/main" id="{0ED8EEC7-414B-422E-ADAF-DCEA39C66E3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74060014"/>
                    </p:ext>
                  </p:extLst>
                </p:nvPr>
              </p:nvGraphicFramePr>
              <p:xfrm>
                <a:off x="3584768" y="1623872"/>
                <a:ext cx="1937827" cy="3024264"/>
              </p:xfrm>
              <a:graphic>
                <a:graphicData uri="http://schemas.microsoft.com/office/drawing/2017/model3d">
                  <am3d:model3d r:embed="rId8">
                    <am3d:spPr>
                      <a:xfrm>
                        <a:off x="0" y="0"/>
                        <a:ext cx="1937827" cy="3024264"/>
                      </a:xfrm>
                      <a:prstGeom prst="rect">
                        <a:avLst/>
                      </a:prstGeom>
                    </am3d:spPr>
                    <am3d:camera>
                      <am3d:pos x="0" y="0" z="6278280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1953124" d="1000000"/>
                      <am3d:preTrans dx="0" dy="0" dz="-18000000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5400000" ay="3600000" az="5400000"/>
                      <am3d:postTrans dx="0" dy="0" dz="0"/>
                    </am3d:trans>
                    <am3d:raster rName="Office3DRenderer" rVer="16.0.8326">
                      <am3d:blip r:embed="rId13"/>
                    </am3d:raster>
                    <am3d:objViewport viewportSz="3663201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50" name="Model 3D 49">
                  <a:extLst>
                    <a:ext uri="{FF2B5EF4-FFF2-40B4-BE49-F238E27FC236}">
                      <a16:creationId xmlns:a16="http://schemas.microsoft.com/office/drawing/2014/main" xmlns="" xmlns:am3d="http://schemas.microsoft.com/office/drawing/2017/model3d" id="{0ED8EEC7-414B-422E-ADAF-DCEA39C66E3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39284" y="973989"/>
                  <a:ext cx="1937827" cy="3024264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2" name="pole tekstowe 31">
              <a:extLst>
                <a:ext uri="{FF2B5EF4-FFF2-40B4-BE49-F238E27FC236}">
                  <a16:creationId xmlns:a16="http://schemas.microsoft.com/office/drawing/2014/main" xmlns="" id="{62F2D30D-25B7-4F70-B053-85EC8D687CA7}"/>
                </a:ext>
              </a:extLst>
            </p:cNvPr>
            <p:cNvSpPr txBox="1"/>
            <p:nvPr/>
          </p:nvSpPr>
          <p:spPr>
            <a:xfrm>
              <a:off x="3930290" y="1770773"/>
              <a:ext cx="12467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8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4,1 %</a:t>
              </a:r>
            </a:p>
          </p:txBody>
        </p:sp>
        <p:sp>
          <p:nvSpPr>
            <p:cNvPr id="23" name="pole tekstowe 22">
              <a:extLst>
                <a:ext uri="{FF2B5EF4-FFF2-40B4-BE49-F238E27FC236}">
                  <a16:creationId xmlns:a16="http://schemas.microsoft.com/office/drawing/2014/main" xmlns="" id="{F21802FD-AD37-4BED-99E1-A6AD52344930}"/>
                </a:ext>
              </a:extLst>
            </p:cNvPr>
            <p:cNvSpPr txBox="1"/>
            <p:nvPr/>
          </p:nvSpPr>
          <p:spPr>
            <a:xfrm>
              <a:off x="3546711" y="3223763"/>
              <a:ext cx="172297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algn="ctr">
                <a:defRPr sz="150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</a:defRPr>
              </a:lvl1pPr>
            </a:lstStyle>
            <a:p>
              <a:r>
                <a:rPr lang="pl-PL" dirty="0"/>
                <a:t>39 930 mln USD </a:t>
              </a:r>
            </a:p>
          </p:txBody>
        </p:sp>
      </p:grpSp>
      <p:sp>
        <p:nvSpPr>
          <p:cNvPr id="4" name="Tytuł 1">
            <a:extLst>
              <a:ext uri="{FF2B5EF4-FFF2-40B4-BE49-F238E27FC236}">
                <a16:creationId xmlns:a16="http://schemas.microsoft.com/office/drawing/2014/main" xmlns="" id="{C0D43593-07F6-4F16-A71B-C08C85DBBA5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5784767"/>
            <a:ext cx="12192001" cy="107323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chemeClr val="bg1"/>
                </a:solidFill>
                <a:latin typeface="Impact" panose="020B0806030902050204" pitchFamily="34" charset="0"/>
              </a:rPr>
              <a:t>  GROSS DOMESTIC PRODUCT GROWTH </a:t>
            </a:r>
            <a:endParaRPr lang="pl-PL" sz="3200" dirty="0">
              <a:latin typeface="Impact" panose="020B080603090205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9A57A3E7-33A9-436F-A940-CBB2C3355CDD}"/>
              </a:ext>
            </a:extLst>
          </p:cNvPr>
          <p:cNvSpPr txBox="1"/>
          <p:nvPr/>
        </p:nvSpPr>
        <p:spPr>
          <a:xfrm>
            <a:off x="-561749" y="4826648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Poland GDP </a:t>
            </a:r>
            <a:r>
              <a:rPr lang="pl-PL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growth</a:t>
            </a:r>
            <a:r>
              <a:rPr lang="pl-PL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 in 2010-2017                         19,8%   </a:t>
            </a:r>
          </a:p>
          <a:p>
            <a:pPr algn="just"/>
            <a:r>
              <a:rPr lang="pl-PL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Lower Silesia  GDP </a:t>
            </a:r>
            <a:r>
              <a:rPr lang="pl-PL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growth</a:t>
            </a:r>
            <a:r>
              <a:rPr lang="pl-PL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 in 2010-2017           53,8%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xmlns="" id="{3F5A2070-1601-406C-8F27-3705B4C8300C}"/>
              </a:ext>
            </a:extLst>
          </p:cNvPr>
          <p:cNvGrpSpPr/>
          <p:nvPr/>
        </p:nvGrpSpPr>
        <p:grpSpPr>
          <a:xfrm>
            <a:off x="6070063" y="574623"/>
            <a:ext cx="2221158" cy="3787882"/>
            <a:chOff x="6084806" y="492798"/>
            <a:chExt cx="2221158" cy="3787882"/>
          </a:xfrm>
        </p:grpSpPr>
        <mc:AlternateContent xmlns:mc="http://schemas.openxmlformats.org/markup-compatibility/2006">
          <mc:Choice xmlns:am3d="http://schemas.microsoft.com/office/drawing/2017/model3d" xmlns="" Requires="am3d">
            <p:graphicFrame>
              <p:nvGraphicFramePr>
                <p:cNvPr id="19" name="Model 3D 18" descr="Light Gray Cylinder">
                  <a:extLst>
                    <a:ext uri="{FF2B5EF4-FFF2-40B4-BE49-F238E27FC236}">
                      <a16:creationId xmlns:a16="http://schemas.microsoft.com/office/drawing/2014/main" id="{320520EA-888A-4189-B8A0-86FCD3DAF3A8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53320831"/>
                    </p:ext>
                  </p:extLst>
                </p:nvPr>
              </p:nvGraphicFramePr>
              <p:xfrm>
                <a:off x="6219502" y="1039768"/>
                <a:ext cx="2221158" cy="3787882"/>
              </p:xfrm>
              <a:graphic>
                <a:graphicData uri="http://schemas.microsoft.com/office/drawing/2017/model3d">
                  <am3d:model3d r:embed="rId15">
                    <am3d:spPr>
                      <a:xfrm>
                        <a:off x="0" y="0"/>
                        <a:ext cx="2221158" cy="3787882"/>
                      </a:xfrm>
                      <a:prstGeom prst="rect">
                        <a:avLst/>
                      </a:prstGeom>
                    </am3d:spPr>
                    <am3d:camera>
                      <am3d:pos x="0" y="0" z="6278280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59681" d="1000000"/>
                      <am3d:preTrans dx="22" dy="-18000000" dz="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5400000" ay="3600000" az="5400000"/>
                      <am3d:postTrans dx="0" dy="0" dz="0"/>
                    </am3d:trans>
                    <am3d:attrSrcUrl r:id="rId3"/>
                    <am3d:raster rName="Office3DRenderer" rVer="16.0.8326">
                      <am3d:blip r:embed="rId6"/>
                    </am3d:raster>
                    <am3d:objViewport viewportSz="4146162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9" name="Model 3D 18" descr="Light Gray Cylinder">
                  <a:extLst>
                    <a:ext uri="{FF2B5EF4-FFF2-40B4-BE49-F238E27FC236}">
                      <a16:creationId xmlns:a16="http://schemas.microsoft.com/office/drawing/2014/main" xmlns="" xmlns:am3d="http://schemas.microsoft.com/office/drawing/2017/model3d" id="{320520EA-888A-4189-B8A0-86FCD3DAF3A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84806" y="492798"/>
                  <a:ext cx="2221158" cy="3787882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xmlns="" id="{F64CE618-5BA5-4A6B-A0FA-E956C70AA718}"/>
                </a:ext>
              </a:extLst>
            </p:cNvPr>
            <p:cNvSpPr/>
            <p:nvPr/>
          </p:nvSpPr>
          <p:spPr>
            <a:xfrm>
              <a:off x="6241758" y="3316509"/>
              <a:ext cx="189812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</a:rPr>
                <a:t>41 005 mln USD</a:t>
              </a:r>
            </a:p>
          </p:txBody>
        </p:sp>
        <p:sp>
          <p:nvSpPr>
            <p:cNvPr id="33" name="pole tekstowe 32">
              <a:extLst>
                <a:ext uri="{FF2B5EF4-FFF2-40B4-BE49-F238E27FC236}">
                  <a16:creationId xmlns:a16="http://schemas.microsoft.com/office/drawing/2014/main" xmlns="" id="{2836A1AE-E7E9-457E-B62D-9B06EC1B86F8}"/>
                </a:ext>
              </a:extLst>
            </p:cNvPr>
            <p:cNvSpPr txBox="1"/>
            <p:nvPr/>
          </p:nvSpPr>
          <p:spPr>
            <a:xfrm>
              <a:off x="6672627" y="1419403"/>
              <a:ext cx="10455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32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2,6 %</a:t>
              </a:r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xmlns="" id="{030B3200-21EC-4919-BC4E-64FE686CE3AB}"/>
              </a:ext>
            </a:extLst>
          </p:cNvPr>
          <p:cNvGrpSpPr/>
          <p:nvPr/>
        </p:nvGrpSpPr>
        <p:grpSpPr>
          <a:xfrm>
            <a:off x="8808651" y="323802"/>
            <a:ext cx="2492854" cy="3849022"/>
            <a:chOff x="9137396" y="365477"/>
            <a:chExt cx="2492854" cy="3849022"/>
          </a:xfrm>
        </p:grpSpPr>
        <mc:AlternateContent xmlns:mc="http://schemas.openxmlformats.org/markup-compatibility/2006">
          <mc:Choice xmlns:am3d="http://schemas.microsoft.com/office/drawing/2017/model3d" xmlns="" Requires="am3d">
            <p:graphicFrame>
              <p:nvGraphicFramePr>
                <p:cNvPr id="51" name="Model 3D 50">
                  <a:extLst>
                    <a:ext uri="{FF2B5EF4-FFF2-40B4-BE49-F238E27FC236}">
                      <a16:creationId xmlns:a16="http://schemas.microsoft.com/office/drawing/2014/main" id="{90E4B299-1310-47D3-9A55-8E1269A92A7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82121552"/>
                    </p:ext>
                  </p:extLst>
                </p:nvPr>
              </p:nvGraphicFramePr>
              <p:xfrm>
                <a:off x="9053804" y="893837"/>
                <a:ext cx="2492854" cy="3849022"/>
              </p:xfrm>
              <a:graphic>
                <a:graphicData uri="http://schemas.microsoft.com/office/drawing/2017/model3d">
                  <am3d:model3d r:embed="rId8">
                    <am3d:spPr>
                      <a:xfrm>
                        <a:off x="0" y="0"/>
                        <a:ext cx="2492854" cy="3849022"/>
                      </a:xfrm>
                      <a:prstGeom prst="rect">
                        <a:avLst/>
                      </a:prstGeom>
                    </am3d:spPr>
                    <am3d:camera>
                      <am3d:pos x="0" y="0" z="6278280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1953124" d="1000000"/>
                      <am3d:preTrans dx="0" dy="0" dz="-18000000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5400002" ay="-3600001" az="-5400003"/>
                      <am3d:postTrans dx="0" dy="0" dz="0"/>
                    </am3d:trans>
                    <am3d:raster rName="Office3DRenderer" rVer="16.0.8326">
                      <am3d:blip r:embed="rId9"/>
                    </am3d:raster>
                    <am3d:objViewport viewportSz="4662205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51" name="Model 3D 50">
                  <a:extLst>
                    <a:ext uri="{FF2B5EF4-FFF2-40B4-BE49-F238E27FC236}">
                      <a16:creationId xmlns:a16="http://schemas.microsoft.com/office/drawing/2014/main" xmlns="" xmlns:am3d="http://schemas.microsoft.com/office/drawing/2017/model3d" id="{90E4B299-1310-47D3-9A55-8E1269A92A7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137396" y="365477"/>
                  <a:ext cx="2492854" cy="3849022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5" name="Prostokąt 24">
              <a:extLst>
                <a:ext uri="{FF2B5EF4-FFF2-40B4-BE49-F238E27FC236}">
                  <a16:creationId xmlns:a16="http://schemas.microsoft.com/office/drawing/2014/main" xmlns="" id="{0D47E2B9-42FC-485A-A060-2CA2E9A2A61E}"/>
                </a:ext>
              </a:extLst>
            </p:cNvPr>
            <p:cNvSpPr/>
            <p:nvPr/>
          </p:nvSpPr>
          <p:spPr>
            <a:xfrm>
              <a:off x="9366932" y="3453923"/>
              <a:ext cx="203377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</a:rPr>
                <a:t>43 123 mln USD</a:t>
              </a:r>
            </a:p>
          </p:txBody>
        </p:sp>
        <p:sp>
          <p:nvSpPr>
            <p:cNvPr id="34" name="pole tekstowe 33">
              <a:extLst>
                <a:ext uri="{FF2B5EF4-FFF2-40B4-BE49-F238E27FC236}">
                  <a16:creationId xmlns:a16="http://schemas.microsoft.com/office/drawing/2014/main" xmlns="" id="{CF0E7DD8-DD28-429C-8C52-17143E163F00}"/>
                </a:ext>
              </a:extLst>
            </p:cNvPr>
            <p:cNvSpPr txBox="1"/>
            <p:nvPr/>
          </p:nvSpPr>
          <p:spPr>
            <a:xfrm>
              <a:off x="9877779" y="1250515"/>
              <a:ext cx="10120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32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5,1 %</a:t>
              </a:r>
            </a:p>
          </p:txBody>
        </p:sp>
      </p:grpSp>
      <p:pic>
        <p:nvPicPr>
          <p:cNvPr id="44" name="Obraz 43">
            <a:extLst>
              <a:ext uri="{FF2B5EF4-FFF2-40B4-BE49-F238E27FC236}">
                <a16:creationId xmlns:a16="http://schemas.microsoft.com/office/drawing/2014/main" xmlns="" id="{362E58CC-DDEB-46B9-9954-506D223EDA8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3" y="144644"/>
            <a:ext cx="3004085" cy="538739"/>
          </a:xfrm>
          <a:prstGeom prst="rect">
            <a:avLst/>
          </a:prstGeom>
        </p:spPr>
      </p:pic>
      <p:pic>
        <p:nvPicPr>
          <p:cNvPr id="46" name="Obraz 45" descr="Obraz zawierający jasne, zdjęcie, stół&#10;&#10;Opis wygenerowany automatycznie">
            <a:extLst>
              <a:ext uri="{FF2B5EF4-FFF2-40B4-BE49-F238E27FC236}">
                <a16:creationId xmlns:a16="http://schemas.microsoft.com/office/drawing/2014/main" xmlns="" id="{02F00B54-DFF0-47C2-A08F-B5226A6A257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94" y="144644"/>
            <a:ext cx="1647657" cy="577795"/>
          </a:xfrm>
          <a:prstGeom prst="rect">
            <a:avLst/>
          </a:prstGeom>
        </p:spPr>
      </p:pic>
      <p:sp>
        <p:nvSpPr>
          <p:cNvPr id="52" name="pole tekstowe 51">
            <a:extLst>
              <a:ext uri="{FF2B5EF4-FFF2-40B4-BE49-F238E27FC236}">
                <a16:creationId xmlns:a16="http://schemas.microsoft.com/office/drawing/2014/main" xmlns="" id="{2EACF1B6-FD39-4605-B263-C3CF25253F32}"/>
              </a:ext>
            </a:extLst>
          </p:cNvPr>
          <p:cNvSpPr txBox="1"/>
          <p:nvPr/>
        </p:nvSpPr>
        <p:spPr>
          <a:xfrm>
            <a:off x="1561513" y="4254267"/>
            <a:ext cx="1036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2014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xmlns="" id="{2B7ABDCE-B0AC-4346-8234-219B6D661CEB}"/>
              </a:ext>
            </a:extLst>
          </p:cNvPr>
          <p:cNvSpPr txBox="1"/>
          <p:nvPr/>
        </p:nvSpPr>
        <p:spPr>
          <a:xfrm>
            <a:off x="4161122" y="4254267"/>
            <a:ext cx="1058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defRPr>
            </a:lvl1pPr>
          </a:lstStyle>
          <a:p>
            <a:r>
              <a:rPr lang="pl-PL" dirty="0"/>
              <a:t>2015</a:t>
            </a:r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xmlns="" id="{30261A12-BBE9-4347-9611-BA2E96A8AD39}"/>
              </a:ext>
            </a:extLst>
          </p:cNvPr>
          <p:cNvSpPr txBox="1"/>
          <p:nvPr/>
        </p:nvSpPr>
        <p:spPr>
          <a:xfrm>
            <a:off x="6834383" y="4218932"/>
            <a:ext cx="983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defRPr>
            </a:lvl1pPr>
          </a:lstStyle>
          <a:p>
            <a:r>
              <a:rPr lang="pl-PL" dirty="0"/>
              <a:t>2016</a:t>
            </a:r>
          </a:p>
        </p:txBody>
      </p:sp>
      <p:sp>
        <p:nvSpPr>
          <p:cNvPr id="57" name="pole tekstowe 56">
            <a:extLst>
              <a:ext uri="{FF2B5EF4-FFF2-40B4-BE49-F238E27FC236}">
                <a16:creationId xmlns:a16="http://schemas.microsoft.com/office/drawing/2014/main" xmlns="" id="{B4F269EF-6980-4F52-9E0B-A08B3AFB6A52}"/>
              </a:ext>
            </a:extLst>
          </p:cNvPr>
          <p:cNvSpPr txBox="1"/>
          <p:nvPr/>
        </p:nvSpPr>
        <p:spPr>
          <a:xfrm>
            <a:off x="9696505" y="4218932"/>
            <a:ext cx="983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4031546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Obraz zawierający niebo, woda, zewnętrzne, rzeka&#10;&#10;Opis wygenerowany automatycznie">
            <a:extLst>
              <a:ext uri="{FF2B5EF4-FFF2-40B4-BE49-F238E27FC236}">
                <a16:creationId xmlns:a16="http://schemas.microsoft.com/office/drawing/2014/main" xmlns="" id="{8C9C0EC0-3BBA-40C1-AD12-2927874A86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5344"/>
            <a:ext cx="12192000" cy="9038084"/>
          </a:xfrm>
          <a:prstGeom prst="rect">
            <a:avLst/>
          </a:prstGeom>
        </p:spPr>
      </p:pic>
      <p:sp>
        <p:nvSpPr>
          <p:cNvPr id="13" name="Freeform 3">
            <a:extLst>
              <a:ext uri="{FF2B5EF4-FFF2-40B4-BE49-F238E27FC236}">
                <a16:creationId xmlns:a16="http://schemas.microsoft.com/office/drawing/2014/main" xmlns="" id="{9852CD1C-8663-46A0-8CDA-D6741996551B}"/>
              </a:ext>
            </a:extLst>
          </p:cNvPr>
          <p:cNvSpPr>
            <a:spLocks noEditPoints="1"/>
          </p:cNvSpPr>
          <p:nvPr/>
        </p:nvSpPr>
        <p:spPr bwMode="gray">
          <a:xfrm>
            <a:off x="835333" y="902438"/>
            <a:ext cx="8265110" cy="4554244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dist="206741" dir="8249373" algn="ctr" rotWithShape="0">
              <a:schemeClr val="tx2">
                <a:alpha val="50000"/>
              </a:schemeClr>
            </a:outerShdw>
          </a:effectLst>
        </p:spPr>
        <p:txBody>
          <a:bodyPr/>
          <a:lstStyle/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xmlns="" id="{EE46346C-2F99-4ED8-9D70-A34B4375921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5801710"/>
            <a:ext cx="12192000" cy="106388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chemeClr val="bg1"/>
                </a:solidFill>
                <a:latin typeface="Impact" panose="020B0806030902050204" pitchFamily="34" charset="0"/>
              </a:rPr>
              <a:t> ECONOMY STRUCTURE </a:t>
            </a:r>
          </a:p>
        </p:txBody>
      </p:sp>
      <p:grpSp>
        <p:nvGrpSpPr>
          <p:cNvPr id="19" name="Group 41">
            <a:extLst>
              <a:ext uri="{FF2B5EF4-FFF2-40B4-BE49-F238E27FC236}">
                <a16:creationId xmlns:a16="http://schemas.microsoft.com/office/drawing/2014/main" xmlns="" id="{850E37D2-4B22-476B-8861-0DA118539F7B}"/>
              </a:ext>
            </a:extLst>
          </p:cNvPr>
          <p:cNvGrpSpPr>
            <a:grpSpLocks/>
          </p:cNvGrpSpPr>
          <p:nvPr/>
        </p:nvGrpSpPr>
        <p:grpSpPr bwMode="auto">
          <a:xfrm>
            <a:off x="4739876" y="3602096"/>
            <a:ext cx="1541812" cy="1628118"/>
            <a:chOff x="576" y="1920"/>
            <a:chExt cx="1056" cy="1152"/>
          </a:xfrm>
        </p:grpSpPr>
        <p:pic>
          <p:nvPicPr>
            <p:cNvPr id="20" name="Picture 36" descr="Picture1">
              <a:extLst>
                <a:ext uri="{FF2B5EF4-FFF2-40B4-BE49-F238E27FC236}">
                  <a16:creationId xmlns:a16="http://schemas.microsoft.com/office/drawing/2014/main" xmlns="" id="{52F12F7B-2365-4A44-AE07-B233862B9A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80"/>
              <a:ext cx="1056" cy="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12">
              <a:extLst>
                <a:ext uri="{FF2B5EF4-FFF2-40B4-BE49-F238E27FC236}">
                  <a16:creationId xmlns:a16="http://schemas.microsoft.com/office/drawing/2014/main" xmlns="" id="{BEFC4F61-B9B2-434A-9B7A-683B2590B21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5" y="1920"/>
              <a:ext cx="993" cy="101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2" name="Oval 13">
              <a:extLst>
                <a:ext uri="{FF2B5EF4-FFF2-40B4-BE49-F238E27FC236}">
                  <a16:creationId xmlns:a16="http://schemas.microsoft.com/office/drawing/2014/main" xmlns="" id="{4DB37994-9573-4AB8-8461-B1C25B76C2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7" y="1925"/>
              <a:ext cx="970" cy="9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3" name="Oval 14">
              <a:extLst>
                <a:ext uri="{FF2B5EF4-FFF2-40B4-BE49-F238E27FC236}">
                  <a16:creationId xmlns:a16="http://schemas.microsoft.com/office/drawing/2014/main" xmlns="" id="{659588ED-350C-493B-8FC6-650D44AF38C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8" y="1935"/>
              <a:ext cx="922" cy="92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4" name="Oval 15">
              <a:extLst>
                <a:ext uri="{FF2B5EF4-FFF2-40B4-BE49-F238E27FC236}">
                  <a16:creationId xmlns:a16="http://schemas.microsoft.com/office/drawing/2014/main" xmlns="" id="{FC6012C5-72E9-43F6-859E-F31C870017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1" y="1961"/>
              <a:ext cx="821" cy="7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33" name="Text Box 30">
            <a:extLst>
              <a:ext uri="{FF2B5EF4-FFF2-40B4-BE49-F238E27FC236}">
                <a16:creationId xmlns:a16="http://schemas.microsoft.com/office/drawing/2014/main" xmlns="" id="{A872E2EA-CEC4-4D54-998E-1FFCA9B9E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1969" y="3856370"/>
            <a:ext cx="13565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sz="1500" dirty="0" err="1">
                <a:solidFill>
                  <a:srgbClr val="000000"/>
                </a:solidFill>
                <a:latin typeface="Impact" panose="020B0806030902050204" pitchFamily="34" charset="0"/>
              </a:rPr>
              <a:t>Computers</a:t>
            </a:r>
            <a:r>
              <a:rPr lang="pl-PL" sz="1500" dirty="0">
                <a:solidFill>
                  <a:srgbClr val="000000"/>
                </a:solidFill>
                <a:latin typeface="Impact" panose="020B0806030902050204" pitchFamily="34" charset="0"/>
              </a:rPr>
              <a:t>, </a:t>
            </a:r>
          </a:p>
          <a:p>
            <a:pPr algn="ctr"/>
            <a:r>
              <a:rPr lang="pl-PL" sz="1500" dirty="0" err="1">
                <a:solidFill>
                  <a:srgbClr val="000000"/>
                </a:solidFill>
                <a:latin typeface="Impact" panose="020B0806030902050204" pitchFamily="34" charset="0"/>
              </a:rPr>
              <a:t>Electronic</a:t>
            </a:r>
            <a:r>
              <a:rPr lang="pl-PL" sz="1500" dirty="0">
                <a:solidFill>
                  <a:srgbClr val="000000"/>
                </a:solidFill>
                <a:latin typeface="Impact" panose="020B0806030902050204" pitchFamily="34" charset="0"/>
              </a:rPr>
              <a:t>,</a:t>
            </a:r>
          </a:p>
          <a:p>
            <a:pPr algn="ctr"/>
            <a:r>
              <a:rPr lang="pl-PL" sz="1500" dirty="0" err="1">
                <a:solidFill>
                  <a:srgbClr val="000000"/>
                </a:solidFill>
                <a:latin typeface="Impact" panose="020B0806030902050204" pitchFamily="34" charset="0"/>
              </a:rPr>
              <a:t>Optic</a:t>
            </a:r>
            <a:r>
              <a:rPr lang="pl-PL" sz="1500" dirty="0">
                <a:solidFill>
                  <a:srgbClr val="000000"/>
                </a:solidFill>
                <a:latin typeface="Impact" panose="020B0806030902050204" pitchFamily="34" charset="0"/>
              </a:rPr>
              <a:t> products</a:t>
            </a:r>
            <a:endParaRPr lang="en-US" sz="1500" dirty="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grpSp>
        <p:nvGrpSpPr>
          <p:cNvPr id="86" name="Group 39">
            <a:extLst>
              <a:ext uri="{FF2B5EF4-FFF2-40B4-BE49-F238E27FC236}">
                <a16:creationId xmlns:a16="http://schemas.microsoft.com/office/drawing/2014/main" xmlns="" id="{E11D55C5-8C6F-4AE9-827D-07DF7D3725EB}"/>
              </a:ext>
            </a:extLst>
          </p:cNvPr>
          <p:cNvGrpSpPr>
            <a:grpSpLocks/>
          </p:cNvGrpSpPr>
          <p:nvPr/>
        </p:nvGrpSpPr>
        <p:grpSpPr bwMode="auto">
          <a:xfrm>
            <a:off x="741064" y="1330413"/>
            <a:ext cx="1892160" cy="1244713"/>
            <a:chOff x="1568" y="768"/>
            <a:chExt cx="672" cy="459"/>
          </a:xfrm>
        </p:grpSpPr>
        <p:pic>
          <p:nvPicPr>
            <p:cNvPr id="87" name="Picture 38" descr="Picture1">
              <a:extLst>
                <a:ext uri="{FF2B5EF4-FFF2-40B4-BE49-F238E27FC236}">
                  <a16:creationId xmlns:a16="http://schemas.microsoft.com/office/drawing/2014/main" xmlns="" id="{A0B195CF-645F-468F-A779-05E3E04012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" y="1032"/>
              <a:ext cx="672" cy="18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Oval 24">
              <a:extLst>
                <a:ext uri="{FF2B5EF4-FFF2-40B4-BE49-F238E27FC236}">
                  <a16:creationId xmlns:a16="http://schemas.microsoft.com/office/drawing/2014/main" xmlns="" id="{A7941111-FF41-4A17-ADCE-B29DA0CF73B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58" y="768"/>
              <a:ext cx="469" cy="45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9" name="Oval 25">
              <a:extLst>
                <a:ext uri="{FF2B5EF4-FFF2-40B4-BE49-F238E27FC236}">
                  <a16:creationId xmlns:a16="http://schemas.microsoft.com/office/drawing/2014/main" xmlns="" id="{52A1633A-CC48-4DC0-9BA3-168DD56E122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64" y="770"/>
              <a:ext cx="458" cy="4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0" name="Oval 26">
              <a:extLst>
                <a:ext uri="{FF2B5EF4-FFF2-40B4-BE49-F238E27FC236}">
                  <a16:creationId xmlns:a16="http://schemas.microsoft.com/office/drawing/2014/main" xmlns="" id="{92331FC2-FEC7-4984-B356-178EECEE4AB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69" y="775"/>
              <a:ext cx="435" cy="41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1" name="Oval 27">
              <a:extLst>
                <a:ext uri="{FF2B5EF4-FFF2-40B4-BE49-F238E27FC236}">
                  <a16:creationId xmlns:a16="http://schemas.microsoft.com/office/drawing/2014/main" xmlns="" id="{964D30CC-61F4-4B35-B632-2F95FA8293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94" y="787"/>
              <a:ext cx="387" cy="33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xmlns="" id="{9CFA13B7-26B5-47C1-90D7-FE4B33ED3539}"/>
              </a:ext>
            </a:extLst>
          </p:cNvPr>
          <p:cNvGrpSpPr/>
          <p:nvPr/>
        </p:nvGrpSpPr>
        <p:grpSpPr>
          <a:xfrm>
            <a:off x="6714594" y="3095856"/>
            <a:ext cx="1855890" cy="1955891"/>
            <a:chOff x="4464048" y="3744362"/>
            <a:chExt cx="2054225" cy="2220913"/>
          </a:xfrm>
        </p:grpSpPr>
        <p:grpSp>
          <p:nvGrpSpPr>
            <p:cNvPr id="35" name="Group 42">
              <a:extLst>
                <a:ext uri="{FF2B5EF4-FFF2-40B4-BE49-F238E27FC236}">
                  <a16:creationId xmlns:a16="http://schemas.microsoft.com/office/drawing/2014/main" xmlns="" id="{166ACE3D-4584-4EBD-A5E2-63BBE39B2C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048" y="3744362"/>
              <a:ext cx="2054225" cy="2220913"/>
              <a:chOff x="1935" y="2160"/>
              <a:chExt cx="1294" cy="1399"/>
            </a:xfrm>
          </p:grpSpPr>
          <p:pic>
            <p:nvPicPr>
              <p:cNvPr id="37" name="Picture 35" descr="Picture1">
                <a:extLst>
                  <a:ext uri="{FF2B5EF4-FFF2-40B4-BE49-F238E27FC236}">
                    <a16:creationId xmlns:a16="http://schemas.microsoft.com/office/drawing/2014/main" xmlns="" id="{EFBC2253-2FC4-40F7-8CB1-FC06339331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3216"/>
                <a:ext cx="1248" cy="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Oval 6">
                <a:extLst>
                  <a:ext uri="{FF2B5EF4-FFF2-40B4-BE49-F238E27FC236}">
                    <a16:creationId xmlns:a16="http://schemas.microsoft.com/office/drawing/2014/main" xmlns="" id="{E284DEA3-A2DA-4045-A80E-FDD5B7E12D4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35" y="2160"/>
                <a:ext cx="1294" cy="122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9" name="Oval 7">
                <a:extLst>
                  <a:ext uri="{FF2B5EF4-FFF2-40B4-BE49-F238E27FC236}">
                    <a16:creationId xmlns:a16="http://schemas.microsoft.com/office/drawing/2014/main" xmlns="" id="{4B60616F-9CD7-4564-9644-66ACD5C9B0C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52" y="2167"/>
                <a:ext cx="1262" cy="119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0" name="Oval 8">
                <a:extLst>
                  <a:ext uri="{FF2B5EF4-FFF2-40B4-BE49-F238E27FC236}">
                    <a16:creationId xmlns:a16="http://schemas.microsoft.com/office/drawing/2014/main" xmlns="" id="{8617E570-C507-41DA-B6D0-A271A2C24CE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65" y="2178"/>
                <a:ext cx="1201" cy="112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1" name="Oval 9">
                <a:extLst>
                  <a:ext uri="{FF2B5EF4-FFF2-40B4-BE49-F238E27FC236}">
                    <a16:creationId xmlns:a16="http://schemas.microsoft.com/office/drawing/2014/main" xmlns="" id="{B99F8115-8B2E-4F3B-9490-1AA3CC877C2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35" y="2210"/>
                <a:ext cx="1068" cy="90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36" name="Text Box 31">
              <a:extLst>
                <a:ext uri="{FF2B5EF4-FFF2-40B4-BE49-F238E27FC236}">
                  <a16:creationId xmlns:a16="http://schemas.microsoft.com/office/drawing/2014/main" xmlns="" id="{E26B9F54-D55F-4896-87F7-5B3F867CD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3057" y="4199119"/>
              <a:ext cx="1427958" cy="1153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l-PL" sz="1500" dirty="0" err="1">
                  <a:solidFill>
                    <a:srgbClr val="000000"/>
                  </a:solidFill>
                  <a:latin typeface="Impact" panose="020B0806030902050204" pitchFamily="34" charset="0"/>
                </a:rPr>
                <a:t>Cars</a:t>
              </a:r>
              <a:r>
                <a:rPr lang="pl-PL" sz="1500" dirty="0">
                  <a:solidFill>
                    <a:srgbClr val="000000"/>
                  </a:solidFill>
                  <a:latin typeface="Impact" panose="020B0806030902050204" pitchFamily="34" charset="0"/>
                </a:rPr>
                <a:t> </a:t>
              </a:r>
            </a:p>
            <a:p>
              <a:pPr algn="ctr"/>
              <a:r>
                <a:rPr lang="pl-PL" sz="1500" dirty="0" err="1">
                  <a:solidFill>
                    <a:srgbClr val="000000"/>
                  </a:solidFill>
                  <a:latin typeface="Impact" panose="020B0806030902050204" pitchFamily="34" charset="0"/>
                </a:rPr>
                <a:t>other</a:t>
              </a:r>
              <a:r>
                <a:rPr lang="pl-PL" sz="1500" dirty="0">
                  <a:solidFill>
                    <a:srgbClr val="000000"/>
                  </a:solidFill>
                  <a:latin typeface="Impact" panose="020B0806030902050204" pitchFamily="34" charset="0"/>
                </a:rPr>
                <a:t> </a:t>
              </a:r>
              <a:r>
                <a:rPr lang="pl-PL" sz="1500" dirty="0" err="1">
                  <a:solidFill>
                    <a:srgbClr val="000000"/>
                  </a:solidFill>
                  <a:latin typeface="Impact" panose="020B0806030902050204" pitchFamily="34" charset="0"/>
                </a:rPr>
                <a:t>means</a:t>
              </a:r>
              <a:r>
                <a:rPr lang="pl-PL" sz="1500" dirty="0">
                  <a:solidFill>
                    <a:srgbClr val="000000"/>
                  </a:solidFill>
                  <a:latin typeface="Impact" panose="020B0806030902050204" pitchFamily="34" charset="0"/>
                </a:rPr>
                <a:t> of transport</a:t>
              </a:r>
            </a:p>
            <a:p>
              <a:pPr algn="ctr"/>
              <a:endParaRPr lang="en-US" sz="1500" dirty="0">
                <a:solidFill>
                  <a:srgbClr val="000000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Text Box 28">
            <a:extLst>
              <a:ext uri="{FF2B5EF4-FFF2-40B4-BE49-F238E27FC236}">
                <a16:creationId xmlns:a16="http://schemas.microsoft.com/office/drawing/2014/main" xmlns="" id="{9D5D705B-6776-4A56-8249-4C9CAEA99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260" y="1657012"/>
            <a:ext cx="119521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sz="1500" dirty="0">
                <a:solidFill>
                  <a:srgbClr val="000000"/>
                </a:solidFill>
                <a:latin typeface="Impact" panose="020B0806030902050204" pitchFamily="34" charset="0"/>
              </a:rPr>
              <a:t>Food products</a:t>
            </a:r>
            <a:endParaRPr lang="en-US" sz="1500" dirty="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grpSp>
        <p:nvGrpSpPr>
          <p:cNvPr id="49" name="Group 39">
            <a:extLst>
              <a:ext uri="{FF2B5EF4-FFF2-40B4-BE49-F238E27FC236}">
                <a16:creationId xmlns:a16="http://schemas.microsoft.com/office/drawing/2014/main" xmlns="" id="{57CA25F4-52D1-4EC1-8738-396810891AA2}"/>
              </a:ext>
            </a:extLst>
          </p:cNvPr>
          <p:cNvGrpSpPr>
            <a:grpSpLocks/>
          </p:cNvGrpSpPr>
          <p:nvPr/>
        </p:nvGrpSpPr>
        <p:grpSpPr bwMode="auto">
          <a:xfrm>
            <a:off x="3873255" y="173085"/>
            <a:ext cx="1578884" cy="1051430"/>
            <a:chOff x="1568" y="768"/>
            <a:chExt cx="672" cy="459"/>
          </a:xfrm>
        </p:grpSpPr>
        <p:pic>
          <p:nvPicPr>
            <p:cNvPr id="50" name="Picture 38" descr="Picture1">
              <a:extLst>
                <a:ext uri="{FF2B5EF4-FFF2-40B4-BE49-F238E27FC236}">
                  <a16:creationId xmlns:a16="http://schemas.microsoft.com/office/drawing/2014/main" xmlns="" id="{CF376CAB-4455-414D-9460-7DCD38B019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" y="1032"/>
              <a:ext cx="672" cy="18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Oval 24">
              <a:extLst>
                <a:ext uri="{FF2B5EF4-FFF2-40B4-BE49-F238E27FC236}">
                  <a16:creationId xmlns:a16="http://schemas.microsoft.com/office/drawing/2014/main" xmlns="" id="{D7E3782A-4082-4CC6-BDD1-FFA9741BEFC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58" y="768"/>
              <a:ext cx="469" cy="45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2" name="Oval 25">
              <a:extLst>
                <a:ext uri="{FF2B5EF4-FFF2-40B4-BE49-F238E27FC236}">
                  <a16:creationId xmlns:a16="http://schemas.microsoft.com/office/drawing/2014/main" xmlns="" id="{B31F88E5-E496-4104-A0D1-E72A0425107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64" y="770"/>
              <a:ext cx="458" cy="4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3" name="Oval 26">
              <a:extLst>
                <a:ext uri="{FF2B5EF4-FFF2-40B4-BE49-F238E27FC236}">
                  <a16:creationId xmlns:a16="http://schemas.microsoft.com/office/drawing/2014/main" xmlns="" id="{9C1103DF-300C-4E57-9571-5DBB1BFBDD6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69" y="775"/>
              <a:ext cx="435" cy="41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4" name="Oval 27">
              <a:extLst>
                <a:ext uri="{FF2B5EF4-FFF2-40B4-BE49-F238E27FC236}">
                  <a16:creationId xmlns:a16="http://schemas.microsoft.com/office/drawing/2014/main" xmlns="" id="{F264A163-0295-47C7-9649-E0D0EACF69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94" y="787"/>
              <a:ext cx="387" cy="33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55" name="Text Box 28">
            <a:extLst>
              <a:ext uri="{FF2B5EF4-FFF2-40B4-BE49-F238E27FC236}">
                <a16:creationId xmlns:a16="http://schemas.microsoft.com/office/drawing/2014/main" xmlns="" id="{A9C42DC7-CEF2-4E72-94D6-2B31356EF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080" y="452579"/>
            <a:ext cx="87123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5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pl-PL" sz="1300" dirty="0" err="1">
                <a:solidFill>
                  <a:schemeClr val="tx1"/>
                </a:solidFill>
                <a:latin typeface="Impact" panose="020B0806030902050204" pitchFamily="34" charset="0"/>
              </a:rPr>
              <a:t>Chemical</a:t>
            </a:r>
            <a:r>
              <a:rPr lang="pl-PL" sz="1300" dirty="0">
                <a:solidFill>
                  <a:schemeClr val="tx1"/>
                </a:solidFill>
                <a:latin typeface="Impact" panose="020B0806030902050204" pitchFamily="34" charset="0"/>
              </a:rPr>
              <a:t> </a:t>
            </a:r>
            <a:r>
              <a:rPr lang="pl-PL" sz="1300" dirty="0" err="1">
                <a:solidFill>
                  <a:schemeClr val="tx1"/>
                </a:solidFill>
                <a:latin typeface="Impact" panose="020B0806030902050204" pitchFamily="34" charset="0"/>
              </a:rPr>
              <a:t>product</a:t>
            </a:r>
            <a:endParaRPr lang="en-US" sz="13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grpSp>
        <p:nvGrpSpPr>
          <p:cNvPr id="62" name="Group 39">
            <a:extLst>
              <a:ext uri="{FF2B5EF4-FFF2-40B4-BE49-F238E27FC236}">
                <a16:creationId xmlns:a16="http://schemas.microsoft.com/office/drawing/2014/main" xmlns="" id="{974E653F-96A1-4EB0-83E0-5017527D136A}"/>
              </a:ext>
            </a:extLst>
          </p:cNvPr>
          <p:cNvGrpSpPr>
            <a:grpSpLocks/>
          </p:cNvGrpSpPr>
          <p:nvPr/>
        </p:nvGrpSpPr>
        <p:grpSpPr bwMode="auto">
          <a:xfrm>
            <a:off x="2329161" y="495784"/>
            <a:ext cx="1578884" cy="1051430"/>
            <a:chOff x="1568" y="768"/>
            <a:chExt cx="672" cy="459"/>
          </a:xfrm>
        </p:grpSpPr>
        <p:pic>
          <p:nvPicPr>
            <p:cNvPr id="63" name="Picture 38" descr="Picture1">
              <a:extLst>
                <a:ext uri="{FF2B5EF4-FFF2-40B4-BE49-F238E27FC236}">
                  <a16:creationId xmlns:a16="http://schemas.microsoft.com/office/drawing/2014/main" xmlns="" id="{755D3F9F-D296-4746-8FE3-AB88BDF7FE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" y="1032"/>
              <a:ext cx="672" cy="18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Oval 24">
              <a:extLst>
                <a:ext uri="{FF2B5EF4-FFF2-40B4-BE49-F238E27FC236}">
                  <a16:creationId xmlns:a16="http://schemas.microsoft.com/office/drawing/2014/main" xmlns="" id="{F6632C52-89A8-4267-B6CB-64600CBE236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58" y="768"/>
              <a:ext cx="469" cy="45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5" name="Oval 25">
              <a:extLst>
                <a:ext uri="{FF2B5EF4-FFF2-40B4-BE49-F238E27FC236}">
                  <a16:creationId xmlns:a16="http://schemas.microsoft.com/office/drawing/2014/main" xmlns="" id="{50E5AD24-7DF1-4CFC-8E00-DF8C0D465A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64" y="770"/>
              <a:ext cx="458" cy="4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6" name="Oval 26">
              <a:extLst>
                <a:ext uri="{FF2B5EF4-FFF2-40B4-BE49-F238E27FC236}">
                  <a16:creationId xmlns:a16="http://schemas.microsoft.com/office/drawing/2014/main" xmlns="" id="{6D9D6EAB-CF8B-4D1C-BAAC-EB95822909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69" y="775"/>
              <a:ext cx="435" cy="41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7" name="Oval 27">
              <a:extLst>
                <a:ext uri="{FF2B5EF4-FFF2-40B4-BE49-F238E27FC236}">
                  <a16:creationId xmlns:a16="http://schemas.microsoft.com/office/drawing/2014/main" xmlns="" id="{C90CD78A-D563-4F76-A323-BA94054F401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94" y="787"/>
              <a:ext cx="387" cy="33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48" name="Text Box 28">
            <a:extLst>
              <a:ext uri="{FF2B5EF4-FFF2-40B4-BE49-F238E27FC236}">
                <a16:creationId xmlns:a16="http://schemas.microsoft.com/office/drawing/2014/main" xmlns="" id="{2BCAD470-99F7-447C-A857-FC3B2818C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202" y="689931"/>
            <a:ext cx="93631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5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pl-PL" sz="1300" dirty="0" err="1">
                <a:latin typeface="Impact" panose="020B0806030902050204" pitchFamily="34" charset="0"/>
              </a:rPr>
              <a:t>Machines</a:t>
            </a:r>
            <a:r>
              <a:rPr lang="pl-PL" sz="1300" dirty="0">
                <a:latin typeface="Impact" panose="020B0806030902050204" pitchFamily="34" charset="0"/>
              </a:rPr>
              <a:t> </a:t>
            </a:r>
          </a:p>
          <a:p>
            <a:pPr algn="ctr"/>
            <a:r>
              <a:rPr lang="pl-PL" sz="1300" dirty="0">
                <a:latin typeface="Impact" panose="020B0806030902050204" pitchFamily="34" charset="0"/>
              </a:rPr>
              <a:t>and </a:t>
            </a:r>
          </a:p>
          <a:p>
            <a:pPr algn="ctr"/>
            <a:r>
              <a:rPr lang="pl-PL" sz="1300" dirty="0" err="1">
                <a:latin typeface="Impact" panose="020B0806030902050204" pitchFamily="34" charset="0"/>
              </a:rPr>
              <a:t>equipment</a:t>
            </a:r>
            <a:endParaRPr lang="en-US" sz="1300" dirty="0">
              <a:latin typeface="Impact" panose="020B0806030902050204" pitchFamily="34" charset="0"/>
            </a:endParaRPr>
          </a:p>
        </p:txBody>
      </p:sp>
      <p:grpSp>
        <p:nvGrpSpPr>
          <p:cNvPr id="74" name="Group 39">
            <a:extLst>
              <a:ext uri="{FF2B5EF4-FFF2-40B4-BE49-F238E27FC236}">
                <a16:creationId xmlns:a16="http://schemas.microsoft.com/office/drawing/2014/main" xmlns="" id="{D42CAF6B-1BBD-41FA-9DE1-EEA332500B45}"/>
              </a:ext>
            </a:extLst>
          </p:cNvPr>
          <p:cNvGrpSpPr>
            <a:grpSpLocks/>
          </p:cNvGrpSpPr>
          <p:nvPr/>
        </p:nvGrpSpPr>
        <p:grpSpPr bwMode="auto">
          <a:xfrm>
            <a:off x="1175462" y="2737171"/>
            <a:ext cx="2101849" cy="1336631"/>
            <a:chOff x="1568" y="768"/>
            <a:chExt cx="672" cy="459"/>
          </a:xfrm>
        </p:grpSpPr>
        <p:pic>
          <p:nvPicPr>
            <p:cNvPr id="75" name="Picture 38" descr="Picture1">
              <a:extLst>
                <a:ext uri="{FF2B5EF4-FFF2-40B4-BE49-F238E27FC236}">
                  <a16:creationId xmlns:a16="http://schemas.microsoft.com/office/drawing/2014/main" xmlns="" id="{D9C9E081-C398-4020-B856-A9B299F070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" y="1032"/>
              <a:ext cx="672" cy="18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Oval 24">
              <a:extLst>
                <a:ext uri="{FF2B5EF4-FFF2-40B4-BE49-F238E27FC236}">
                  <a16:creationId xmlns:a16="http://schemas.microsoft.com/office/drawing/2014/main" xmlns="" id="{715DCFB0-E9C1-46A9-9CC7-2E124E0F4D7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58" y="768"/>
              <a:ext cx="469" cy="45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7" name="Oval 25">
              <a:extLst>
                <a:ext uri="{FF2B5EF4-FFF2-40B4-BE49-F238E27FC236}">
                  <a16:creationId xmlns:a16="http://schemas.microsoft.com/office/drawing/2014/main" xmlns="" id="{98DFB672-3ADF-4E46-A802-6A5E78C6B30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64" y="770"/>
              <a:ext cx="458" cy="4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8" name="Oval 26">
              <a:extLst>
                <a:ext uri="{FF2B5EF4-FFF2-40B4-BE49-F238E27FC236}">
                  <a16:creationId xmlns:a16="http://schemas.microsoft.com/office/drawing/2014/main" xmlns="" id="{6A0BE840-2423-48F9-BF84-224B026F30C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69" y="775"/>
              <a:ext cx="435" cy="41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9" name="Oval 27">
              <a:extLst>
                <a:ext uri="{FF2B5EF4-FFF2-40B4-BE49-F238E27FC236}">
                  <a16:creationId xmlns:a16="http://schemas.microsoft.com/office/drawing/2014/main" xmlns="" id="{279D5016-CD71-464A-82ED-F3E8FEA6CDA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94" y="787"/>
              <a:ext cx="387" cy="33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31" name="Text Box 28">
            <a:extLst>
              <a:ext uri="{FF2B5EF4-FFF2-40B4-BE49-F238E27FC236}">
                <a16:creationId xmlns:a16="http://schemas.microsoft.com/office/drawing/2014/main" xmlns="" id="{04193C07-9461-456B-80B1-73BE0CFEE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824" y="3117487"/>
            <a:ext cx="89639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sz="1500" dirty="0">
                <a:solidFill>
                  <a:srgbClr val="000000"/>
                </a:solidFill>
                <a:latin typeface="Impact" panose="020B0806030902050204" pitchFamily="34" charset="0"/>
              </a:rPr>
              <a:t>Metal </a:t>
            </a:r>
          </a:p>
          <a:p>
            <a:r>
              <a:rPr lang="pl-PL" sz="1500" dirty="0">
                <a:solidFill>
                  <a:srgbClr val="000000"/>
                </a:solidFill>
                <a:latin typeface="Impact" panose="020B0806030902050204" pitchFamily="34" charset="0"/>
              </a:rPr>
              <a:t>products</a:t>
            </a:r>
            <a:endParaRPr lang="en-US" sz="1500" dirty="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grpSp>
        <p:nvGrpSpPr>
          <p:cNvPr id="80" name="Group 39">
            <a:extLst>
              <a:ext uri="{FF2B5EF4-FFF2-40B4-BE49-F238E27FC236}">
                <a16:creationId xmlns:a16="http://schemas.microsoft.com/office/drawing/2014/main" xmlns="" id="{5D75F57C-7965-437D-9555-90CDAD07D7FC}"/>
              </a:ext>
            </a:extLst>
          </p:cNvPr>
          <p:cNvGrpSpPr>
            <a:grpSpLocks/>
          </p:cNvGrpSpPr>
          <p:nvPr/>
        </p:nvGrpSpPr>
        <p:grpSpPr bwMode="auto">
          <a:xfrm>
            <a:off x="2777177" y="3307369"/>
            <a:ext cx="2101849" cy="1336631"/>
            <a:chOff x="1568" y="768"/>
            <a:chExt cx="672" cy="459"/>
          </a:xfrm>
        </p:grpSpPr>
        <p:pic>
          <p:nvPicPr>
            <p:cNvPr id="81" name="Picture 38" descr="Picture1">
              <a:extLst>
                <a:ext uri="{FF2B5EF4-FFF2-40B4-BE49-F238E27FC236}">
                  <a16:creationId xmlns:a16="http://schemas.microsoft.com/office/drawing/2014/main" xmlns="" id="{11271611-3753-4AD5-8E72-5D23FBF0E2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" y="1032"/>
              <a:ext cx="672" cy="18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Oval 24">
              <a:extLst>
                <a:ext uri="{FF2B5EF4-FFF2-40B4-BE49-F238E27FC236}">
                  <a16:creationId xmlns:a16="http://schemas.microsoft.com/office/drawing/2014/main" xmlns="" id="{8ADE76EE-77A9-49B9-AE63-61B56C7962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58" y="768"/>
              <a:ext cx="469" cy="45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3" name="Oval 25">
              <a:extLst>
                <a:ext uri="{FF2B5EF4-FFF2-40B4-BE49-F238E27FC236}">
                  <a16:creationId xmlns:a16="http://schemas.microsoft.com/office/drawing/2014/main" xmlns="" id="{9F9D07BA-F9FE-403A-AA07-23E53D0349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64" y="770"/>
              <a:ext cx="458" cy="4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4" name="Oval 26">
              <a:extLst>
                <a:ext uri="{FF2B5EF4-FFF2-40B4-BE49-F238E27FC236}">
                  <a16:creationId xmlns:a16="http://schemas.microsoft.com/office/drawing/2014/main" xmlns="" id="{BE9CCCD7-603B-48F3-8B86-5145A9104BF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69" y="775"/>
              <a:ext cx="435" cy="41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5" name="Oval 27">
              <a:extLst>
                <a:ext uri="{FF2B5EF4-FFF2-40B4-BE49-F238E27FC236}">
                  <a16:creationId xmlns:a16="http://schemas.microsoft.com/office/drawing/2014/main" xmlns="" id="{1EB47B55-7474-4319-87C3-A10D2FD2A4B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94" y="787"/>
              <a:ext cx="387" cy="33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32" name="Text Box 29">
            <a:extLst>
              <a:ext uri="{FF2B5EF4-FFF2-40B4-BE49-F238E27FC236}">
                <a16:creationId xmlns:a16="http://schemas.microsoft.com/office/drawing/2014/main" xmlns="" id="{1D0F5139-FA75-469F-A510-0A4739061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659" y="3559545"/>
            <a:ext cx="95289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sz="1500" dirty="0">
                <a:solidFill>
                  <a:srgbClr val="000000"/>
                </a:solidFill>
                <a:latin typeface="Impact" panose="020B0806030902050204" pitchFamily="34" charset="0"/>
              </a:rPr>
              <a:t>Gum </a:t>
            </a:r>
          </a:p>
          <a:p>
            <a:pPr algn="ctr"/>
            <a:r>
              <a:rPr lang="pl-PL" sz="1500" dirty="0" err="1">
                <a:solidFill>
                  <a:srgbClr val="000000"/>
                </a:solidFill>
                <a:latin typeface="Impact" panose="020B0806030902050204" pitchFamily="34" charset="0"/>
              </a:rPr>
              <a:t>synthetic</a:t>
            </a:r>
            <a:r>
              <a:rPr lang="pl-PL" sz="150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</a:p>
          <a:p>
            <a:pPr algn="ctr"/>
            <a:r>
              <a:rPr lang="pl-PL" sz="1500" dirty="0">
                <a:solidFill>
                  <a:srgbClr val="000000"/>
                </a:solidFill>
                <a:latin typeface="Impact" panose="020B0806030902050204" pitchFamily="34" charset="0"/>
              </a:rPr>
              <a:t>materials</a:t>
            </a:r>
            <a:endParaRPr lang="en-US" sz="1500" dirty="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grpSp>
        <p:nvGrpSpPr>
          <p:cNvPr id="100" name="Group 41">
            <a:extLst>
              <a:ext uri="{FF2B5EF4-FFF2-40B4-BE49-F238E27FC236}">
                <a16:creationId xmlns:a16="http://schemas.microsoft.com/office/drawing/2014/main" xmlns="" id="{7DAB82EA-9C3A-4FF6-A417-CAEB515D7221}"/>
              </a:ext>
            </a:extLst>
          </p:cNvPr>
          <p:cNvGrpSpPr>
            <a:grpSpLocks/>
          </p:cNvGrpSpPr>
          <p:nvPr/>
        </p:nvGrpSpPr>
        <p:grpSpPr bwMode="auto">
          <a:xfrm>
            <a:off x="9318160" y="720202"/>
            <a:ext cx="2388579" cy="2356570"/>
            <a:chOff x="576" y="1920"/>
            <a:chExt cx="1056" cy="1152"/>
          </a:xfrm>
        </p:grpSpPr>
        <p:pic>
          <p:nvPicPr>
            <p:cNvPr id="101" name="Picture 36" descr="Picture1">
              <a:extLst>
                <a:ext uri="{FF2B5EF4-FFF2-40B4-BE49-F238E27FC236}">
                  <a16:creationId xmlns:a16="http://schemas.microsoft.com/office/drawing/2014/main" xmlns="" id="{71C9FE30-E375-4250-9112-887649DFC2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80"/>
              <a:ext cx="1056" cy="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Oval 12">
              <a:extLst>
                <a:ext uri="{FF2B5EF4-FFF2-40B4-BE49-F238E27FC236}">
                  <a16:creationId xmlns:a16="http://schemas.microsoft.com/office/drawing/2014/main" xmlns="" id="{E60AFD2C-639D-43EF-A1E2-9DABC04413A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5" y="1920"/>
              <a:ext cx="993" cy="101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3" name="Oval 13">
              <a:extLst>
                <a:ext uri="{FF2B5EF4-FFF2-40B4-BE49-F238E27FC236}">
                  <a16:creationId xmlns:a16="http://schemas.microsoft.com/office/drawing/2014/main" xmlns="" id="{55CD8973-C5D5-4B3C-AD76-972B1E9BDA8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7" y="1925"/>
              <a:ext cx="970" cy="9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4" name="Oval 14">
              <a:extLst>
                <a:ext uri="{FF2B5EF4-FFF2-40B4-BE49-F238E27FC236}">
                  <a16:creationId xmlns:a16="http://schemas.microsoft.com/office/drawing/2014/main" xmlns="" id="{A11B8864-F12B-4176-916F-4752BBA8ED2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8" y="1935"/>
              <a:ext cx="922" cy="92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5" name="Oval 15">
              <a:extLst>
                <a:ext uri="{FF2B5EF4-FFF2-40B4-BE49-F238E27FC236}">
                  <a16:creationId xmlns:a16="http://schemas.microsoft.com/office/drawing/2014/main" xmlns="" id="{3141065A-3A41-4471-A1C7-6C4DD934D4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1" y="1961"/>
              <a:ext cx="821" cy="7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106" name="Text Box 31">
            <a:extLst>
              <a:ext uri="{FF2B5EF4-FFF2-40B4-BE49-F238E27FC236}">
                <a16:creationId xmlns:a16="http://schemas.microsoft.com/office/drawing/2014/main" xmlns="" id="{8585937F-6637-4A1B-8804-8B1832EDC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62" y="1179958"/>
            <a:ext cx="188481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solidFill>
                  <a:srgbClr val="000000"/>
                </a:solidFill>
                <a:latin typeface="Impact" panose="020B0806030902050204" pitchFamily="34" charset="0"/>
              </a:rPr>
              <a:t>8,5 % </a:t>
            </a:r>
            <a:br>
              <a:rPr lang="pl-PL" sz="2800" dirty="0">
                <a:solidFill>
                  <a:srgbClr val="000000"/>
                </a:solidFill>
                <a:latin typeface="Impact" panose="020B0806030902050204" pitchFamily="34" charset="0"/>
              </a:rPr>
            </a:br>
            <a:r>
              <a:rPr lang="pl-PL" sz="2800" dirty="0">
                <a:solidFill>
                  <a:srgbClr val="000000"/>
                </a:solidFill>
                <a:latin typeface="Impact" panose="020B0806030902050204" pitchFamily="34" charset="0"/>
              </a:rPr>
              <a:t>Poland GDP</a:t>
            </a:r>
            <a:endParaRPr lang="en-US" sz="2800" dirty="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pic>
        <p:nvPicPr>
          <p:cNvPr id="107" name="Obraz 106">
            <a:extLst>
              <a:ext uri="{FF2B5EF4-FFF2-40B4-BE49-F238E27FC236}">
                <a16:creationId xmlns:a16="http://schemas.microsoft.com/office/drawing/2014/main" xmlns="" id="{7772E3A4-F25E-4536-8DEC-2936ABAF6F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222" y="194284"/>
            <a:ext cx="2244436" cy="402507"/>
          </a:xfrm>
          <a:prstGeom prst="rect">
            <a:avLst/>
          </a:prstGeom>
        </p:spPr>
      </p:pic>
      <p:pic>
        <p:nvPicPr>
          <p:cNvPr id="108" name="Obraz 107" descr="Obraz zawierający jasne, zdjęcie, stół&#10;&#10;Opis wygenerowany automatycznie">
            <a:extLst>
              <a:ext uri="{FF2B5EF4-FFF2-40B4-BE49-F238E27FC236}">
                <a16:creationId xmlns:a16="http://schemas.microsoft.com/office/drawing/2014/main" xmlns="" id="{ECC817F2-2287-474D-B5D6-6085738EC7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87" y="123363"/>
            <a:ext cx="1647657" cy="577795"/>
          </a:xfrm>
          <a:prstGeom prst="rect">
            <a:avLst/>
          </a:prstGeom>
        </p:spPr>
      </p:pic>
      <p:grpSp>
        <p:nvGrpSpPr>
          <p:cNvPr id="68" name="Group 41">
            <a:extLst>
              <a:ext uri="{FF2B5EF4-FFF2-40B4-BE49-F238E27FC236}">
                <a16:creationId xmlns:a16="http://schemas.microsoft.com/office/drawing/2014/main" xmlns="" id="{3ED5E347-617D-4933-8D1C-604D1892FF17}"/>
              </a:ext>
            </a:extLst>
          </p:cNvPr>
          <p:cNvGrpSpPr>
            <a:grpSpLocks/>
          </p:cNvGrpSpPr>
          <p:nvPr/>
        </p:nvGrpSpPr>
        <p:grpSpPr bwMode="auto">
          <a:xfrm>
            <a:off x="9301196" y="2988090"/>
            <a:ext cx="2388579" cy="2356570"/>
            <a:chOff x="576" y="1920"/>
            <a:chExt cx="1056" cy="1152"/>
          </a:xfrm>
        </p:grpSpPr>
        <p:pic>
          <p:nvPicPr>
            <p:cNvPr id="69" name="Picture 36" descr="Picture1">
              <a:extLst>
                <a:ext uri="{FF2B5EF4-FFF2-40B4-BE49-F238E27FC236}">
                  <a16:creationId xmlns:a16="http://schemas.microsoft.com/office/drawing/2014/main" xmlns="" id="{CBF182DD-4913-4B99-BD50-C5DA4411EC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80"/>
              <a:ext cx="1056" cy="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Oval 12">
              <a:extLst>
                <a:ext uri="{FF2B5EF4-FFF2-40B4-BE49-F238E27FC236}">
                  <a16:creationId xmlns:a16="http://schemas.microsoft.com/office/drawing/2014/main" xmlns="" id="{3D02C2DF-CFA7-4FE7-A492-C2EFAD0F8DD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5" y="1920"/>
              <a:ext cx="993" cy="101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1" name="Oval 13">
              <a:extLst>
                <a:ext uri="{FF2B5EF4-FFF2-40B4-BE49-F238E27FC236}">
                  <a16:creationId xmlns:a16="http://schemas.microsoft.com/office/drawing/2014/main" xmlns="" id="{DEA5536A-29D3-4F94-A21E-38060ACDF6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7" y="1925"/>
              <a:ext cx="970" cy="9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2" name="Oval 14">
              <a:extLst>
                <a:ext uri="{FF2B5EF4-FFF2-40B4-BE49-F238E27FC236}">
                  <a16:creationId xmlns:a16="http://schemas.microsoft.com/office/drawing/2014/main" xmlns="" id="{2C71B3B6-14F1-4B98-A3ED-D97B0E8EC76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8" y="1935"/>
              <a:ext cx="922" cy="92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3" name="Oval 15">
              <a:extLst>
                <a:ext uri="{FF2B5EF4-FFF2-40B4-BE49-F238E27FC236}">
                  <a16:creationId xmlns:a16="http://schemas.microsoft.com/office/drawing/2014/main" xmlns="" id="{1189F2BC-F0C1-4ED0-A2EA-B0F3EFA716C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1" y="1961"/>
              <a:ext cx="821" cy="7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98" name="Text Box 31">
            <a:extLst>
              <a:ext uri="{FF2B5EF4-FFF2-40B4-BE49-F238E27FC236}">
                <a16:creationId xmlns:a16="http://schemas.microsoft.com/office/drawing/2014/main" xmlns="" id="{A07953B3-EC75-4222-A475-C5F9EF776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7189" y="3328653"/>
            <a:ext cx="188481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solidFill>
                  <a:srgbClr val="000000"/>
                </a:solidFill>
                <a:latin typeface="Impact" panose="020B0806030902050204" pitchFamily="34" charset="0"/>
              </a:rPr>
              <a:t>10 % </a:t>
            </a:r>
            <a:br>
              <a:rPr lang="pl-PL" sz="2800" dirty="0">
                <a:solidFill>
                  <a:srgbClr val="000000"/>
                </a:solidFill>
                <a:latin typeface="Impact" panose="020B0806030902050204" pitchFamily="34" charset="0"/>
              </a:rPr>
            </a:br>
            <a:r>
              <a:rPr lang="pl-PL" sz="2800" dirty="0">
                <a:solidFill>
                  <a:srgbClr val="000000"/>
                </a:solidFill>
                <a:latin typeface="Impact" panose="020B0806030902050204" pitchFamily="34" charset="0"/>
              </a:rPr>
              <a:t>Poland</a:t>
            </a:r>
          </a:p>
          <a:p>
            <a:pPr algn="ctr"/>
            <a:r>
              <a:rPr lang="pl-PL" sz="2800" dirty="0">
                <a:solidFill>
                  <a:srgbClr val="000000"/>
                </a:solidFill>
                <a:latin typeface="Impact" panose="020B0806030902050204" pitchFamily="34" charset="0"/>
              </a:rPr>
              <a:t>export</a:t>
            </a:r>
            <a:endParaRPr lang="en-US" sz="2800" dirty="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5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90"/>
            <a:ext cx="12192000" cy="688837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0144" y="5532437"/>
            <a:ext cx="2813304" cy="1325563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bg1"/>
                </a:solidFill>
                <a:latin typeface="Impact" panose="020B0806030902050204" pitchFamily="34" charset="0"/>
              </a:rPr>
              <a:t>UNEMPLOYMENT 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8636508" y="5593397"/>
            <a:ext cx="34111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chemeClr val="bg1"/>
                </a:solidFill>
                <a:latin typeface="+mn-lt"/>
              </a:rPr>
              <a:t>POPULATION – 2 903 710</a:t>
            </a:r>
          </a:p>
        </p:txBody>
      </p:sp>
      <p:sp>
        <p:nvSpPr>
          <p:cNvPr id="8" name="Elipsa 7"/>
          <p:cNvSpPr/>
          <p:nvPr/>
        </p:nvSpPr>
        <p:spPr>
          <a:xfrm>
            <a:off x="390144" y="2587752"/>
            <a:ext cx="2423160" cy="24231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791456" y="2660904"/>
            <a:ext cx="2423160" cy="24231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8510016" y="2660904"/>
            <a:ext cx="2423160" cy="24231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536448" y="3053048"/>
            <a:ext cx="21701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 smtClean="0">
                <a:latin typeface="Impact" panose="020B0806030902050204" pitchFamily="34" charset="0"/>
              </a:rPr>
              <a:t>5,1%</a:t>
            </a:r>
            <a:endParaRPr lang="pl-PL" sz="3600" dirty="0">
              <a:latin typeface="Impact" panose="020B0806030902050204" pitchFamily="34" charset="0"/>
            </a:endParaRPr>
          </a:p>
          <a:p>
            <a:pPr algn="ctr"/>
            <a:r>
              <a:rPr lang="pl-PL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unemployment</a:t>
            </a: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in Poland</a:t>
            </a:r>
            <a:endParaRPr lang="pl-PL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ytuł 1"/>
          <p:cNvSpPr txBox="1">
            <a:spLocks/>
          </p:cNvSpPr>
          <p:nvPr/>
        </p:nvSpPr>
        <p:spPr>
          <a:xfrm>
            <a:off x="4917948" y="3147217"/>
            <a:ext cx="21701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>
                <a:latin typeface="Impact" panose="020B0806030902050204" pitchFamily="34" charset="0"/>
              </a:rPr>
              <a:t>4,6%</a:t>
            </a:r>
          </a:p>
          <a:p>
            <a:pPr algn="ctr">
              <a:lnSpc>
                <a:spcPct val="100000"/>
              </a:lnSpc>
            </a:pPr>
            <a:r>
              <a:rPr lang="pl-PL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unemployment</a:t>
            </a: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l-PL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in the region</a:t>
            </a:r>
          </a:p>
        </p:txBody>
      </p:sp>
      <p:sp>
        <p:nvSpPr>
          <p:cNvPr id="13" name="Tytuł 1"/>
          <p:cNvSpPr txBox="1">
            <a:spLocks/>
          </p:cNvSpPr>
          <p:nvPr/>
        </p:nvSpPr>
        <p:spPr>
          <a:xfrm>
            <a:off x="8636508" y="2930769"/>
            <a:ext cx="2170176" cy="1758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endParaRPr lang="pl-P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200" dirty="0">
              <a:latin typeface="Impact" panose="020B0806030902050204" pitchFamily="34" charset="0"/>
            </a:endParaRPr>
          </a:p>
          <a:p>
            <a:pPr algn="ctr"/>
            <a:r>
              <a:rPr lang="pl-PL" sz="3200" dirty="0">
                <a:latin typeface="Impact" panose="020B0806030902050204" pitchFamily="34" charset="0"/>
              </a:rPr>
              <a:t>1251 </a:t>
            </a:r>
            <a:r>
              <a:rPr lang="pl-PL" sz="2100" dirty="0">
                <a:latin typeface="Impact" panose="020B0806030902050204" pitchFamily="34" charset="0"/>
              </a:rPr>
              <a:t>EUR</a:t>
            </a:r>
          </a:p>
          <a:p>
            <a:pPr algn="ctr">
              <a:lnSpc>
                <a:spcPct val="100000"/>
              </a:lnSpc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REMUNERATION</a:t>
            </a:r>
          </a:p>
          <a:p>
            <a:pPr algn="ctr">
              <a:lnSpc>
                <a:spcPct val="100000"/>
              </a:lnSpc>
            </a:pPr>
            <a:r>
              <a:rPr lang="pl-PL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gross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remuneration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pl-PL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enterprise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xmlns="" id="{823736AD-5F50-47BF-BCE0-FAE5F61ED7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5801710"/>
            <a:ext cx="12192000" cy="106388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chemeClr val="bg1"/>
                </a:solidFill>
                <a:latin typeface="Impact" panose="020B0806030902050204" pitchFamily="34" charset="0"/>
              </a:rPr>
              <a:t>     LABOUR MARKET</a:t>
            </a:r>
          </a:p>
        </p:txBody>
      </p:sp>
    </p:spTree>
    <p:extLst>
      <p:ext uri="{BB962C8B-B14F-4D97-AF65-F5344CB8AC3E}">
        <p14:creationId xmlns:p14="http://schemas.microsoft.com/office/powerpoint/2010/main" val="196866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83" y="-49150"/>
            <a:ext cx="12192000" cy="688400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7304" y="5532437"/>
            <a:ext cx="10515600" cy="1325563"/>
          </a:xfrm>
        </p:spPr>
        <p:txBody>
          <a:bodyPr>
            <a:normAutofit/>
          </a:bodyPr>
          <a:lstStyle/>
          <a:p>
            <a:endParaRPr lang="pl-PL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1026" name="Picture 2" descr="https://www.gddkia.gov.pl/gfx/mapy/overl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" y="373430"/>
            <a:ext cx="6077800" cy="528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6" descr="data:image/png;base64,iVBORw0KGgoAAAANSUhEUgAAAxcAAAG3CAYAAADGo6j7AAAgAElEQVR4Xuy9B3AkW3YdeN/LMgAKKBS8964bbfC7+/f/n/OHY0iKpIYmhtyRRK4MI6iguFSszAbNbsRKERur2AgpZJZGJFd0itVESBRnNUNyDEccznA49v/+aId2aPiG97YMqioz38bJftlTg49uuCygqnAzoqIKhcyXL897lXnPu/fcK6hANqXUzxPRIyK6LYRIFMhlHXgZSqkAEZUTUSkRNRNRHREV6b9DRGQT0QIRfYWINoQQ6QMb3bODUgrtNBHRdSKqIaIgEaWIKKnb3yWibSLCO14mEVn6c1T/7X6H/uBY9AOflT4dPuOYF98JIdz/HbXLvD8jwAgwAoyARwjoZ8BVIuoVQvy/HjXLzRQ4AkqpCBH9C2073NC2g5dXLdlO8BJO79oS3jV1ti2dV3IB1JVSkogM/cOF4e8jIpAOfPYTEcgB/sZ4H3fMYei7hAGkAgQOhAHf4x2EAf93v0PXXLKQSSKIbwZn+1vhszMCjAAjcBQElFJ4vmDxqgWLRkKIwaMcz/uebwSUUllZKBRCHNeeOd8DcgpXXzADc57JhSYYGEuXZOAzHgYgGXgHscDnk443yAI8DpnvOL3rdXA/v7iRMJE4hV8xn4IRYAQYgSwioBewqoiogYh+UAjxb7J4Om66wBBQSjUS0ZzXl8XkwmtEvWvvpMamdz05YUvnnVy8Cj6llKfjzIThhJOVD2cEGAFGIM8QUEoVE1GYiN4WQnw6z7rP3T1jBJRS94kIoXWebUwuPIPS84Y8NTo9790RGmRycQSweFdGgBFgBBgBRuAICGjvBbzg3UT0YSL6QyHE2hGa4F3POQJKqVUiggfMk43JhScwZqURJhdZgZUbZQQYAUaAEWAECgcB7QFHmG0tEb1BRF1CiH9bOFfIV5JtBJRSP0dEv+PheVjQ7SGYXjbF5MJLNLktRoARYAQYAUaggBFQSiFRCMTdiKNHgo6vF/Dl8qV5iID2fkGz6dX2Y0KIz3nVGLfjHQJMLrzDkltiBBgBRoARYAQKHgGdmrZMpxj9shACGQR5YwQORMDbzFHIHSOahBDzB56YdzhVBJhcnCrcfDJGgBFgBBgBRiC/EVBKIcU56ilBf/FBIvoPQgikI+eNEXglAt6SC1ohov9VCPEfGfbcQoDJRW6NB/eGEWAEGAFGgBHIeQR0iAuKt4JgoMjqhBAChWx5YwReioCH5OJnhBD/iaHODQR+8Z/8kx/6k89//qtjY2OOF5PJRW6MC/eCEWAEGAFGgBHIKwQyCIZLMnqJqISIflcIgUKr37Upper+7o995LcrOv7qp3/jN4hDqfJqtL3rrFLqFhHdPEGLf18I8QcnOJ4P9RCBt99+u7W0OPgHF/sv+X7113/jI0wuPASXm2IEGAFGgBFgBM4bAkoppKfFq0YLvaHFqCSiYrJtQVJaFpGwifzCNIu3Vlfbf+1f/tORf/Fr//Xfnzes+Hq/g4BSCkT06TEw+R0hxM8f4zg+JEsI/Jt//a/+4OqVq/Hf+b3f9RUXh37xk5/8ZIw9F1kCm5tlBBgBRoARYATOAwI6Ta2PiJBJKvM908bA5xKL4j0GlbQKIX7rPGDD13g4BJRSrxHR3YP25toWByF0ev9XSt0goo8S0TAR7ejffisR/RcmF6c3DnwmRoARYAQYAUag4BHQZGPvdcLeAPFoIEo0JKm4uojTiBb8XDjqBSqlUEsF9TB+TXvEMpv4pBDi7x21Td7fWwTgrbRt+3+WUg4ROaL6OSLaJSJJRNWoxM7kwlvMuTVGgBFgBBgBRoAR2AcBrdGIwABJE30oIMTvMVCMwH4IKKWKiQjhT/93xv8vc9KAs50vSqnrOkPcpA5rg8dinYhMreOG/qqLycXZjhOfnRFgBBgBRoARODcIfCeNbbqbbPuDJIOcxvbcjP7xLxRGrRDizvFbyI0jlVJXiQi6pGUhxGhu9OpwvVBK/W9E9ICIFolohoi2QCqEEC8KI7pJHphcHA5T3osRYAQYAUaAEWAEPEAgI8tUjxaB/6kQAhXReGMECgIBpdTHdZHJn9Wpmg9zXSAb/5yIPktEiVz6TSilyrXHAgQP3oq4EMjT8P4Nv28mF4cZbt6HEWAEGAFGgBFgBDxDQGeZqiOiWiJ6Wwjx6541zg0xAmeAgFLqbxDRNSICocDcPumWJqK/IKIvCSEyw8NO2u6Rj1dK4ZqgsUCGLxAfhEG9dGNycWSI+QBGgBFgBBgBRoAROCkCmmC4lb7fJKJvCCEQdsEbI5CzCCilICp3SUT4DDr6z4QQ/9dpnVcp9QsokklE8FqsvcxjkdkfJhenNTp8HkaAEWAEGAFGgBH4LgQyQqRaiKiKiFD/4CERjQshkImGN0bgTBDQtTjeJqL/QET+M+nE4U76j4noNw9j9B+uue/spZRC29+ARkTrRFKHaYPJxWFQ4n0YAUaAEWAEGAFGICsIaA8GYrqRaaaZiBqJCCvCtae5QpuVi+NG8woBpRTE1p1E9JNE9EPIfKTTq+bqdWzq3wlCqDzdlFIg/MgOBY8FxNvRwxIYJheeDgU3xggwAowAI8AIMAJHRUB7MFDjAIX4QvodcettRFRBRH8lhBg5aru8PyNwWgjo+i4gySDIeIEgw0B3P+Mdf+P7pmP06y+15uGzQogvHOP4Qx+ilPpleA+J6D0iWtJZofYVcO/XKJOLQ0PNOzICjAAjwAgwAoxAthHQRhoKcgW0IQZdRs3zAnyOYYb3f5tL2XSyjQm3zwicFgI60xU8FbNENC2ESB713EwujooY788IMAKMACPACDACWUdAezMQ644XQqYqtVcDK8DwaCDXPtLYeh4SkvWL4xMwAjmKgFLqV4joi9pjsXLYUKjMy2FykaODy91iBBgBRoARYAQYgecIaG8GSAY8GiAaCJVC+BRi4iG6/aXjGEGMLyPACHwHAaUUsmAhZOsd1LM4jtcCrTG54FnFCDACjAAjwAgwAnmDgCYa0GeAbMCD8f1CiN/MmwvgjjICOYiAUuqjRNRPRF8mokkiSh+XsDO5yMEB5i4xAowAI8AIMAKMwKsRUEr5tFj2Y0KI32K8GAFG4PgIaBE3SMW3EBIlhLCO2xqTi+Mix8cxAowAI8AIMAKMwJkhoDUZSFv7MSL6g4OqBp9ZR/nEjECOI6CUggfwNV0sb1QIsXuSLjO5OAl6fCwjwAgwAowAI8AInAkCOjyqloh+ACk6hRCDZ9KRAj6p9g4hW1cfESE1cAkRId0qMnm5NmTmCje+gy6mWK+AoxgiCrDxlsMIKKV+MUPEvX7ccCj3Eplc5PBgc9cYAUaAEWAEGAFGYH8ENLlABqkPE5EthPhjxur4COjV6+/RInmsXCeIaG9oDGod4H/b+h2f8Z3SZ3bJBQgJxgZF6VqFEP/s+D3jI7ONgFLqbxPR14kIxCJ60vMxuTgpgnw8I8AIMAKMACPACJwJAkoprKRfJaIeIcQnz6QTeXhSpRQ8Cz9DRBEiWiGiVU0WUPF5h4hS+rW3cBpIhKn/B+KBzy6xyFy4htgeBANFEb+rGCIRIexm7zF5iGJhdFkp9fO6WN5TzIGTaC3Yc1EYc4KvghFgBBgBRoAROLcIKKWQNQpF9ZA+s0YI8blzC8bzlL3wFvQSUbtO2YsQJnggQALw7nocsDqNF0gEvotrLwX+BmmA8Z/pkfguWA9DDl5SDBH9q9bhVdDL3EVmIiEEqkDzdsoIKKV+Tuss7muvxaGrcL+qq+y5OOWB5NMxAowAI8AIMAKMgDcIaFE3DGhU8P6QEOL3vGk5P1pRSqHmRysRfUAb7SgoGNMvVFZGpWWQCjecCf/DPvgO/3e9EPgO+yC8zFOvwp5iiPCYoMo6vBogGfWaBMGDMozCiEKIofxAP797qZTC7wY1YlCJG9oYzA1PNiYXnsDIjTACjAAj4A0CerXvpY15/eD3ptfcCiNwdggopdwQnG5tZN8RQnz77Hp0vDMrpSCShrEHQxtCdRQJhJ3mah/20zvAy4Dv4XFwiQNIg+uBwLsbuoT9XA2F837a95MMbwZE3wiZAtnAdcPQxXUjzA3ejSr9OS6E+O3jIcpHvQwBpRRCCZEhCp4jeK6iJxVxZ56LyQXPPUaAEWAEThmBDAKBByzCOvCOnP0wktziYHjP3NxYZwgoscqY9CI29pQvnU/HCGQFAb06jlX8TiJCuM0bQoj/IysnO2ajOvMSjOi/qXUOCEUCIXBDUfAbd1+ZZAGf3RCll+kdMonDi3Cm0yYPR4VG3wthi2be9+DVAMkA+QDJatbk4x4RgTji/sfbMRBQSsFbhNTN80T0RM9D00ti4ZDWY/QtJw/RgpRHRHRbCAGWzxsjwAgwAjmFQMaqnUsosGKHF/7OfKDiM75z79GuwYEVSawy4R63oQWYnocx5BRo3BlG4JAI6JV/hEfh9REhxK8e8tCs7aaU+jFNePBbBpHAbxcC6kX9+3VDlvZbSHC9D5mi6X1JhGPQeRzOlDVQXtKwJoiZRAOLLcg2hfEEcYQwHMYx7o8gZtPQCcBIFkLgvsjbAQgopX6JiN7Vc3AOc9JrYsHkgqchI8AIMAJZQmCP+x9EASQC3gk8LOH+xwMyEo1Gy23bDlqWVb66ulqeSqWKhBBlu7u7fsuyhFIKIk2HXCBFYFVV1Xx9ff16KBQaRXyyfsjCaMHqk6ex0lmChptlBLKGgCYYCCe6oX8zX87ayfZpWCmF3/U/0N5FrA6DSLipW11hNf52U7i64un3tca/Z0eg7no0cO8Etm4YFe6j+Izv3dob8HRg7PHC9xCJjyMTlhACq/TndlNKDeiQu1tENKbnH7zfWXlmsOfi3E41vnBGgBHwAoGXkIi9ngiXUJQsLi7Wb2xsNFiWVbK7u1uplIoIIYIQZkop8VAMIE0kQiikRLTU8w0EQymF+OM5pdRKUVHRUH9//xPDMODBcI0YN1wqKw8ML/DiNhiBbCKgf48wLBEe9SNE9GfZMiyVUgjZwXmuaU8EVtORytUVUSOlK0gECIT7ynsPQzbH71VtZ4RQud4N17uL8XY9wHgHyYDXA/dTEBK3qB9C0jIJCMYGHiSXgEDYXDAbni1I0UxEIBYjRLSmF6Q81VfsBxiTi4KZRnwhjAAjcJoIZOgm8GDDAwvvWElzY4VdQhHc3d2tiMfjVRsbGyXr6+sNtm3XGYbhrraVCSHwICyGB0MIYQghQDC+wyw0vxBC7Nq2vYCVOKXUUCQSGa6urt6srKyEB8NxceuwKfZinOZk4HPlFAJ6tRu6C1TuRt7+/+JVB5VSEI3/sP7Nw1jDbw4VqPEZxqob+oRQJoQxOp6JbK0Qe3Vd+dZOxv3XLdqH+6VLOnAvzvQWu+JxhFa54n/cf0E8kLkKJATf43iQDYznN4QQGMO82jQueB7Be4a5iHTDWHwCccLnLSEEwu2yujG5yCq83DgjwAgUGgIZaRVdEoHMJk5McDqdrl5cXKxMJpPFsVisCqRCCIEwJ3gnsGqGz3h3CIUO4cCDEOFPhpQS92R83vferJRKKaUWpZQr5eXlQysrK1OGYexKKbeuXLkyHwwGsWr6TBfESuXjw7HQ5gtfz9kgoJSC0XiTiC4IIX7Ti14opX6XiL6qDVAYa/BMZKZ1hcfQYiLhBdonb+MIBMT1emBxyA2pcgkKSAoWijCfQEDw2m/Dfq4nBboYhMCBbMKLBV0IPo95oQ3RoXc/obNqgSC5tUtwLjwDXG0evgeRcNMOY256UsfioNFhcnEQQvx/RoARYASehyXhweESCggLW6LRaGR1dbVtbW2tFWFNSikU8SpXSsEDgVWyEqTJlFJiJcnxRggh3IeWQySOAq5SCh6JZaXUan19/XvNzc2PNzY2dsfHx4VlWeTz+ZKdnZ1zFRUVE/qBs3Yaq1RHuQbelxE4DQQ0cUcxOVTu/owX51RK/TLCrLSOAp4KJysTkwkv0D2bNjJCrdCBzOx9+Nv1ioBQgIC4/9+vs/gf9nHDsfD5yPf4Q6Lgph6GZwXeCFfL41ZVzwzDO5P5eaQH2yEv+kx242xRZwI7n5QRKHgEMjQVWNVC7vVSy7I6nj171rO1tVWZSqXapJSN0EsopSo0AcEDBgTjBaHQxMJ92Bzr3quUwsrTulIKpOGda9euvSel3J6dnVXz8/OlQghpGMb21atXp3w+H1bLECqV9fjagp8EfIF5h4BO+wo9RJcQAoTgxJtS6h8R0ecRAiWEwCoxbwWGwB6vsXuf3ks69rtq7Ls3HOtY9/lDQOqmJQeJcOuYgHCAbOQE4c3WhR8CG293YXLhLZ7cGiPACLzwVsADAVd5aywW61tfX6+Zm5vrNwwDRksYecOllPBawEPht20bmokX4U0QZdu2DRGnF5BC1L2rlIK7+1Z3d/fnKyoqkI5xyTRNZJ4qGx0drTAMI11RUbHd0dEBoSL0GIg759zwXowAt5EXCOjwRdRH6BBC/JUXnVZK/U8Z5ALibd4YgfchcFAhVC8hy1WvmSdPOy+BOm5bTC6OixwfxwgwAnsRyEh/CD0FVj/rHjx48FoikbgshKgSQjQLIZDpyalTAY/BUUOcjou69l7sWpb1oKen57MVFRVPUd9Hr2AhbKvl9u3bEI2LSCSy1NPTg5S1WGWFkI+zSB0XeD4urxDQBl6TJhdf96Lz2s5wPRdcT8sLULmNgkSAyUVBDitfFCPACBwFARgiruGtVzydfOrpdLrNsqwr8/PzDWtra9eUUn1SyjCIhdZTQENxasRCX5Othd2jDQ0NX6yrq3vq9/u/oePA4ZavX11dbV1dXQ3G4/HY9evXkdMcIr/10xLzHQV73pcRyAYCGeSiXQiB38eJNyYXJ4aQGzgnCDC5OCcDzZfJCDACzxHYk0LWzRKCfyFsCCv7EF9jxbNuamrq5vLy8k0pZa0QokMpBa8FDHg3beGpwwoSZNs2Ym1XieiObdvjAwMDXwwGg3d16kHc15F/v2R6etoXCATW6uvrkdVmg8nFqQ8Xn/CMEGBycUbA82kZgdNy458G0hwWdRoo8zkYgfxF4CUpZCHQ9u/u7qaklGtKqXQwGIxsbW1dn5ycbDVN8y0i6tWZn6C9cNLG5gAK0F6guir0FLNlZWWf6+3t/aLOzw4vhUuaQIJAmri4Xg4MGnfh9BDIErmA5uJzWtDNYVGnN5x8pjxDIBcekp5AxuTCExi5EUagIBHQGgoQAxCEai3QblpdXa3b3t727ezsREOh0Gw4HE5VVVXVLi0tvTk3N4f0steklE2ooK29FXsL250ZXjot7ZJSaiEcDn+2t7f3T4kIBfZWMlIgIn0usofYQgh4O3hjBM4FAlkiF/9Qk4tVIQQLus/FTOKLPA4CTC6OgxofwwgwAnmBgDYwsHqPFLEoXtezsLDQs76+XhWLxdpQ/E5ncZq9efPm46mpqd3FxcUmv9//PUqpBiFEi04tm6185SfBESFcCI1aKC0t/dO+vr5P69SzKyzcPgmsfGwhIJAlcvFLRPQnyM7mRTG0QsCZr4ER2A8BJhc8LxgBRqAgEcioT4Hqqq3wWMzNzV2dm5u7hHoUPp+vWSkFwmHZtj118eLFB0qp+OPHjxsMw3gDugUpJYrlIcQoFzeQC3gpFsrKyv6kt7cX5GIehIPJRS4OF/fpNBHIErn450SEgnz4nUHDxNnXTnNQ+Vx5gwCTi7wZKu4oI8AIHBYBbVggLSvqU/RMTEzcXFlZaZZSXhNCtMMbIYQA6UCoFAoPQbsw1NzcvFleXh4cGhq66vP5am3brtMC7sOe+jT3e+G5QFhUT0+P67lYzqbRs18O92ye7zQBzYVzZWYuy4X+5GsfskQusOiA+8ozIprmUMN8nR3c72wjwOQi2whz+4wAI3DqCCilkEoW3oqG+/fvfyiVSn0AXgilVKuUskwXunP1ExBHo5r1Q9M0l2/cuLF19+7dXillvZSyXSkFvUUubiAX27Zto+9fvnnzJsgFjJ4JIoLY29NVVS2IB2bAFloOPD+S8PxoXYebkhffOzqPXKkWm4uDl9mnjPA9YOvOS4jwgS3ILyqzezqeuY7JSfunMW0kojYhxLdO2p57vFLqfySiEdwvhBC7XrXL7TAChYQAk4tCGk2+FkaAEXBTzYaJ6JJlWe2Dg4M/4PP5Xrdtu1JKWYXCd24FbQ0XjLYdy7KeIMTo2rVrS3fv3u2QUjYQUbcQojiHYYWodMs0zW+9+eabn9XE4pEumgcRtycGqSYWCA+DfgXY4t3a3t6OhcNhGMEgEiBh8ATBOHYMYl3Yz03xCwMZ+/HmTjylXC0PyBq8bAjTA874HtmIUkSEMcZnJhhHmDmaXOA3jEWGdz38LfwCEeFecVsIgRTPvDECjMAeBJhc8JRgBBiBgkEgwwju3NjY+OjExEQfEX1YV9l2jeP33feUUgkhxJhpmvPXr1+funfvXoNSqtHn811QSiHDVE5uOmNUUik1EQwGv1VfXz9ZU1PzbSIa1zUvokIIGPpH3rRxBrKAFwxfJ8vW/Px85fr6uohGo1tvvfUWvCYgEZHV1dXmQCBQkk6niyKRSNwwDKzqIi3utvZw4B2Gsrsa/zLiAwKC/73wfLid98pAPDIYew7YLzRsnzYxz0C08AJ5yNzc/4GQgbzivfrx48dt0AEFg8FQKBSK+/3+aHV19ZQmjTEiwnh6QhhPikGuH6/HCKmmUbMGv294G068KaX+tp6ff0lEizweJ4aUGyhABJhcFOCg8iUxAucRAU0ssKoesSzrrcHBwb8upYQH4rJeEX5pGlnLsnaFEKNI69rf3z81PDyMkKhG27Yv6BoXuQopQrrgocAK6jOEdZWVld3u6+u7YxjGMhHBMAUBcGtdvMxzkGkIu94HGL0RxJibplk9NTVVGYvFinZ3d8kwjMRrr7224vP5lGVZZTMzM5eWl5f7DcMIK6WKTdNMSCl3S0pKNhByFgwGY+Xl5SvV1dWrmnSAeLgkIhNbfIfVehCiqP6M70BI3DAh932/MXFDtL6r7aMYgBnEIRMTlyS42Liky/1+v75gH5c4ZIaSud4KvIdWVlZCu7u7PqVUWSKR6Nzc3KwxDAOr7Y5HraSk5EF/f/83dZphhL2BoKGkPHuBDvhV6oUBEIyPCSF+24sfsb7P/DIRwVM4hnl5lPnlRR+4DUYg1xFgcpHrI8T9YwQYgQMR0AYhVn/rkeXp2bNnH1pZWflBIQRWLSHghpH3qvtdwrKskVAotHDhwoXpe/fuNcFzIYSA5wMCzlzeULE7iSKAtm1vIbyrqanpbn19/ZLf70f4xlxmaI02WvdeD1bWYSjDu+OGN0HwXhWPx0PT09ORzc1N4CDC4XCsrq4uVlVVBU9EZH19vWZsbAxVzC9CJA+9ixACWoyUaZrbQohN27axcrxSWVkJQrIrpUwopZy6G+Xl5VRS8hxiECUQPb/fnwwEAltE5JIQEAp8RrsIEdrPG/MyArIv4dhnQPd6GvA3CIJbkBDveOE7YOTqI1z9idukO8/8IF6pVCoIgiqEQCgZ7e7uqq2tLcf7gBC9lZWVgG3bori4OBCJRNrm5ubqfD5fjz5XzLKshwMDA18tKiqaJaLhPWQRJIM9GS/5dWrtFQjy9wkh/rNXP2Kl1I/Da0FED7S+iYmeV+ByOwWBAJOLghhGvghG4HwioFcRYejhBfHm1fX19eaxsbEPGYYxoD0WMJIPKn4XtSzraVFR0UJlZeXy0tIShNwNUsrOHBZ0Zw46PBimECKtxenTEHr7fL4nPT09I2VlZTDU4cGAV8CxazMOfmFEW5ZVbFkWsJTPnj0r2tjYCBmGIS3LUpWVlYnq6upUJBKBlwTGftnIyMjVzc3NFinldSEEPD1BKaVTuA9EARXPNdHAe0wptSOESNm2jYrojkGmlCLLsuANIdu2bXg8QJZQRwBEBN/hmOLi4h38T0qJ86fQJxCT6mpEazlbWkoZNQwDBMTZR3s8QEbgBQEheVWImOuNQBgcyCj+LkmlUuUoomjbduni4mIxvAxCiFAikQiZpulHNrGXhEn5TdMEqQAmpTqJAMYpYRjGDq5RKbWLSusgWh0dHTKdTrcsLi4i/fEF4CulTNu2PWNZ1r1IJDLX3d09ZBjGpL6eDR36hrHANfIK+p7boC6eCeZ6AwRbCHHLqzulUuoniejrmGss7PYKVW6nUBBgclEoI8nXwQgUIAIZRpu7so57Fj5jFdgVwdaARGxvb18eHh5+XQiB4nfwONRiPyHE3nj3vUg5WZcsyxoOBAJLjY2NW8+ePevR2aVacjgV7X4jjmsxtYYEK/1L6XR6TikFoxv6Bxii79tA0mDD+3y+tGVZjqcBxnwgENgNhULplpaWtGEY/ng87l9ZWSkF4YIhvLm5eUlKCZybX1FsEH3Cy9IEyNFTwMreryvov07x6YZHOdeUIXB2vB5Ysbft5wvGKIRoWZZDLrTR7pAM27bNoqKinUgksgniBVKzn+fGMAwBL4JSyr+9vR2Jx+MI7/JLKWGY4nPQMIyQTgZg4G8hBDw0ICD7zi9t2DrzD581yQKZWDFNc6mkpGT34sWLIBbwPtDi4mJocXER6ZIrNVEGwcG/Y/D6WJa1hXosRUVFUyUlJdt1dXVLpaWlS4ZhwIM0jbHWnh3PM4Xl660lQzcET9CPEdGv6nE48SUppX6FiL6gcV/jMLUTQ8oNFBACTC4KaDD5UhiBQkBAGwRuiEpmjHtmeApCUpzK25ZlNSYSiaqRkZHLpmleNQyjyrbtJh2K4qZHfRk0zgq7EGLDtu0nhmGsdHR0JMbHx3uFEEhd23wIcpJrsLsEA0Y6VsjhscCKf9Q1yjM7rPGGEQuDfb2kpAQ6jc2mpqbl0tLSmGEYCCvyRaPR6mfPnoWj0Sj0KCUIG4OmBcROCAGD2An7ecXmkgzHYn7Jfq6WwCEjLgnRhltKh1Jhhd4JqYLHAxu8HnsJCIgUyAVW+S3L2jYMw9Wd7EFuhyIAACAASURBVEeuQFAQxuSHbgSeBlyPbdsgEBCzgyQU2bYNr4VUSvmklLhefN7XK4aMZJpg4CMKNYLggPzMV1RUrDc3N5vr6+sGwqJwCalUCnqheoSWAU83jArXAYKBMbRtGzVM5k3TjBYXF68UFxcvNjU1bZSWliJcCiJ+eGxwnmOJ+HNtInvRHz0G0LD8sM7w5In3Qin1d7XQHmGHs4y5F6PFbRQKAkwuCmUk+ToYgTxEIINIZMb8Y8XWTXkKIw/GV2k0Gi2Px+MI2YGxF0JWoo2NjZpYLAZtRBgiWKUUjLOgjvs/KBQKy95YBcdr1rbtMcuydq5fvx548OCBsyKPIno6zCcP0XVseIQZwbAFgYJHY1+jXhtGiXQ6/eSNN954V0oJMTiqf+MZEVxbW2scHx/vl1LWCCHgpQC5Q6hPSErphhNl+3nikJMDiAm8I7hW5x37SylBSvByvn/ZQGrvgqs7gRdDamLpaCp0WBNIiCvIRlMHXfML0mZZ1phhGOuXLl1aRXjV+vp6yLIsaIQqNFGBlwQvEBj/nlAr51pwHUKIhG3bbpgZiOOWlPJRV1fXYCQSQeVo6GxWtQfo3GsBNI4VRPQ2EfULIf6VVz9mpdTPaVH3PYwDey+8QpbbyXcEDrox5s31KaV+noiQ3x25pxF/yhsjwAjkEAL6Ie9m1wF5cMWxIBPQRcBgrUylUtUwWhcXF2ui0WhVOp0OJpNJkAesKINcwADDvjgeAmIci8+ouu3WCDjMvQ0rwktKqY2enp7RUCi0hpXo+fn5xpWVFYRVRYQQEIMeRFJyCOXjdUWHK0ET8bC7u/vd3d3dzZWVFViz9YlEAtiDUKAYGcgewoQQ5pNZNO94Jz6dow4iJS96kUEcDjN/DtN7nBsek2fNzc23a2pqVu7cuWPato0ijbVCiA7MX+AppTwsnu71gCwh9AthUPOWZT0QQky/8cYbXyWiu1oLgMxS537Twm5kjYNH0kthN4j1PyWir+jCesg6x16jcz/jGACvbqBnjiSTizMfAu4AI7AvAhkrsG6WHRALJ5ZdC7HxXpFKpYrn5+drt7e360zThFi2RikVAaGQUjreCng0dLw7VpZh4Bbpv51QlQyD9zCjAeHvrGmaKzdv3hyZnJxMxePx4kQi0eHz+WD0QVsAQW7B3CdfsWqPFf24Umq4ra3tLkTTY2NjEHO3wyskhICuolpjDYKXuXp/GKzP6z4I84LXZKqtre296upqkAt4Vfp1ZjMkDEAY1EHhe/vh56YhhkdqUymFtKizFy5c+FJZWRmExvBeIESKvRdK4Z4D3UWXEAIpZD3bkHpZ19K5zeJuz2DlhvIcgYJ5aDK5yPOZyN0vGAT28VC4XgbE5UN8Xbq1tVW/tLSEkKYQKmebpon/FUPMKqWEtwDHgEzgwQ3D60XojQ5Xcb0JJzFyIaadMk1z8caNG2P3798PCSFQwRuZetBP55zngFtg7kF7ghXwCcMwnrS3tydHRkZQbwEeHJA/jAXwOAneBTPHj3AhThYviH6VUg+CweDK1atX1997771627arfT5fr1LqsIkHXsENnbS+EOIjHfHXbt68+VmdVWqMMxk58WSYt8jCBQ8csjs9PcIYHrirUupniAihUQsIJ+T0wAdCxjsUOAJMLgp8gPnyGIFsIrAnm5NLAEAI3HSeIAo129vbpajgvLa21mrbNlJsIiQEolV4Hpx9dUpPZOFBaJNb1TibxizCVeYhkr148eLo6OhoEMXiUK9BKVV1zNXkbMKdtbZ1WBQEw5M+n2+yo6PDGhsbQ2rfHi1ohreCt+MhAM8BwpMWEYLn9/sne3p6ovDIDQ0NdUspgbEb6ne8Mzw/CpmwoB96WFFR8WctLS1PA4EAiu9BBP5SrclJTphPx+rwSRTU+2EhxP/jdd+VUh/TovoJZCbzun1ujxHIJwSYXOTTaHFfGYEcQSDDO5EpxIaBBCMUXgg8xEu2trZqlpeX66PRKIqJNUkpUTsCKT1BLJyMPLqOBLLxILQJoU5uas+s3p90dqRl27ZX6+rqhhOJBG1ubkJcewlhQHmYJeoks8MpTmfb9kRnZ+ec3+8XIyMjWOXtFEK4AvuTtH+ej3V1F1uo86GUGi8qKprr6uoST548QRajfh0adaJijTqTFgTfk5ZlfaWmpma4o6PjS7pK+7mvgZFRUO8jQog/9HpCKqX+htZdPEEonNftc3uMQD4hkNWH92kCwWFRp4k2n+u8IpBRCdtJA6tfCGGK7O7u1mxubpatrKw0plKpesuyYCzBE+CEPCFlKVJ8on5ARtXjbHomDhomhKyguNomsu1cuXJldWxsrCQWi11EVW9knToPYm6dhQgpTLeDweB4SUlJbHV1tcQwDBALZDNy0wEfhCf//+UIoCaHhcxVtm1PCyEeNTc3x7a2tsp3dnauSCkroC86RPapgzBGeBuK691Bxfk333zz00Q0qAvInWuhsU5Ji3vVNRTbFEL81kFgHuX/Sqlf0Jm6BpFy+CjH8r6MQKEhwOSi0EaUr4cR8ACBjHAn1/h3NQ4IWULsctXOzk7/s2fPOpLJJFKSgkCgVDJSk0L4i9oHrnA7AC+AZVmoDYD0nsj/70EvPWkCYlsYAo+7u7tH/X4/PX78uFsIAe+FmwbXkxPlcCMI21lDZe+Kiorx7e1twzTNCiEEcACBLJjnxFmPgestI6KHPT09a2NjyH5s9RmGUWPbNoo/4vd10g3C/Ee2bY/29vZ+KhKJfE3rDM59qA6SPsAbpwvq/TsvtRFKqf+diKDlAN6suzjpLObj8xqBgnlosOcir+chdz5HENhTd8IV8GZWxw4kEon2ubm5hu3t7TdM00Qlaxjh5ZpQoOgYUmtCQ5FZSfssPRQvRVeLbeO2bT/u6+t7VFZWlr59+3aHEOI1CJl1SFCOjE7WuoHV7mWl1FpTU9P47OwsdC8Q1iO7TjmTC09xB5FbtyzrSV1dHYrgRZ89e4YUv9VCiDYtnD/Rc1lX9H6olBptb2//VHV1NTJHRVkH4Ai7sUjSQkTQR/yREALppz3ZlFK/RETwGiEUbY51Lp7Ayo3kKQInuonl0jUzucil0eC+5BsCmlQ4xep0CBNWrPEZBMFnmmY6Ho+nE4mErK6u7p+enu5cWVn5sJSyCzoLHULkhs+4ZCTnYdAryaiL89Dn873X19cXu3fvXrPf739Te2K8CFXJdRxALlaQaai/v3/s8ePHcC6VG4bRBY+UJokcGuXBKGKl3LbthBBiBlqf2traaeiOFhcXI4Zh9MIrqD1+x62tglA/ZI26hard/f39CIu6Az0NG7svskZBD/Zh3NuEEH/kwbC+aEJnjXqoa24h+1rOuGi9vE5uixE4CAEmFwchxP9nBAoMAb16l2m8uPUnEF/fvba2Vrm8vNwWi8VQLA33CIRZLCB86PXXX7du3bp1FYanlPJ7kKsfFaz3VBPOJ8QQKoLru9fd3f11wzC2YrFY7czMzPcKIRqVUo26AnU+XdNR+wqDdFsIgQrDY+3t7RsTExMwvJCWF2lSUZzQ1c0c1+g9ap8Kcn8dDmgJISDs3kHV7mvXri1Fo1FjbGysFb8rpRRSIkMbcJznM4xZ1Lf4Vmdn55OKioo/JqIHRITibue+3gUmlVIKWrCrOhPaJ72eaEqpHyEiZOmCt+hc61y8xpbbyx8EjnPzysmrY89FTg4LdyrHENAkAFoIEAp3g9gadQx6JiYmLm9ubtam0+kWwzAQ4oQCXQgdmC4vL9/p6emhb3/7268FAoF2IrqhM0Pls8EJchG1LOtuf3//1/x+/zp0Bvfv3/+glLLFsqx24JBjw+h1d2CQwnsTTafTU5cvX56Hl2pqagqZvCDIR5G3JngztCfLfW4UzPPDa0APaA9kDjVW4lLKycrKyqnW1tb04OBgtWEYSEuLEEOE5B3ndwXPyLpS6t22trandXV1n9H1F+LsuXg+Kjo7HXQXeH3J68xOSqlPEBGqpIOwc9aoU/5x8elyA4GCeTgwuciNCcW9yF0ENLFAyFLZu+++G6qurhZIhwmCsLu7W/Xo0aM3LMt6wzAMhA2AbKxZlrVlGMbctWvXNtfX1+2dnZ3y5eXlSz6frwHVbvV+uXvRB/cMgu64ZVnDN2/efGdra2ulrKzMvH379mWfz9eMSsp61T5vQr0OvuT376HTmIJorSilZkpKSrZqa2uXysvLaXZ2tnRjY6PDtm14qVAZHVm0nIxf5yxd73GgfdkxIHQg7ivI6lRcXLze2dmZfPLkCbKUoYBjs/ZeHPWcaBeeuKeWZU0ODAx8pqioCIbuhhACtTbO/aY9twh3hFfu+4UQv+klKEqpnyWiL0JbwwUMvUSW28onBJhc5NNocV8ZgRMgoMkFPBbV7777bk11dbU/EonIubm5Mr/fjzSx17a3t28iLabf77dra2tHQqHQallZ2eZ7771XI4SIFBUVtcbj8WbDMMq01wJGZt5uGbUBIGhG6p7VixcvzieTyeDCwkIkmUz2SikhtIV3B+EUx1lNzhd8EDaDehebRLRl2/bYxYsXZ1dWVuyVlRUYY1W2bReBfKIugy6EeNzwnXzBJJv9dIgAQtFQJb6vr+/Z9PR0TTKZRHgiSC0qox/5Ga11RKgIvlhWVvb5vr4+hEbNo0o4awCeD6dOh40FFCRuWBRCDHs10Eqpf0BEX8DijBACHkHeGIFzh8CRb1y5ihB7LnJ1ZLhfuYJAJrm4c+dOY319fbCystIJkcIqaSKR6H369Ol1wzAqS0pKRDAYHEN60s7OzvStW7d6fD5frWVZHTAuIeDWseFuwbtcucyj9gMGtWXbNuo8LAghNiKRyFRHR0csHo8HxsfHW0zTRL0H6E8iqCJ+1BPk0f5OLQYYREKIGMgWKpevrq7urqysyKqqKhhjwUQi0bC7u1uplEIBOHxXMM+RMxgraCEmLMuar6ysHKtALuDxcaSkvQIyf0xsQVo24RUhoj9//fXXP0VEz4holkOjXpALLBLAA9dHRH9NCPGvvRp7bYt8nsmFV4hyO/mIQME8FJhc5OP04z6fNgK6kFRkcnKyKRaLlVqWBYKx09ICG9osnZ2d7dne3q6Kx+MVPp8v5vP5zNra2uqFhYWbSikYPS1KKWSVQkYhPKAL4R6CGHhbrzIiLS3SSE4Eg8HohQsX6N69e91EBM9N6zFDVU57mE96PhAuhEgt+f3+8dLSUoTGrS0tLSUMwzBqa2ubFhYWag3DgGF2XAP4pH0slOMRqjQOz0V/f//k3Nxczc7ODsLP+pEK+QS/L5CWbcuyvt7b2/uH5eXloyjwxhqA70wbHR6F0KiP6roUf+HFpGJy4QWK3Ea+I1AIhoEzBkwu8n0qcv9PA4GMCtvQVZRsbGwEi4uLd4qKinYRA65DnRDyVPfw4cOq6upqaCyupdPpD0DciwxCBRwaBPElXou2bT/BymNnZ2dsenq6K51ON2ixbUkOFQDM1pR5QbZQ7RmaFKUUCNd8VVWVubGxUWvbdq2ug3ESAzhb/c+XdpECGB6G4XA4vNrU1LTz6NGjdinliYks6rdo79N7FRUVf9TV1fWYiO6y7uK7pwa8r7pid58Q4ve9mDhMLrxAkdvIdwSYXOT7CHL/GYEjIqDjjd3q0/BCIC4YRjVWq6ErgL6gdm1trb24uLhuZGTkg6ZpIu0sah4UqjHpZPDRKTtnTNNEsYf1/v7+9MjISJ9lWUhJCwE78CnkzSEWWK/BKrdSCivgu7Ztz0sppxAiNzIyUuPz+SA6Bh6YR7wdHQHgbBERtD5PkP4X2pZYLNaLgnoZ9S6O3vLzxTaEt8ELd7eysvJTXV1dj4joPSEEqtHzphHQyQkuEBFwR/jYiTcmFyeGkBsoAASYXBTAIPIlMAJHQSCjYB7CmqCZAKmAoYOXW/OiiYheT6VSHXfv3v0+wzCuCiFgSCJOuRA3GHuoO7BVU1Nzv7Gx8YGUcnd5ebl2YWEBKXfrpJTABGSskDfMhRiIhW3bKAKGZwSyGi2Xl5fPNTQ02I8fP27Sq+vNBTwfsjbGqDdh2zZIG7Qtk0qpkdbW1uT8/HyNaZpXdKjZSUk8vCJId/u4srLyM11dXSjs9jVoil51YRkZ5TDup6kvcrRP4EVEhBDFUyk+p0OjkFYbuioOi8rarOeGzxsCTC7O24jz9Z57BPRqHWLlYSiDXGA1E6v2iP+GwDsUjUYHJicn/1oqlUKV5teFENBbYP9CzZakLMvaMQxjPRQKfau8vPzBzMyMMgyj37ZteG2qpJTAzOvrd40okBt4CxyvgX5JGD+nqG1xCBYRzUgpt4uKijZ3dnYcA9MwjDhSpW5tbRVtbGx0W5YFLxbCd/Jd0H9q9wPtTYDRj9/bkm3bm+FweLKsrAxpfwMPHjzoVUpdUEqVeqDtcVLdQs8hhPhcd3f3UDgc/tLLMkZpLRbGGgsIKJiILGAIGcL4ZtNOcOc6PKcx7UHFfQhhmiAbuAaXdODdU+KhyRQWDUAuvubFZGDPhRcochv5jkA2bxqnig1rLk4Vbj5ZniKgH6ZYFW3a3t4uC4fDMChQJA8Gz7o2nstmZ2e/Z25u7keJqMPn813WmZKybWicGaqwqnVF3Q3btt+5cePGg+3tbbG0tHR5Z2fnLaVUhZQShpdX90zXqHIMJpdY6Fh5ZK+CEeXXxrtLAnFur86/H9YgNuuoGh2JRNbr6+s3kDErGo3KtbU189KlS8bExERpOp3u0fOhIgtk68zmQJZPjPFGmBleqKA9LaXcvHTp0gIwjMfj4YmJCQjkYeQiLPHEHjI9l54ppb7Q3t7+oLq6GulR5/d6BfTqPcgEvJJIg9uiSUamWB+kGvPD9Wa4JBj3BMxhl2Rmfg9isN/+LtTYFy+0DTKxlZEKGSQXhAOLHnjHOdzPmV4OZJY4tpcjg1x0CCG+7sUcYHLhBYrcRr4jkM0H1aliw+TiVOHmk+UpAkopPOybl5aW3pqdnW20LKuqvb19rqqqatkwDIiY8VAvmZub+/DCwsJPKqVQ1AsveDQK5n6xd/hgoEC4jBSetm3fqa2tHWtpaTEGBwcvSSkHhBAQuZ80JCzTS+EYmkKITcTBu6valmVB/5JGSljDMEJSyiKlFCo2l6KAne4DxtDzsYAxCuNTKTVUX1+/vri4iNCdKsMw/FVVVQb6sLKygmrdrbZto28wgnk7AAFNHGEgr9q2vYW6FsFg8FlRUVEyEokUT01NoVI0EiVAzA3C5lXBRpBWjOeXu7q6HlRWVv4pEU1kpqPVxAKkGbVcoKPpIaL/eBZZpbT3BJnZvlfrvjDHXY8GiAUWP/ACEcFvNZN04HcD0gEh+6HJhr5+kCmQCxQbPPHG5OLEEHIDBYCA5w+os8KEycVZIc/nzRcEMupc9N69e/dHbdvGCvQFGDy2bS+3t7ffrq+vn8T1zMzMDCwtLX1Mp55tKvTwFxgkwAF1PaSUQxcvXlwbGxsrSafTl7GajFCyY9a4cD0U0DKktVgaGgYUqkPoEYzMteLiYmt+ft4qKSlJ9/X1wXERSCaT5cjmtbKyErJtG0UO8Q7tRznGQ4dMufdw990Jr3LnpNZM7N3nfVNWkxvE6E/atv24o6Mj8ezZM9T2gMGLVW0/UhDr+iZhTTY5JOrVP35HHC+lxHivWpY1jpS+r7322tzGxkaqsrKyaHBwEPH+vT6fDwQSngIviSPmwZpS6ptSykfXr1//NBFB2A0tDfqGBQOMLQx6hP69I4S4k6v3M6UUkin8OPRPmkiAYLikY04vjCxr4oEQw1eSDE0sQJBBqLqEEP/Ni2tncuEFitxGviPA5CLfR5D7zwgcAQFtUKBY3se3t7cvGIZxw7ZtGD8bhmEMdXd3Pw2Hw+nZ2dnOxcXFjxBRIxFBb1HQhqQ2+tdhBNbW1j5EGs/FxcVywzBALrCyCUPsOHoLJysQ2tOhZ8A6adv2RnFx8VZvb++M3+/flFJaIyMjJkhGU1OTfPToUXljY2MkHA4bOzs7YmZmpiiZTJYIISCmRm5+p/gh+vRcquGMj5tCFiEk7oY+gxgcpN3AKnDCtu1x1HFrbW017969W+/z+TqUUjDAcD6cAwUXUUDRbe8Is+/c7QqSCEMeBvCslHK0sbFx2zTNncXFxVAkEind2NgAuYBn0MnSpvU1XgEF4xqhRreQWvnmzZv/H9LR6oxoljbWESJ5nYimhBBIV5tXm76foSI2wssQ3jmu39NCCHji9t0yNCbwFF3S5OJ3vLh4JhdeoMht5DsCTC7yfQS5/4zAERDQD9X21dXVH5+YmLhsGMb3K6UgznVCYkzTRCXfRF1dHUJgsKIJrUE2hMxH6PWp7ApDEBWNl1tbWx8uLCzY6XQalciv6rSghyZXcBw8T7L0PCUoVldRJ6K8vHwskUhs7+7ugmiYoVDIqqurM8fHx/0+n4+am5vT9fX1OG/R3bt3G4UQWM22fD7fUkdHx0pZWZkaHBysNgyjUSlVpAX2fimlD14FTWJgNOJ8GE90AgZrhTZeIRTe7zoQPrMjhECxvHEYwFNTU2i/AxmytNcm8zjHIXIO6n0cd+IBT4ToxIUQK0qpbXiE2tralsPhsBgaGoL3qQ2hdrZt47eHcXGI4nFP+AojGhmpnti2PXb9+vVPGYbxDU04MD8a9OIBhPmf9frcp92eUgqLAB9AsUB4BXUIlRsuBaLlZsdDeGE5ESHUEV4LZINDDZA/9qLPTC68QJHbyHcEmFzk+why/xmBIyCgQ6Pq0+n0D46Pj1+JxWI/osN+DKyw6mxBCN/BvQEP34CUElqDgrlX7AcXDHN4LWAMBoNBiF/TMzMzlVLK1w7puXFCMLRWAkQFxqXDL6SUSdM0n164cOGb4XB4KZ1Ox1KpVNPOzk7F/Px8u2VZ1VJKhDmlU6kUvBz+QCBQrQt8IZxqJhwOD3d0dOxooTdWm2EgOQapZVni3r17RklJiWppaVElJSUm0ujqzDpFQ0NDHbZt4xzIioMwmMwNWbKShmEsWZa13tfXtzAyMoJV9AgMYKUUQqAKpRL7EX4px9tVE7yErg+ygGrvVVVV0ebm5ihC3dLpdNmTJ0+6DMPAWMADBNF+1vDVou4527ZnGxoa/rS5ufmLKBKpw4mwYt8thPhPx7va3DtK37d+BfoW7cWYz8g8hexX8MIhGxbSKOP9972u/cHkIvfmBffo9BEoGIOBNRenP3n4jPmHgH74VqVSqY9OTk5eiUajP66UQnXagG3bTkYbhOjgM76DpwMr4/l3pYfu8QtNhPZcrEJz0dXVlRodHQW5uK6Uaj5Ab+GGIzm1BYAhRLPgF1JKBLfj75Gqqqq/am9vn5+amkqur6/3g2D4/f6LSikIaYExxKggOYZt2xBwgwggjGrR7/ePImUpCqPpsCSQQYQmWVVVVfbc3Jzd3t4OI1XOz8/DqxADqWlsbJT379/vllLWK6UgWs0sAujEpSNky7KsWYTGXbhwYfPp06c1UspKfd0wxgrmOXHoWXH0HZ15lCnST6fTsy0tLcs1NTXpJ0+e4HdUYRhGOB6Pt6JQnm3bCDE7tEfs6F1yjgDJhaG95PP5/mxgYACibhjc0CtcIyL89n/tmG3n5GHw4hHRgBvu5YYjwgurs2AhrBCfIVwHFp5uSqm/T0T/HeFZqGXiaePcGCOQJwgUzEODyUWezDju5pkjgKw/CAWYmZnpX15e/oQOC0A8P2LzM8XAsJYK5h7xEuChNcALeotp27aR0efxa6+9Zk9MTNTE4/G3hRAInYDB8jIs4OlBli0YbCvQU6BNwzAsy7J8UkqklZ1HFqqmpqa1srKyoidPnnzIMIxO27avSCkhnAYxeCFCzdA0YDzQLrLkIMQFKYMhPncMR9u2Y4jr7+3tjY+OjsLDFISnyTCMZXgiLl26tPLgwYNGn89Xq5T6rgrjuqaGaZomxMazVVVViUgkEpqenu6TUlZpb0e2jd8z/z140AGMETxMTkYo6Cugq7h8+fLm/Px8YH19vdgwDIQgIfyoCMQRxN1jfcWrLgOVuhEm9M2BgYFPBwKBCT2f3iIiVKIf9ACDnGxCKXWTiP6WFnv/S61/yWpflVLQgCDtL5OLrCLNjecyAgVjODC5yOVpxn3LJQS0CLLPsqye27dv/5RhGB9CulMdn59LXc12X+BpQNamrdLS0vHKysqJUCiEInoTyWRSbG5u1k5PT0PUfskwDBiF32Vo60xM6CNW/md8Pt9aa2vrTCQSQfhSend3dxdhTs4OsViira0NhieM0PrHjx9/aGdnp01K2XOIlK5Oik3E8WvPhsMsdKVnEA6Qm10pJUTXjrdJKTVr2/bSjRs3no6Ojkqdaapqa2sLq+UgMfB82JZlpaWUy9evX1/b2dmRY2NjXVLKG9DhQGtzDsjlSeaYGwoH0TbI345pmjPd3d2rFRUV9tDQEDQVCH9CGBu8UyWHENafpD/7Hqt1PwiTe1RRUfHZ9vb2EcMwoK2C1uB3XiV89rwz56BBpdTPEhHCz9aFEMCdN0bg3CHA5OLcDTlf8HlHQNe66ECGlMHBwZ8WQny/DhPIDJkpeJh0PPqSUmrtwoULT5VSM7FYbLusrOxZIpFIFxUVVQ4PD7+tlLqMwmbaIAcujlGpvQ14B5mYCAQCq6+99try1NSUHY1Gqb+/Hwa/IyiFFiMej8NLIMPhcOPDhw/fSCaTjVJKZAs6TP0MN+wm07MEkgFiAXEuQqqcbE5OLlqlFizLWga5QMy5bdsQfhdNTk6qoqIi9NlJeQpiYhjGSjgcXp+amvIlk8kLQog3dDx6ZhG1gp8Px7hAp5gbKm4Db6QyjkQi821tbSntsagTQiC2H55CEIwzqRWjSSlI7biU8ot9fX0jJSUlI7ZtXzQM47eOcd18yCsQUEr9HSJCNXTUsEGYJG+MwLlDgMnFuRtyvuDzjoBejYbR03779u2fVkr9MGLAtYD7PMDj6ix2HapGdgAAIABJREFUlFITWOEfGBiYuX//PsTUNmpPdHd3PzMMA5l9UOAMOfAhvnVW+7UeBYYl7p8w5HdgVPb09CRWV1dLx8fHUdUcNSkglt6GwLq5uVmOj4+HkHlJSolV7BYhBMKhIsesn+GO04vCfG7YlhZ9b9u2DaMXMeXQaoCApBobG9OoPI64dO2JQejWRigUWq6urrZ2dnaalpaWrqOPmBMugToPk+IQ1whPl1NRHaQMYWpaY7Pi8/kWWlpakMpXTUxMIKMXxhYZv5zaFZr4ncnzFpGOCM1DyJZlWe8Eg8HRq1evop4FvCq/zgbwIUb+CLsopZAk45vQerBX6AjA8a4FhcCZ3OyygSCHRWUDVW6zEBHQ5AKixtbbt2//TaXUjyqlanXK0oK5J2SM3YtVfy1Wd0XXS6jrgBSsFy9eVI8fP25ANWrLsiZv3LjxrpRya2VlpbimpsbNsgTPAIxLvBBfj3bSsVhsY2trC+Lp4gcPHlzf3d19C+JdXXQOYRFY3YaXwClGh/AznUoW3gMvi6a9IBxuWlptAKPSNvq8q7/HGDt1O3QxNRQPnES18K6uLhodHe2XUtZp47iQxfx7f94OUdMFFWGMg0SAUGDwwCJROwFeKniCtqSUIKfJmpqanZqaGtQiCUSjURR4a0AYmvZYZGN8j3tbiiul4LGYHBgY+HYwGETfvi6EQHpa3jxAQCmFmiHQTz10ixV60Cw3wQjkHQIFY0gwuci7uccdPiME3IxRSMd4//79/8E0TVS9heAU3ouCuSdkwOtoFnR4ErJhIS0oVp3nQ6EQUoUmk8lk2erqarsmBFOdnZ3fqKioWBscHDQaGhqay8rKSmZnZ/1tbW2oO+HUksDKZCAQSECzkEql7EAgUH7r1q23DcNAtWN4JIoQsqTDUuAtcFewEboELwiw9ry2gb7uzIJ6zrXrECrXgHYqfLueFyHEmGEYq62trbHJyUnUN6lHdXZNQs5opp7eaXVdEieFsCZiGDd4spDpy00rnLZtG3H08UAgsJ5IJGJ+v98cGBhQQ0ND5UgzK6VstG0bXh8ItpEEIFvjexxwQIif2bY909LS8s36+noQ3yUhxO8fpzE+5v0IKKX+F623GNOhiq+sEs4YMgKFikDBGBJMLgp1ivJ1ZQMBpRRqWNQsLS396PT09CeklK069WheZQfKLOTmFq7LxEsXM0shNSuyKhmGsYWUs0i/2tzcvI7Qp7W1tZJoNIowJYSKYTV3IRgM3u7u7l5bXV2lxcVF6CJQ0K7U5/O5NSzQ5jqy8IRCoen+/n4zFouVDw8Pv4HCezrlK4zLvcbFWd5zM/vi9AP4KaWgC4HnYunatWvLg4ODDX6/HyFRrbZtO3UxtN7kLPt+kp/BfgaeUzldhzm5YXLQrUDDghV+YAJigc/4HuTQCgaDWzr8DZm1QBx8w8PDKFKIdMUIharKqAuTa3iBJK0jO5jf73/n+vXrEP0jk9UvnQRcPvY5Akqpn9PVweEJwj2GiQVPjnOLQK7d/I49EEwujg0dH3gOEUDsPwzmVCr1fUNDQz+ldQVIuXoYcXFOIZZOp8kwDKim9/bLSe0KQ7G5uXmzpKQEMfEbZWVl66gBsby8rKanp+GtQaE4eG7wjgNAQJ6Fw+GdpqYmNTw83IRqyq4mRRMaGJ7IELQVCARmOzo6rPHx8VLTNHuEEI1Y8c8XvYIO90Gq3PWBgYH5+/fvQxdSJoRAhfJiy7IQQoVVeRCNF8+MXK3Q7VYP1/oYG2Nt2zbGCyl8hZTSIRYIGUOxQdM0lc/n8wUCAWgTUvX19ZvBYDAJIunz+SDCx/9FNBo1ioqKzO3tbZqamsLvxEkpi98RwuBs2wZuyNaVs89VnVUsalnW4wsXLjwuKytLWpb1laKiItS/4O2YCCC7GhEh7e0shPOcJeqYQPJhBYNAzt4Ej4owk4ujIsb7n2cEdDpaZLH50LvvvvtTPp+vx7ZtxNqjaFrebJZlwdDDyrrzyty08YuY+d3e3t6tVCqF1LAgDjvJZBLiZV86na4xDANCaxgHCGNCO6gLgJXHRFdXFwS6qPlQ4vP5kErUYSs6LGoZRKSmpmYlkUj4o9EoCt+1ItPSWQp4jzp42tBeBrno6uqamZycxIo+wnpCoVCoZHt7u8gwDGgJkPHoRTXp/TxFRz33Sfd3CY4mFG7Il6Oy114ICK+hk4ghNAw5eXVxQyfLE8TMfr9fVFdXFweDQWTUSgaDwfXl5WWEQEmMazqdBqmQkUjEFwwGUaTQ2N3dRWY1/H5AvPAZvxuEuuW05w9EUmcPm6ypqRmqqqqC3kZeu3btH550LM7z8UqpfwT9ChEt48VC7vM8G/jagQCTC54HjMA5RECvqsMguvHee+/9lJTyglLqBkI78gkOkAsp5b7kQl8H7EzzypUrqUAgYL7zzjtOcTtNRhxxtc7W9CJNKIxt1KmAEBvx9Pfu3fMbiJ8SAiFTTnsIf7AsayoYDG739PTYDx8+bDQMA5mBIIzHqnY+3Vuxoo96H5vhcHisrKxscW5uLgVdyrVr14rGxsbK4vF4HxIAaCPaLQB31tf4IpxJEyRoCkAaMCcwRhBcx1DhvLe3dzMej9sLCwt+VMYuLS2lrq4ujLOxvr4eWFpaqgZhQOjc9evXF548eZJKp9PFPp+v0bIsVHMGaYBOBUUR8Rlj7MwZXQzvrLE47M/W8dpIKddM03zY2Ng419TUNKrH9f/kzFGHhfH5fnqR5hd0dijgiOQJmIe8MQLnGoF8uSEeOEjsuTgQIt6BEXiBgA7dgHHU//Dhw08kEol+wzA+qJTKK1G3GxK1n+dCP/yd7D8+n081NzdTaWmpGh0dpd3dXaf6ODgDQmWclZYMz4ebIaikpMQhL1tbWwinwW7QWsSllOPhcHiks7Mzefv27WopZb9OKwshdy6JeF856/XKP4x0iHtjpmlOX7p0aSoUCkVjsdgy3uPxuDE8PAxNQQ+ukYgQLoWsWk4YUMaK/ak9T2zbdmt7IN3uNoxipN71+/1phDFh5VhKuR0Oh6GN2E4mk2l4IEpKSkAmi03T9M3MzOAzyDTeQSD88FaZpjn++uuvr8/OzhYtLS31whulCSOya2G+OIwizwhk5jzAeCNEcBLFFnt6er4WDoenkSmNiAaFEA/4VnkwAkqpq0TURkRzRAQBNzxh74vNPLgl3oMRKDwETu1hkG3omFxkG2Fuv9AQcCt1P3v27OOLi4uoQv0RIQRS1OaNceySC2gu9moA3Nh7LVp2SEJnZycIhrPv8PAwpVLPFxkziUVGzL7zfXl5Oa2treF4R78hhIiapvno0qVLI0ht+/DhQ1TavqIzREGbkY/3VZAmZMBaMgxjPhgMRhOJxHx9ff1iQ0NDamNjo2R8fLwV2gIhRB2E3ki3CpE7qoIjpAyeHa1ZyepPRWffQjpYEKIV27ZXQS7KysqgrbFnZmbU9va2hSKGxcXFTtanhw8fIgQOHiikAS4BOULfpZQQ6geFENBPgDggJO5pb2/vHCqeDw8P90kpkT3LKaKY1Qs73cYx8RfwKi0t/XJfX99dnV65noj+m9YTnW6P8uhsCBskor9HRLcxB3UoFHss8mgMuavZRSAfH4L7IsLkIrsThVsvPAR0lebu+fn5H5+fn7+slPo+KSWEzXlFLkAafD7f+8hF5ohhtRkEBGQEWzAYpMuXL9POzg5NTEw4x+6n2cD3NTU1tL6+7sbxI35/q6qq6l5LS8soDNnl5WUUzRvQq/rwXOSjEeqmrk3qbEkgGiuoi1BXV7fS0tIygyiQzc3N4MLCQoXf70dRwcj29na9UipsGAZqgVRmpNv1/Afj1u5A/0CCIM6vra19WlFRsVpSUiLRL+heWlpaBATYo6OjgUQigRAuCPWdCtnaAwFigTA3CNTxfyfkCalDdbXtB5cuXXqcTCbtsbGxLk0cy7W2Im9+GwcMAMY7ilA40zS/fvPmzS8YhoEV+A0ighcHpBHvCJ2EnYD5gFAw/IDg4XA3eJAQLgiBvDvv3e+wT+b3WNV38XPTMDu4ox9EtIgECUQ0lKuaBdM0/45hGLheEAqEQYGgJTkUyvOfOzeY5wgwucjzAeTuMwLHQQDGlTYcLk9PT398eXn5ghDiAwh5KURyAeKghbwvskqBaLz55puOIFx7Jl54MVzvBTQdxcXFDvlIpVJOOAnCH1B8LxQKjRUVFcVLS0uD09PTHbpOCFLawjDLSyNUh4NBg4HQopgQYl4pteb3+4ch9i4tLXWKAmqD07e7u1u6sLAQXllZuSSEuIgsU9oI9/LZ4mZ3AqlAOM8CQnqEEKu9vb3j8CxNTU1F1tbWLqPqtPagQB/hkgeMBz7D9YTQpkwD90VKXng/EGJl2/Z7ra2tg5WVlbtjY2Nt0Wj0TSEEalc49SuO83vLxWO0dgieuEcVFRV/1tbWNmIYxqAmGG6hxWwSZRjpIC8gLRgft+Cgk51M/w+elP8OQ/4sCYdlWf9YVzlHyNgUQgih6dHpijnlbC5OcO7TmSLg5QPgTC+EPRdnCj+fPM8Q0G59pE594969ex8XQvQqpa4JIbBCmzf3BRCEw3guQA7cdLUgGTBIw+Ew1dfXO96M+/fvvy80SsfWO8QC54CFqzUXqHS9gErePp9v+9q1a9G7d+9W27aNGgfdSOGqV/DzBse901dfM0TdG6hKbVnWRFVV1VRFRUUskUjEUWgOgu/m5masOhcNDQ1dSqVSr+tMWdBlnIRcvaioDswRjqaNuC3LslC4cL6ysnI6EAhs1NXVYbU7hJTCS0tLA26tEoiuddgfQrXgZXEN133HRIfUobAiKm+/09zc/G5paWkyEAi0P3ny5K3d3d1aePXQlks88+wnv1934UlAKM+kbdtfaW5uHmloaPhLFNrTHgr3GGCWDQMaxAVEIvMd58RYIQMXCAc0YE4GNiL6N2ehaUC9F8uyPmoYxhIRjWivBXBDxXbWWBTAD4EvwXsE8vbht8/D8OeJ6BFiICHK8x4qbpERKBwElFIgETUjIyM/vL29DXKBBzheeVXn4rDkwonPsCxCLYO6ujpqaGigp0+fUjyOxfDnxeSwud6NV9RwQGpbGBS4xyDtJGpmPB0YGIguLi6Wzs3NXTEMowur5jq7VD5PGtdjAAKxJYRYQ1pfeDQgADdNc6q7u/tBJBKJr62ttUxNTSGsDsJvtxghrv2wzxiXUKAeBbBF+I2TsQtVC7FSDKJTUlKy29fXF7t//34yFAqhXyoajVYhU5dSqgPC7Izq5+65D+yDJgy4rg2fz/fNK1eu3ENK3s3NzV7DMG5algXCCM9FXv0+DjH5MJ8RivQABPLNN9/8PBF9W483wqayvu1TFwTjBcIBggqC4YZpwTvYpQs+/km2O6aUQnpeeOlAKCa1p2KbK29nG3luvxAQOPCmmy8XyZ6LfBkp7udZI6Af5hButwwODn6CiH4UIl294p5X94TDkgt4KpAtClqLWCzmiLpv3brleCQcC1iIfXUXLxkrGGQIoVmD8FVK+aC8vHy+o6MjeP/+/QHbtlGhG2LnQgmhcfUYMOaR6hXvWOV/WFpa+ue9vb2LpmmGHj169AOWZXVKKWEEunH5eHe9Bq+a+iASwBS1QxDHnrAsa9cdn5KSkjRqjliW5Xv8+HEFhOX6HMAYAm0Y/VjtfpFS+Ci/M7e+CYzqdDo9eOPGjZGxsTEZi8UQLnjVtm2E6YR0GtqjNJ0P+6Iq+SJe4XD4i319fZ8jonm8cmFlXodwYg5BN4MwKXgxrggh/r3X4CqlLhLRD2ky4RIKFMvEKgRSWLOnwmvQub2CRCCvDIlXjQCTi4Kcn3xRWUBAkwsIt9tu3779t6SUP2LbNsIPEM6SS9uL8Bi3UxkpQJ1716vIRaY34urVq1RUVOR4JnAMUtGOjIy8qI+xn6D7JUC4hjZqKCwopdaVUsOVlZWr3d3dxffu3XvNsixkjgrpLEq5hOdJ+uLWlAAJc6pbY7W7vLz8zzo7O2fT6bRveHj4o+l0ul1K2YZaEs8jmqRTYO6AWhCOlgVCbdu2p5AWFd4LVMcuLi72BwIBWV5eDr1EcHZ2tnh9fR3hSdUIe0LWJ9u2A4ZhoDge/j52OBayT0kpIdh/cPPmzTFocVZXV1FxHWmGnQrlKKyXC8UDTzKQ+xwL5xAE1atE9OVr16592ufzQVcwdZY6h8x+6ro8II7wuEJD04vFESL6z9qTdmJIEP5ERH9d4+CKtaExwstESusTn4QbYATOCQJMLs7JQPNlMgIuAvpBjfzsnbqA3g/qWPnSV4QDnQqAWniNIl9OTL82OvG3m2nGFaIXowCaZVnGfpoLXEdlZaXjoYhEIg6pmJ6eps3NTWgvnBLbx4wjx6FpKeV8WVnZcE1NzXogEFhLpVLFa2trkc3NTQibO3R6U6y2HmZz+4JrRn0G/A3vyAtjRpMqGM7oPDIduZWyD3MPd9txr/uVfdLnwj4vq+Xgem6G29ra/ry2tnY6FovFR0dHr6ZSqTqlVEU4HFZ1dXWB8fHxBillrfbifJfhn3FNqHqO0JyN8vLyR01NTYuLi4tid3c3HI/HEe7ksyyrREoJ8ov3au0ZyhRmv/Sa9tSkyMQrkzA5tTFQRE8IMRUIBMYuXryYvHPnTrVhGH1aiwTvxX7k5bvaOcyA791nL2k+ThsnPAbZoECsvt3R0fFfq6urh4noYa4V1dP3LtwD4MUAuYAHC6mCv0pEM0IIEIEDN73AAm8XCuAh1AkhYPCYIWMWwuNAthCix56KA9HkHRiB9yNwmAdTXuDGnou8GCbuZA4ggDz/RAT3f8977733CSHEB/WKIHQCZ91DGK4ojAbR8HwoFIJnIJ1MJk0UR0NYjGEYdShsBu8AqihLKZF69LtS0YJM3Lhxw8kElUwmnZSzOsTGCenRQla8I8wHS+wHXrc26mHYQMj5LBKJPGpuboaYO2QYBgrMoZheiy6mh/1eBeaLUCOtY0CdCRg50DbgM16OYaPrLzgVwnUmqjJNXkJIp5qRAWm/82FV2hGfwmiSUuLzq4gVPAQINcIqMdrH573g4HikbUV62m8IIaZv3Ljx7Fvf+la4vLy8pKenB6mB0/AoDA4Otvj9/ibbtmHI4RrcEDTUlHCuSSmFMUQGrq2BgYGpoaEhkDKQii7DMFxxfFC34dTS0EYvwnmgAYEn5WUbMHFCp3BNGjdco63bgCGJOeHg/bzUhY05N1lWVrZTXl4u5ufnIdKHYB96EmDiplHFOR2ipcNmMC+A75EMUj2vXBEz6nAAl2xmaXofVtobBV3LYGdn5x9WV1c/JqI7uapf1CQDcwpjC9KJF+bsfvN17/Vi/mLOYNxBKpysT/q+gLHk8KcD74a8AyPwagTO3JLwaoCYXHiFJLdTyAjohzJCC65Ho9Hex48ff1xK+bqUEl6LXNAIwCiFjmGrqKhoqre3d900saBsp1OpVBKeivn5+aZ0On0RRrxpmuH9yAXE26+//roj2o5Goy6xQIpVGA+IoYZRCc0E/n5luIPWY8CmNGDgwquilJqvrq4era+vT96/f7/O7/dfBblQStXDAH3Fqj+ml2ucw8BxVkmFEHHLslaQXhUGMwwdGLogPc/1zI7hhBCgCAxurTPAO4xwjBvqNbjejBdTWNeGQAhXHHoGFADUhtXLrhlGLuYC9AU1CAfap110CBggU9Mt0zSf3bx5c/jWrVt2bW2tr6KiwkwkEqn6+npjZGSkNhqN1oKkuAJ3fT0YE1wPQpkQ5pJCJqiBgYG1R48e1di2DQJ5UeuAgLtPSgkigmsDoYC4HNjB4wHitN/1wCOCZ5zj7dChaiiaB+Md2G8qpVCvwAnJAt4IfUGlbyKaFUJsX7161RoaGoJQHB4ZhEgBc1dH4oaIoUI4tCJOgUVtqB/2NuKkfMUY6j6in854HrYBL/bTfcYcud3W1vaHtbW1IBeo1p2zyVEyvBggGXhh7h5G3wPIMP6Yx/j9g1i4ZMOZA15gym0wAucZASYX53n0+drPDQIZYQDIK9+zuLj44ZmZGRhL36uUQpz8YVb8vMBr76p5ZugN/gdDeMI0zdU33nhj5tatWzCYYVjuWpaFFKQpn8/XtL6+/j1CiPp0Ol2DeHsY4RmGuNPPvr4+Ghsbc7JEaY8MjAmkVn1UVlY2L6V8pI1UfP/K1WbLstwV8FIQnHQ6HSsrK1ttbm4WT58+7YzH4zdR3VwIAc9FufYy7GfowGPhEBwYr9AYSCknQ6HQVk1NzXRVVRUMdiccTPcJmLg1B/yWZVWsrq7Wx2Kx8o2NjQ7LslDkDQZzg2EYYdM0DWzuQIGoKKWgYVisrKy8Y9v2NIwpHWb2vvFE5W1kDQNJ2tzcvI4sYnu8F7ZlWTgeBhlEv/cQjnL16tV7Q0NDyxcuXEA17FR1dXUiHA5btbW1GD/Ha7HHk/PimlKpVHhjY8PY2dmxWltbg2NjY5fi8TjC9t5A3QqMvyYmTkgaPFo+n+9eKBRaMAxjQhfVe59BaNuwEx0PQE0ymbwSj8eh1eiD4Y5jpJRPysvL7+k5AKLpeEC0YH0bZKGlpcUEmbVtu351dfWGYRiI9Qf5iuh0t/B4QCdyx+/3O2J0IcTzSo2H29DHEpC4VCp1eWdn5zVdBR1jerA77XDnOHAvTUJBsu5duHDhU6WlpQ9BHDUZPfD4s95hn4xTh+oSE4lDwcQ7MQJHRoDJxZEh4wMYgfxBQD908TvH6jAMterx8fE319bWPgQjHaEnumBVNg0ZJ32rDveBsQtdgVO5V69Ig9igj3BRLCmlxhobG7cSiYTa3t5u1OkoV6WU95qamrZ3dnZqNzY2UPCv3jRNGIwBv9+PeJYXYlvUsEDa2aWlJae+hTYacc4FKeVX+/v7nxYVFX1Fx1jDGDxMKAvIglvsC00irAKNN83Ozl7e2NhoSCQSlw3DQAw4jMNKbZg791m9OgzjeMmyLMSzz/f29t4pLy+HeBQhURDUOqku9SvTYHb0Fvr8iDeHd6R1bW3twsrKSt3Ozg4yVPUiq5GUEhWpXYIRsyzrgc/nG7t+/TrSjKIImFsIb7+JjHavmKbZfffu3R9BdWqdVher/TDu0Td4VzZt234aCoUednd3Ly8vL+PzbCgUSgaDwRci2D1ehb3PG/eaMP5u6tHw+vr6pdXV1datra2PSCkHEF+PKuA6HAnz53FlZeUX2traxgzDuK8xe9mPEmPWPD8//9H5+XkQi7f16vYqxv/y5ct/oVMKA3s3vMrxLOk5gT7id1Nrmub1p0+f9kWj0XKfz9egK7KbwPfNN9/8oq4PASH0UcgF+g3MI7Ztf/D27dsf06l8UYwxsxJ2tm86TniXEOJJfX39Hzc1NYFc/JUm47ySn230uX1GoMAQYHJRYAPKl8MIZCKg0zjCSKnBYn46nW66c+fOBwzDQMEzhHggBS1Wlr2+FzgGidYNwKBGjH4UBdmgJ4BwGcYTQmMQc69DbxAStRAIBJ719fUlHz16VG7bNrwq2Gc6Eom809bWtjUxMVG9s7PzFvpummajYRiIg3eIiptStr+/n8bHxx29RYaeArHUc1LKP79w4cLD4uJiGIQQcLohEq8yotw4exirbvgR9odRjNSY3el0unZkZGQgFou9ZhgG8IYuxBUBOx4LhJlYljUeDAbframpedbY2HhbG6VIdYlwHHg1XuZJcbw42hOAMUM64S4UeHv8+DFqMdyQUkKjkDmm0DLcRS2OGzdufIaI7mqvyMt0CiCh15LJZN/Dhw9/Ap/1+EBIDoIInQMwW+nr6xvy+XxPiouL17/xjW+MX758eTYSiYBY4FqcGhXaSHemwkvmGK7JJRkuCe5MpVJNT548+Ug6nQaJhIAbYUkYX6yuD1VVVX2mtbX1qWEYdw4gFxif1sXFxR+cn5/vt237Izq0aqG+vv7zLS0tX9JF0TYyCKbrXcO748lJJpN1GxsbV4uKilpnZmZK4vF4vd/vr7MsC2FUIBdI3+pkWDoGuYA3MWJZ1vfevn37J3w+X4dt212nXFMD14rf5VggEPh8R0fHg3A4DOK1xKv7/ExhBP5/9t4zOI48TfNLVwUPouANYUgQBAEQhoThdO+4NtNuumd67M6u4qTQ6e5COkXog0IKfdYHSREKxYWkU0gRp4s7SSedbsfdzOzu9Mzs3O74aRoQBEgQtghvCt4WUFWZ+Vf8sv9JVZMFsAosgCCZ1YEgm6jKzP+bpt7nfZ/3ebwIpBqBdCcUqe4/be/3Zi7SFkpvQy9IBGTXgvmKgmg0eqW/v/9PGEr1+XxUo+la4DZ8HMDCGSLWNI0EEw46nPQ9qE5+v38TTn5JSYkIh8P66uqqvrOzk2FZFkO2JP/rV69ejS0vL2fPzs426LpO54KE9lZXV9dvYrHY1sDAAAl0K/K50Wi0tqCgoCIQCGRVVVVlxmIxFanZzc1NZX4e1s7//5Lbn9E07aPGxsb+7Ozsv6ST8TTJk4wxCT/VZ34uBIPBz66srJzXdZ0qOfQe5gqIyZKu6yu6rv+2vb2drsmsoijjcqDUGSZO9tKLk+ZkkJVORtutW7deA4zpun5FgklmFAAsvbquD125cuW7/J3k/6AhaOg5iqJ0RiKRprt3736bv8v5DpJ01hDRNG3ctu25lpaWj/v7+8dQeurq6sIxm/U4w/KprCUBGGY9XLedd+7ceTsWi+Gd0S6NH5m36A0EAt87f/78kJwLYCA34UuC6+rFxcX35ubmLquq+kVmO/Ax6O7u/j4D6XJug3mJT4FLGWPUiDrGxsaqNzY2LkODKysrIwnPGBkZqd3d3UUGF+AGuMDZGgraYQPmjx2nnJkB1H3m5s2b39Y0DXUq7lGupxN7yc4azvN/W1hYeK+hoeEniqIET4sc7YkFwtuRFwEvAk8dAQ9cPHUIvQ14ETidEZBJy7lIJFLT39//DvMVVIE1TSuTFdmDpEYPW9Cj1f3DXki7AAAgAElEQVREzxBABdSZTfjoDE4DNDo6OqzNzU1jY2PDWF5e9mdnZ5tlZWVmUVERHQtN13XVNE1tYmKiYHNzs0BVVeYJ6Gowm/Cbrq6uP2xvbwNSKgzDwNzsjGma1SsrK9WWZeVsbW1lS569c/x0LOLVrx4BF32AC2YR0nH24uhnJPvtm5ubjWNjY1T+Sc7prNCxgGoy0dPT85GiKB9DOQFYJErE5fbiqWoJB03jQEaFZVmvzM3NXQyFQm+rqookLspDdBLSBS6c6raiKA8sy5ppamr69ejoaH91dfUacrSS1kWXKiFIksfqXnMHgqm4NeGX8frY2FjTzs7Ol4QQtXLmoq+wsPC7Elz00g1LAly8Oz8/f9m27VcAlEKIse7u7h/ImRGABTSohy8Zfzp+tUtLS29MT0+jBtYijROXW1tbN5HZBRj7/f7glStXfsHsiQSrSYNEdigBEGpWV3p7e7+JkZuqqt0SYKXj8kx2G3Rh1jVN+6NlWfd7enoAo9DoAIseNSrZKHrv8yLgRSDtVIhnFlKvc/HMQu/t+JRGADqLoijw1y9MTk5+hcqoqqqoC6EA9CSp1MdW5ZgkSLlO+UtmHBIpFMGLnzMMY7m4uHhEVdXN3NxcbXt7O2dpaQlueSaGZJZlRXRdj1RWVoa3t7c1hpGRlrUsq9CyrHy6FjLRJAn/dWdn563Nzc3Y+Ph4ra7rl+Dhm6ZZblkWw8xZuq6zTdWlQT1qjHec4MINFt0gKfN74fr16982DOOzQohcAFIsFrseCATGGhsbf6ooyoBUhIIGlSjWLv2JZNxVtTkMYFDp74jFYhd6e3u/4vf7eyzL4jyTNKcLXHAcdJEmhRCzFy9e/OXi4uL1c+fOrcquBcpNBx2jOxDvOmhzXI5SV6LEVZ53qGWfW1paapqamvpADmNzDHeOCC5abNuGPjaVn58/0tTU9GNFUVBFohvyKUAQJ3XaODo6+t7GxgbdhGbAg9/vX2hvbw/19vY68qcZGRlQwuhE0SpDkStVcME9xL3advv27a+bptmsaRr3Kl2Tky4AUhBgkPt+Z2fnv5HgCzqfBy5O6XPeOywvAqcxAif94Dq2GHjg4thC6234OYyArLyS/Hxudna2eXFx8UOq2TKxT9bc7VPFXDgxUjqVSjHeEBmSRuM4I8cBD5LMYcuyFq5evTrW39+PfwaysdCcGITFm4HPQrGhEo4EJvO6jta/VM9hyJfKOzQbOh+/6ezsHNra2vIx16AoChSXnEgkkmMYRrZUSDp0XUcBFzKOru+D43EhfS4SDu3K95dT8R4cHPzTvb29d2SMUGv6qK6ubkjX9d/ICvdj9Bn5efbDPExlLBbL8Pl8zDBAOYLOlNAkjHkEBpcxFkNemP0yk4GLtRCCmYuhzs7OpGlRSP329/d/S1XVDglS6QIBLDhf04DHxsbGv8nPz2fol2FokuqDYsJ6iGGlaZp0zXTDMJADdmhU0hsiEcAi4W61LKvx9u3bHEsPVX5N0+4FAoGUOhcLCwvvzM/PI1/cTOLc0NAwkp+f/3PWksh9WYLEPMuyrt26devrmqbhdYE61zyKXtXV1eP9/f2AEiR3R6qrq29KiWN8SlJKxOOusYvBYPCrKysrLbqufxH1sQNM+47tiQSFEQoiNLqrV6/+azmjwzpTWtOxHaC3YS8CXgSeiwh44OK5OE3eQXoRSC0CMmGpWF1dfWtiYqJVURRUaM5Ljf6U73vbtnHJjlCxrq+vn9jb24vMz8/DjUe2FE8E5iaocPKD4tOEqqob7e3t+2NjY3DTS3Vdr4c37zpMu2BEcr0dZ7RH3aeFENCGABe/vXLlSnBzczNzbGwMGVoARnYsFkOmFhM9PntokI4ILuhEoMoUyM3NDWRkZJAU00nBB+GgRJ+4lE9MTHxzZWXlfTkTEWxtbf1hZmbmCF0LfC0O6ViQVF++fv16Dx4Q+F+88sorf5CqRnhhJFwonRxob1tbW+8ODw9/A6NBVVULbdvuZ/A6lZmLWCx2qa+vDw+UC5jd6bpONyosZy7mVVVdjkQif3j11Vf/CPiTXh0HHReUn4LV1dWeYDDYDojMzs4eb2lpYU34TCRMyCVg4pqtv3Xr1ncURSHh5nwMHQFcMNANtak6EAj01tfXjyqKwv6RoH20a8H9QSeoaGdn563h4eGvy+F8lMnWhRBruq4Pt7a2jszNzS3n5+ffCQQCnFcEC5JyiH703Mu11i4vL783NTUFcH5bCIFp34ma6dFltG37Bopc3d3dfyE7Fx64SO3x673bi8BLH4GUk4zTGjGvc3Faz4x3XM8iApLWUTk+Pv7W+vp6q6ZpVLKPDC6o0Nq2TYdhrLm5+X5OTs5eb28vQIHBZSq8dCdIQPlZKikpWSouLo7s7+9nzs7O1pumyawHkp50I1zevZuMun8+NgMiXasZBP9tW1vbg83NzezR0dFXqagDLqBSQYN61KH7gMSdgXF3oDupmQsoTbFY7PK9e/c49qqCggKq1guGYcBFPygpJpkuXVhY+Prs7OwHUjFq7OrVq9/TdR3ZWahidAASVeuhDQEoXrlx48Zrfr//DNXynp4elHvg9ANqEg4Myw5DwLKsN3p7e7+laRrnu1wIgRRtSuAiEolcGhgY+LKqqlDT2B9zLySZscbGRsDe+uTkZF9ra+t1CS4OrNjLQeySYDD4xubm5jUUr0zTvNfT00PnACrRyiHUKAbiz/X29v6ZEOIN6Ug+kiotKhQKvTk7O3teCFHa0NBw88yZMwzSM9z+2HHLe4fOUfnk5OSXl5eXv6qqahWdBFfxzLKs0erq6t6ysrIZy7Ju+Hw+zqvTyTjK/S7nLs5ubm6+/eDBg8uWZb1H98s1HjzKNo/yGQoCgAu/33+/ra0NcIHUrwcujhJM7zNeBF7iCHjg4iU++d7SX9wIyAS+ZGlpCVpUo2ma72ia1iJpR6kqRFHZhS6xBsWmqanpPl2KnJycM6Ojo5WRSCTL7/f7dF038/LyzPLycnN4eNi/t7fHDES5rusk5gw155C4xQ9ZH3YGSGqlg3IoJyfn183NzbMbGxv5Y2Njn1dVFUWkkwAXxXt7e2+Ojo42mabZGovF5vLy8oItLS14RjxIlOhLSk3R+vr6V4LB4FcAKFSC5YDsA6kodNDQM9Knge3t7beHhoZIaguhIHV0dPzQ7/eTwA4dAkxc1apXb9y48R18L6DyCCGGUgUXsVissb+//w3WUlVVtZ2Xlwegokvkv3fvnmpZ1n5tbe29srKy37tSrgcABL5jmJ2o7u/v/2YsFvuc7IRclzQtaEl0Qh6Lh0zyuXZccPElwKmqqqOpdi4WFxc/Pzs7e9ayrKxr164BiFB2GkvUaYBKJlW+am/evPl1VVXfUlUV52zANAAV+teMaZq/RuK3u7ubYW7ACoPPKSlFude/XGtpNBr9YjAYbNnd3eXcY9jnesCcyMNKijDcys7OHm5paQFcIPXruMWfyAF4O/Ei4EXghYiABy5eiNPoLcKLwKcjIMEF9BoM3arv3LnzhmmaSKPiGVAuK8CHqkVBM9I0DQUZqE6zpmmGuru7B+fm5raQ4Nzc3CwsLS3NxKwuNzcXwzrdNE1ja2sr3zAMKr/MTzCUCqjAhC0VigfdDDwNgkKIqdra2l8FAoFt6FVjY2Mke4CLrBPoXJTv7++/PzIy0m6a5iv4cKiqOtbV1QUfvT/RnIFU6Src3Nz8YGRk5Cu6rgMuBru6ukjWJvDWOITaxDkr2tzcfG9sbOybJOZCiMXW1tbvZWZmMnyMo/RBdCwGgwEn3bdu3fozBstVVW3A7O4o4OLOnTuv425eWlq6aprm4tbWVo5t2xxftmEYlmma4z09Pf9Ozk4kpGvFzaDU3L17909jsdjnARe2bX/c09NDPEjy6ciQvMbTqlxfkWoS/b6+vj+1LOuo4KJqcXGxZ25ursQwDLu9vZ2OBSphnMtPgQF5vEjAXt7f328YGBj4hq7rr0oRBGLL7Aku5UuGYfy2trZ2sLCwEMlWZHEPleB1XaQPAWHcK5+ZmJhoXllZYc6jTQ56H6fB5aceHNLt/J5t22Pt7e1/kZGRgVQvdK9UjQG9R7IXAS8CL3EEPHDxEp98b+kvdgRkBZYB2tKNjY0/GRsb+wJDtdBlSPpJ8pJI+En6GOB+EIvFQj09PZPXr1/3GYaBLn8xErK4bWuaxrw3VVZ+CjRNI1EiGYMi5CoEpfK8QZkKw71BXdcfdHR0/CYajVr7+/tQvZDVdRKvWCx23LQowMUHo6OjV2KxGOBsUQgx2tXV9a9kov8YDcYFF9vb2x8MDw9/RdO0XIaQ5cxDsuDiy6Ojo1CbSnAtl+BikAFbZG0TXbkyeSXmXbdu3fpzVVUvYZwohMBsLiVaFDMX/f39r5NLZ2dnr2VkZITW19fpeHF+nTkX27bnu7q6oGvRfUhotuZ20AC4g4OD39rf3/8i14Nt273d3d2Y+iFVjCmfKwUbb7ZHJ4bORd2dO3dQUXJoUdDKUuxcVIZCoY7Z2VnAcKS6uhqlLmY9Dpq3QAihc3Fx8dLMzMzXVFXtRGRAXseEnmNcsW37d2fPnh2sqKj4kVSdAoQn6sC4IJ4/HYO+AwAGcx7ds7OzTYuLiwBLpzuXxD2atgcZtEY6Q/hbNDY2/kVubi4qWPjUJFQ1S9uOvQ15EfAi8EJFIJUv+1O9cG/m4lSfHu/gnlEEZKJLQla/s7PTPTMzU7Ozs3NN0zSUc5BIdR2kEx0hVV0UgqCtDJeVlW1kZWXZwWCwzjAM6Dp0QRxnNWkSRzJI4okalF/K1B616gq4WDcMo/f8+fPB1dXV3tra2jPBYLBma2vrdSEE6j3+WCwGuDnOmYt4cIGs7BLgoru7+/+CMpKIouSCC0DJ3bt3v8JQtq7rgAsq9U4ynUTnwgUXpZjvtbW1fS8jIwNwga/Dk8BFZ29v759Lv4SjgovGO3fuYMpn6Lq+2dDQsDI+Pr7L3I10Vyfptbu7u6lsP2lNJM0lMzMzb4dCoS9Jf5LFa9euMVAdkoPqiehEdLoAx+UcSzQa7dI0DZfuVAe6S5aXly9MTEzktLW17WZmZgZlwrwbf9HHGSJWhcPh18fHx5tjsdi7QgjcsgHI7rXMtblm2/YfdF0flM7neJgcJGnLOjIePHignz9/3pUVxg/kUdM+OiZt+/v7FwcGBjDTQ46W+5N9n8hLCGFqmjZnmubUpUuXfpCfn4/RJDMxB3qJnMiBeTvxIuBF4LmKgAcunqvT5R2sF4HUIyD53CQuSJWWTExMfHZpaek1n8/HsG6dO2RNko7aLFQoKFHIwKqqSkLJMPLU6uqqmJqawjG7gSFlZihQeHJKuVJLVuryP/VzRW5v07IshpGnL126NNLf31+m6/pZXde7Gcyloosj90mCCxJ9RVFSAhd0LgzDuAfNJIlE3KVFpQ1cHIEWdRW/DBzdc3Jy9MrKyv1IJLI5MTEx5/P5SDT3bdtmcLywp6fnlqQ2TR3k5CzBVo5pmh39/f2v4UsiZ0l2DMOgIk73x1ELe+TqRgHMAcCWZV3AVR76lKZpAyl0LgAEZ+bn50vn5+d9XV1dADPOoTOc/gi4AAQAxFsGBwc/2NnZacJlPYEkrEDBSwjx27y8vMHm5mY6FwlpUVIFim5PYGRkxN/Y2EiHBrWx3QTggs4QcxYXcOrGTZxjxwwx9bv+yJ+wAdCqqs5nZ2f/qKmpie4SxQVU0ryXFwEvAl4EkorAUycBSe3lBN7kdS5OIMjeLp7bCMgkB6pSQTQa7b5z585b0E3kkDdu2CAK1ufQOuCia5q2a1nWNsnplStXlsfGxvzhcLge1SmZ8KR92FSCCo6BJAc6xhBqSR0dHZN9fX3lKE5pmoYMbSGV5Fgs5jhxH6NalNO5GB4evmJZFp0LZHYBF9CikupcPIfgAgpYfX9/f09DQ4ORmZkZGRwcpGMxLWWGdzVNKzRNs7KnpwfVLDoX40n4XFwIhULXFhYWqkzTrLdtG+DgemDQ6Xp0BghwQcKN6SIdHDogtKqQfk3W5wJwkT03N1ewvb1tXLp0iXmVDelV8ui8BR0CQPjVvr6+r5mmiQs8lChoUvHflTTr6GD9XVFR0WB9fT0zF1CJHnOyltRE1lA8MjKS0djY6LjXyzmGRyVwuZ9Q+DoPuNA07U1AiaQWnsiz5xM1aLEM5S0vL+/HdC+kotea53VxIqfA24kXgRciAh64eCFOo7cILwJPjoCUuySBqVtbW/vc9PT0hVgs9ln8EGzb9smOBZVkFHHwtNjSNG27uLh4niRpeXmZhB6XYgbCU3b4fvIROlz0qGVZO/gq2La9ats20rHrlZWVa2tra1X7+/tUvTkGKrpqNBo9CXBxpIFulxb1LMBFX1/fn1uWxUB34xE6F4CLc3fu3Lna1tamr62tWQsLCyh3zWGMqGnasqZpeQCE1tbWmaysLIayGW5P6N0hO1sk+STuSMsWLy4utkxNTeFEXYj/CiIDAAkpNPCQShfnAI8ZIJui83A7BSlavuOMUCjkZ06kpKQEQEGn5DEncfxaSOZRbOrr6/umYRgk+nTpnEFu9yWleaG2/aKmpuZuSUkJjuuTiTo3Li0xEomUhcPhzEAgwL6hggGcHwUX3FM1xKi3t/fbQgjko6EeQo06kRdr0zSNuaLZ/Pz8HzY0NOBizjwNgMx7eRHwIuBFIKkIeOAiqTB5b/Ii8GJEQPLKGcZGRerszZs38YxAUYg5CShGgAqzpqYmvLi4GN7f3zebm5u18fHxWsuyyjRNg7aBWVu6nx1kjiaAQlVVBoS3AoHAWmlp6Z7f7zcty9Lm5uaqNzY2kDU9R3LLMZxA5+KhFG00GsUtei47OzvY1tZ2mBStQ4MJh8Pv379/3xno1nX9/knSogAXpmk2aZp2VHBR39fX11NUVKRyLTx48CC8vr6+p+v6uqqqk3KQv664uDhWV1eHVwXyrlCmDpQslfQ8EnV+KpgD2t7eLkWJS1XVy7Ibxb/n02mLAxbOzSeTelzKe5PtXMjPPdoReWygOt7b4sGDB19eW1v7EBqWpmkcz6dUzrg/iIGiKD+9ePHi3by8PKRoARuJHNcZBM8Jh8PVo6OjmQ0NDeGcnBzUsYjjo+ACUMX+UHf7hmVZ70v6H92LdN9vjz7QnEFz6GJCiHHLsiaampp+mJ+fz8D+xmHA8cV4Mnqr8CLgRSCdETjuB1Y6j/XQbXm0qBMLtbej5zwCsppaiorU1NRUx+LiYkNBQUFWfn5+5vr6uuL3++0LFy7sTU5ORkOhkNLd3V1w+/ZtBoNLNU07d0w0DSrjDLnOFRQUjBYXF29mZ2eT0Pr29/e19fX1nGg0yrxHAGM3qd5zEuCiIBKJ/Mnw8PD5WCzWYJrmXFVV1VR1dfVvpZRpInUgRzFre3v7PdSiqDxnZGQMtba2fvekZi7u3LnjgIsjdi7cmYtXbdsWhYWFm3V1dWt9fX2WbduAvQnLskiwKw3DyLpw4cJKTk7ODakaxb8faJUuu2cM/gMOSaQLV1dXLz948ABTROZoGjRNc7oYEoQ87GIcFVzEAQzofge5iAMgOJ6qwcHBD/f29r4sO3RIKseLEjggGDUlXdf/6tKlS/cyMzNJwJG1TeT0zTrzMZKcn5/PbGpq2snLy8MTAyD2KC2L/XBfVo2MjHy4s7PzVY6B7sVxggvYaEIIjp3joUMxaJrmg9bW1h9lZ2fjwE6X5UjmgM/5o9I7fC8CXgSOGAEPXBwxcN7HvAg8zxGQAIMErnxnZ6cqKysrr7+/v6awsLAap+eVlRXf2bPMfyvQoTDKu6BpWoEQAhoLyWG6XyQvu5jNVVVV3a+oqIjcuHEDIFGjaRp0FQzMqGhDnUGpyDmGE+hcEKOaxcXFgN/vD+Tl5a35fD4GcnHKPshvAu5+3vLy8utTU1PvIvvr8/ketLW1MRwLhejY1aLiwcURpGivoljU39//eU3TAHxLFRUVk6Wlpb6RkRE1HA5TecfZGt+L836/X1y5cgUPDiReURV6oqOz7BQAwuhikEA3hMPh0vv3718RQrTpul5k2zYD3MxlkHQzDEDyC/WqN1laVLIXqbwfnHmi69evf1PXdWRv6RjQ5Yt/MQtEd+9+YWHhj+rq6pBKRjHrMZdxuUY6baWDg4NXMZU8e/bsanl5OT4bM4/SqGRXkX2WLi0tvT89Pf11uhiAuEcATrLLetL7nG4FnRhmQLj/AE2qqn5cWVk5UVFRwbowfTzUv+NJO/F+70XAi8DLFwEPXLx859xbsRcBJwIymSHBg+ZEdbVtfn6eGQySGbjfuCHjhUFiz7yF62NxHM8NksZN0zT7rl69GpyamoLrf0nX9SbZKYG2BVXGNVdz1nAC4IL9sW4AA9VtBnJJuA80FZPD885g8O3bt79gWVYgIyMDOVkq3CTmVLkPqqCnRS3qKTsXHQx09/X1XcvKyoo1NDSsr62tYZJnmKYZC4VCI0KIFbJSwzAuoRpVWFho1dfXD0v/iFmZqCb0c4i//eKuQYa1SeQvBoPBzrW1Na6/TjxZALuqqmbI6nrKtKhkbnchBCDn0ubm5oWRkRH8RfCEYa7nsXkLpIBt2+6rq6v7fklJCSpRN1RV3Xx0P7JLA0A6C1Db39/PDgQCSxcvXvz1IQPgdDoKw+Hw2/iC0CkUQtSmEdC7150p1eCitm0Dlmc4p2fOnLldX19/yzAMFLWgfmGgd2AnKpnYeu/xIuBF4OWLwHEkCc8kih4t6pmE3dvpcx6BOB48iV37vXv33trf34f61KKqaj5Ge/hWSLnaZEz3jhoRwMWGZVm9zc3NE8PDwyT0rXJ4G956QmWq4wYXcSDMqZ67TtJPoP7Q7SCezbdu3eqk45KVlbV++fLl30vDOKQ+TzO4aI1Go3UDAwMdWVlZFnMCfX19JPXgCZJNFKIYto8ahgGNqdSyrKL29vYFv9+/qijKmAQZUKRcc7wDr4tHuhiVlmW1LS8vn52amvqcYRiYJQI86FqxjeMCF5yzxmg0Cqj6tmEYXxBCoKL2KRnY+O5JfX39dwOBAOAC75HHfCAkuKD9V4tPh2ma+Tk5OaGmpiZczen0PGa65w6V7+/vv9Hf3/9tXdcZdqejkg6vC84fg+x0gBiMhwJFt3Detu1gVlbWUmNj4x2/38+x8TsUojw61FGfaN7nvAi8xBHwwMVLfPK9pXsRkMkziTPJe2MoFPoAFR9VVT+vqmpZ3FDtsT4rqKLC7UYJqL29fWRjY0OfnJwE4DDsS6JO8vfY6yTARSpXiaTXYPzGLEF9QUFB4ebmpjo3N7fU2tpK0kbyzTDvaQUXzrC/aZrlAwMDFzo6OqA+Gbdv3/bpuk5HYsG27QGfz7dtWVY0EomUaJpWZBhGi23bJZmZmWZLS8u0rusADM4n64U+lmwXw6HqMWewtbXFrAteD2cNw0C6Nkc6SCetFpXsuZOSsY5S0+3bt78uhHhbzjoAbOKvfUwlWfvHV69e/a7P5xtRFOUufjAJOhdQ9/CROXfz5s23ASt+vz/U0dHxEe7uJPgJ5i5YP53Ez16/fh2Qg9gCqlpH9rqQHR/iz7A2dDZkhRnCf2AYxlpFRcV4eXk59CengyH/pDuXyNgw2ZB67/Mi4EXgJY7AsSYMJxlXr3NxktH29vWiRUBSeRpCodBXSep1XX8dedBj4nonxAlQMCzLutPe3t7r8/kiN2/evGAYxjU55+GoQz36wdMALmTlnUQSgEbM2icmJiqWlpZqGhsbwwUFBVtbW1sj+fn5gAvMyBiQPa3gwjFb3NvbgwZXMzMzc3ZjYyPPMIyoEOKWpmmz+/v7E6+88ooj5zo5OZmxvb2dFYlESKLxhQhQfUc6mKF8v9/P8DIJKwCDZPpANSn33Ma5yjdsbW19Hsnk/f39z5H427Zt6bren4paVDL3arxa1OTk5JdXVlYctShVVZE+fqgWJUEw5o6/unbtGgP6rG8U6eYE4OKhKd7169ffReFM07T5zs5OXK+Zu6AL8+hQN9cR56D75s2b35IxvXJUOVo6LdC4JAVqxrKsoKZpq2VlZaPV1dUcO4ACoMF1yTmlm+KBimQuGu89XgS8CBwYAQ9ceBeHF4GXPAKS9w7t4tL09PSHoVCIjsEXVFVlGDVeKefYIiWHSqmoDnR0dPzR7/fv9vX1nbVt+1WpoOOY5p0GcCHj5c5+uDMZJITQt+qmp6d7QqFQhRDi7MWLF5HxXJuZmbl9+fLl29JAjX87reCCNVSFw2EoQTUDAwN1dI50Xada/0efzze/ubk598UvftFJQHt7e0mGfbFYrNQwDFy0izRNqzZN05efn7/X1NQ0oSgK1X26GCSwJK+HcvjjwBodoGvz8/P1c3Nz76iq2iLlku8dA7jgPNKlKF5dXX0rGAx+XdM0Zh3w5YinJEHfW7dt+5fd3d2ACyr+DxLRh5gVgRpnWVbDrVu33tN1nf+f7erqwnQPZ/NE4AIgwzm4gtcGXiUADeaejnjzAQqJ+4ZpmkOlpaVI566UlJQALJB8ZpAbgEHn0KVMHXFX3se8CHgR8CLwSQQ8cOFdCV4EXvIIxA0gd5HQRKPRRsMwrh6Tn8VB0aaijXHecGVl5a8rKiqWFxYWshYWFj6rqqrDW5edgU99/rg7F3EDx3QlqESTTLs0MpeuhfFaaTQaPTM+Pg5v/7I0h8PFegPTuaysrL+7fPnyz05y5iIWizk+FymqRZHYVobD4TOGYdSurq7WhsPh7I2NDYzffgcvv7m5mWRUuX//vi8ajWZrmuaPxWJ5tm0X4umBf4UQ4qIQIte27QiD3gwy67rOfMICACNJkEG8mf+pu3nzJspJX5T0oLFAIPC98+fPHzjvkKCL4HzXPWFWhtkiOmSv3rp165soWEn/DYCj84ISJZWhftbZ2Qm4QP0L5/JEHhfOHNP29val4eHh91RVxQhwpru7G9Wwm8w7JFCM4nwtrEcAACAASURBVNpi3c3I0W5tbdFF/Kxt25jpJf19zXCFpmnIO68JIQbpHjU0NPz2zJkzKHoxT7EslbeYi/E6FS/5d4C3fC8C6Y5A0g+rdO843dvzaFHpjujLuz2ZUPIlTxXxUwZacqCXL2PnC/lJVdjTHkW51gIqtuFw+HU0/qnYCiEYJE0453BMa4rZtg11ZkTX9V9hzIYC0c2bN/9Emua1JPLXOAFwkRGJRGpXVlaQRq01TRNpVMO27exIJAIFKGt7e5ukmuSP30GLKpE+DcTPSUYzMzN/fvny5b+Qyej8EzoXhdvb2++MjIx8g7kXy7JW2tvbf5CRkUGSeBuaS6JzIM8lCXJnvIleiuCCRLoiFosFhoeH6y5evFiH+VskEkE56Pccy7Vr13YnJyd9W1tbxfv7+9W6rudBh7Jtm/WSQDsSwnQCABumaS6T5NbU1CAxPCqTW8AKVfPHnLLjEnm+n+hYVUxMTHx1dXX1AyhymqbNBAKB7ycLLmQnxHWUd/wcEsVfDmATv8v9/f0fRiKRJl3X6Zy5Xhfk7MzLLPl8vr9qa2v7QZz6VyK/E2LZurKyUj8xMfEm4Ni27YVr164BMqFFAS4+NTAtzyEAFl+M9+fm5jAXfEPX9Uq5jqRuP8wwLcviOhnJzMz82/Pnz49LzwooauyTmQpPBSqpaHpv8iLgRSDVCHjgItWIee9/oSMgv8ChQfBDskTF2lUKAlCQRFB5dWgEGGql+iUtE4jH4pjqdtJxImTXgoS4cnx8/N319XXoJ0jRYlR3HH4WB+TFgpiGqbKapvmrwsLChcbGRvPWrVufZcBYVVVUgx71HDgJKdrcvb291pGRkbORSIRjwOeDRJUkFKlSfDeQ6i3QNA25VLxAcjRNc4HpthBi1e/3/6ytre3/TdJEjyGNN6lco8Rk2/Zaa2vrjzMzM6nU30kVXNi2PWIYxtCVK1eotCfk+scl9G7nIoC3STQaPT89Pe1XVTVomuZvoHjl5eXt7+3tQfGpUVX1gm3buZqmQdtxXLUBXFTaJRhkeww7O6pEFy9enDxz5gw0HehEyJ3ioXBg5RylLcDa8vLy+1NTUx9K4BYqKipKCly4yfrCwoJP0zS1rKyMfSEj/BioiVOtasCle3V1FXogA+Xu3AXJ+IqiKIu5ubk/bmxs/FFcJyoRuGDtF0OhUO3U1NSrUtZ2+cqVK78xDIMOArSox9SY5D1Zu7y8/N7U1BTg4m3ZvXu00HHQI4DjBLhtmabZ29ra+lF2djb0NIbIGbBPCK7S8TzxtuFFwIuAFwGn8PqihMHrXLwoZ/LZrCOO502SRHJNUgPnmz/5UgdgkJSQDJAczUkeuUMveNKgapwzMUkpP25nhAW7rr8k2Eh3On+eBNgQQkADaR8bG2vY2Nj4QFGUHpJlDNJO8PngSJzatr159uzZ3qKiol+tra1h3KbdvHnzC7quo5hzNdFQ6wl0Lor39vbeHB0dbTFN84tCCEAX14MhB49JqAGgLl3KvVacCxkajaqqqz6f76O2trZ/nQS4cHxHwuHwK/fv339dUo02W1pa/i4rK4uEfDjR8LDcF8/zh50L+PpHcOgmIS4Ph8N0ZRqHh4cvxWIxv9/vH9Y07VeRSGQtIyNDi0ajmL111NTUVGiaMwpDMhsPEpAt1lCaAqTiI7G2tla8vb3t1zRtt6Wl5W5WVhYzKFCsDhtwB+CfiUajr/f19X1L13V8I7YKCwv/bTKdC3lfZ6+srORvbGxoFy5c4N5i/oPKfSJA4Dh17+/vf3FsbKwlGo1+WQgBPYrzwgta10xFRcUPKisr/0oCpITqX1KBqmRtbS2wt7eHXwVr2S0pKXmQkZHB84P5k8ekeuUxV+7u7r4xMjJyWQjxPp0MeY096Tube4nt4lsxHwgE/qa+vv4XiqLQKcJf5UB/lmfz5PX26kXAi8CLGIEnPaiemzV74OK5OVUHHqisMrr0hUer5iQCJOFO9yCdibf8MqcqDpCAfgO4+IGqqiQhCV9CiP9Q/qJPVmFxJU5UhSTzIuGD3kEiX031VXZF6I64CQ6dEEALNBokPwEtVHWPTWdexrskFAq9Njs76yQxqqrClacan2yV9KkvPOmfQHV72zCMu7W1tX+A25+RkRH7+OOPr/l8PhIrwAUdgk/t7wTARfn+/v77IyMjHaZpvsP5AyhK/rv7/DzwOXpEcJG7u7vb6fP5eqjcT05OrtXX139sGAYJ6dRBCWI8Laq3t/fPhRBHARfOtRqJRPLC4XDD7OxsSyQSoUtB5+K3uJPjmC6EqLBtu6u9vd3y+Xx0IKA7ATBcsOyeJ65/7qvCBw8e/Mna2loXXUG6KT09PUiyMlTMmhL6YcgqPoDnlZs3b/6p7JbECgsLf5IkuOA6LmDAfnZ21t/Z2cl1BkBAueqxRFvGkAJD5+LiIgIHX9d1vZMuDM8JIYRzvBcuXMDjAnoTztyPeVxIsOfO5nCfswaOxXUZdweoEwEcrqdiy7I+Ozk52byxsfE1IQTy0ICTwwQWnCKFEIJnxy28K2SMeUbhT5LQUf6pb2BvA14EvAh4EXgkAh648C6JUxGBODoSyY0r6+kmuG5l363qU32ktf9EWctkFhfnTUDSf01V1f8tyc/BK2+XdAMcevkCf3hMcd0QqrxIdcLdZkAVrvZqfHLD8KuiKAAWkg4SNdRcSNY+tc1kjivZ98hEqmxpaemtubm5Nsuyvqyq6nlJCTvJZwPndx+OuKqq45qm9ebl5YUuXLiweePGjcuGYaBYxIA5syGfOq4TAhcfjI6OXonFYu8KIapTAV4uuNB1/aOOjo6kOxdbW1tds7Oz14qLi/MKCgqW/X7/H2W3jOHhhNXnNIELp3Oyv7+fMzs7e+7MmTOt09PTeF3MWpb1u8zMzA2Gt+kgmKbZ1dnZuaXrOlKm0HxI3DmXLgLkXPEDqC568ODBm2tra1+S3bIH7e3tP/L7/UEp5ZoQRLudBzpqgAtVVbmPsAT/yxTARdHi4mLt9PR0Zk9PD8fIEDbzDgmTbWlk17q7u9uAS7au66+wBtl9nBRCTFy6dOm7eXl5dAQwmnNB1aduvbjZLQCB29lyqJQSZCT0/oibg7q2sLDQNDc3xzB7G7SqR4Dtp+4FafBHHKds2/51QUHB6MWLFzHs41lC8cMb3E724ei9z4uAF4GnisBJJhBPdaBP+rDXuXhShI7393HynA5lJMHeEn6hxjlEu+ZZVPZJtEkkqfjxOb6cSbpJBmjvU9nnCx1DqCNX9uM6JaVUKgEAqqr+01QiJYEJhlsMSpIoAQYcsRaZVJFYwdUn4fpZMh0XIcQVvAZkMumAjHQBqfi1yfXjrvzm/fv3W/f29j7QdZ0uQUI37FTikup7SYykug3dogeWZYVKS0sfxGKxM+vr6+WapqH1/5g07mkHF7Ztb+MrkAK4oEtwZmdn54vDw8MMAZ8xTXOhra3tb7Kzs6FFjR10zceBiyu3b9/+M2hRuq432baND8OQVDd60syFO0/C/VhrWVbX3NxcYHFxEToUAAdJU5ShqoQQ7R0dHSG/3w+fvz+RkZys4EOxo3Px5bW1tW9Ic7qFysrK71VWVrpzJAcl+i7Vq+v69evfAWjSvSosLPyrFMBF+dLSUsv09HT+xYsXw9Jv5EA6lqQzUQQ4h3qabdtvIrErn0djQojx9vb27/r9/l/JZ1DCAftU74FH7k1i1rK7u3vh/v37X9Y0rUN2P+j6MD/CMxawwTyMRicNg0G6f5Zl3bh8+fJPsrOzMTLsl8eYlkLM06zJ+6wXAS8CL08EPHDx8pzrY1lpnFQngIDEiCo9X4wk1/zwpcYPFUNXTx1gQPWV64/P0QEgcSSx/edPkIuEskQyT7UU9RwoGcwnpPzlKZMI6Ap0HyZVVYXykPJLCMHxv6Eoym8lzQNARCzoAgCWZlVVpbKb9IvBYEVR/p7cplt5TEgdSXqjCd4ohIAC0rO8vNw0PT39VSFEh5y3OHGAIRNRzmXItu3l/Pz8e7qui9XVVRygOUcVj9JCTju4cDsXiqJ81NnZyUA3ifjck9SiNjc33x0ZGfmarutFlmUBLn6YmZmJX8TAIRV313Oj5datWyhN4ZHQKoSY1DRt5OrVq99DbSqRv4J7acQpJjnX78cff/wZn8/HcDbO1AABOnSAfmg7de3t7Q8yMzMBPQya4wHx2EsIwT1WGAwGARffUlUVMB/Kz8//3sWLFzEW7E1mSP3mzZvf0TSN2YVUwUXVwsJC9/z8fElubm6ssbGRGCxyDAfMXfDcYt6qYnh4+Cs7OztfkdcedLB7QojRnp4ehuM/Jpk/jjkGWbSoMU2z6u7duxgIOmppiAYwA2NZFrMrBYZhlFiWRbeX+xVaZSgjI+MXra2tGPVRhOFaS/tz42meOd5nvQh4EXjxI+CBixf/HB/bCmV13q3QozjkDkOTGFMBJeHn97Tj0VYHEFCZpvsA2OB3VARb5ZzDv0gGJAgh6AQgUXo9ruWfcgeDIVPJB8dL4YdPEyghxN9XFAVuMwkgwAmeOdXGc6qq/vOjbFsIQRJGF4NkiCQm7Zxpmfi1RqPRCwMDA19VVfUa5xGaVir0n6Os74BElGtlSYKLQcMw7NXV1UIJLh5zDH8ewAVqUZqm4YsALSoZcFG0s7Pz3v3797+h63qxbdvzra2t38/MzByWHYLDqvwk/tB53t/Z2WnUNA1QNq/r+tjVq1fxV+AahX6WkCIjwQVgIMc0zfre3l4M3EqolKuqOiuE2EUJy7Is7vWi1tbWoczMTDp2h0nkAlSKnhJcdElaFB2FVMHF2VAo9Mrc3BwdMNHR0YHHBPMrCRNvWTBhRqo0FAq9Mz09/TXUmlRVRQnsrhBiuLu7G6CW0Ksi/rqOU4ZzKWIOhubnCUUUOhOA6fKdnZ1XDMPAjA9w449EItry8rK+tbWFFwlmjRRzsoQQS6qqzldWVn5UUVHhDnFD20q58JKu+9nbjhcBLwIvZwQ8cPFynvenXnXcEDS0n0YSGllVhTqR8CWE6GYwV9KH+HLn+qNbQWWfpCellxDiP5WVfboXy6lyimV3gAol8qv/U0o7T/BmqepyQypKQWui4vgvnwYUCCH+I+nmyxAqa0yrNr1MJknay+/cufMaikhShpYKMf4Frgzv04Ynqc9D7ZBKN8sFBQUPGB5eXl6mc8FAa+GjWv+nHVxAacPjwbbtX/T09NC5oMrP3ETChE8C3sDu7u7bg4ODXzUMAyO+uY6Ojh/6/X5oLkNPoEWRlFZFo9FXpqen6zY3Ny/btr1uGMbMlStXfsnnJf/+oP3zecdtvK+vr+r8+fP1IyMjuHXjY+GeQ+R4HfB56dKl63l5ecwIHdZ9AFwUTk1Nvbu8vIzzNT4giwUFBT/AYE92PQ4CTK4gQveNGzeYuQCsixRnLqoXFxe/MDMzw7xMVldXFx0HfDugizG/9dhLumufsSzrT3p7eznmC7IAMuD3++/TSZJzJgC1g2IZP9BNTAF+3L/QqCiu0KU7aJCdz9LNLbt+/frnGCqXsrw+v9+/XVpaul9RURG9ceNGvq7rgEFkkOlUzHd1df1G0qGYK0m4vqRuRu9NXgS8CHgROGIEPHBxxMC9zB+T1TjoTHzhIg2JKRjV9aReQgi+NL8lv2iptjHgfKSXEOLfl9Xge6lwi+UaSKqhLd09iJaRykEJIf4DCXZIGNCn/ygdYEAI8Z4EZMHjoDjIhJbkp2FpaelzS0tL5yORCP4SjnzmSfpd0OGyLGs0Ly9vtaqqamN4eLjaMIxiIQTGflmPuhSfdnAhhCCR3BRC/Obq1av/hg7CEwaYSUBzI5HIK4A9/CMsy5r/zGc+AzBgrgcgflDXweHhR6PRut3d3bZAIFAWDAa5P9dzc3MXy8rKAP50TpAqPSwhdszwJGWR4gH/z/XBD6Z4bSMjI6U7OztZdXV1fywrK6NbR+eChDlRou7IyS4uLn5+bm7uLeapABf19fU/CwQCHM/4IUPqDtixLAvX7G/rul6taVqsoKAgFbWo6lAo9Obs7Ox527aLmpubP87JyYFqCJXrIKUnOq+Aost9fX0f2rZ9ybZtnMfvnjlz5n5jY+OPpfACim4JAb8rRYtsL54hct2m3++fyczMZP/s25nRejRoEkTTuawYGBh4NxqNMn+DUSNAYgUzv9ra2mBeXt7y6uqqtb+/DyifZ/i/sLAQwEZ3+Eh00VSeed57vQh4EfAikCgCHrjwrouUIyCr3fCw3SHo/zXVjQgh/gdJnfqvnnIo+z+RXGOqkVT3H36hHmRWJ4+VyiCJF/MSv08TCPgHbEvSwZBOpVL91C8hxDcZ5D2sav00O5HnE842NIyu7e3tC0NDQ+/oug5djWTG1fh/mt0k81kS3lXLsoZqa2vXVlZWYvv7+yR0RaqqYmTmf0ZStEdWi6JyzNyFbdt/bG1t/Z6cmzgQzErpVSepvX79eo+u67mWZS1fu3btD3K+6MDulQsSt7e3mxYXF69UVVUV67pOtyek6/qCz+dLBlzwnUBCT3LNeeeHvwM2ABp5sVise2xsrGJ3dzdQXl5+q7q6mm4MnYuDVJMcoLK5udk9NDT0qmEYeaZphrq6un4n5XUPnAuQswd5lmV9HnBhGEaVbdvhoqKiH6cw0F29sLDw1sLCQr1t2xXl5eU3zp49S7cFWtPGIck9a784Njb2lfX19Ut0aAEXpaWl98+dO4fHBes+0Olano+ahYWF8rm5OZ4HdEmjmCG2tLRQjMHQDo+MRHK0bueiYmho6P1wOIzfBp/Hg2YVcKEoyr36+vqg3+8P5+TkMMgN/Y25C7oy0FABoZ5hXjJPHu89XgS8CKQ1Ah64SGs4X/yNyUSU5IcBw1JVVRkcPNKLRCodlXgpbUmlHWoV1VNmHtzqK4lNvGcDX7iuXCbD4bWqquK0+9QvIcQ/lgkL+8SM7n986o1+YsTGPAeDr1Ra0z53wTHGKQ1Bb6uXKjlQpJifAWAc+wvFKFVVF3HpPnv27ObKykrm/v5+i6ZpGLo9JkPLAZ32zoVt26xpXwhxv7i4+C/PnTsHLYnBf0DCQR4HXK/MIlXu7e1lZGVlMSgN5QWzxsPoQ3QES8fGxl7b3Nx8VQjB3IBPCDGiqupkd3f33zyJFhV3LbjnO97Lg/s+PxKJXJmYmKgMh8OlhmE8uHjx4mxmZuaBncM4melK0zRrIpGIPycnh9krkmAACes6qPrP7FLx1tbWu6Ojox8y/6GqKpS5H6YILt6Zm5sDHNRnZmbeaWhoGM7MzETtafGQLo5DMdvc3PzS5OTkJdM0Wy3LGjl79uwwcw2S3naYuzjd3bbp6ekLoVAImWfmRfYyMjJ+09ra+tfynGJs99g25P2IOEbp1NTU+0tLS8jR0rUpE0KgkrcuhLiTmZk5dv78+f2ZmZl9wzCW6uvrAR10uIgvHVSuHX7Yh6PYl45CyrE/DLwdeBHwIvBcR8ADF8/16Tv5g5eJPEnLa6qq/h8nfwSJ9yiE+EcycaJix3VNFZ4vdwZPSfZ58eVKEgP44AuXhLVMVdX/Nh3rEEL8ZxIEQB/5ebqAgBDiH8q1HchrT9PxUy2FJnbu9u3b3xFCYBpHkkscj/0ldfrnUeSpqqraXl1dzYtEItDL4PxTNX/sddrBxSe4zQFN85Zl/b64uHj0/PnzP5fXCXz9g/wdSGwByFzLgBC48wnNI+Nkjxn6rbt9+/Z7mqZdg6NP4mxZVp9hGKNXr15lTuDQge7DTrKcQ3BoUWtra5VZWVmVm5ubK7m5uST7KLch2EAlP5HrNOtgPe6aeA9A6cBkV3ZxuB7PDg4Ofi0cDr+p6zp+Ew8CgcD3UwEXi4uL787Pzzfbtt1q2/YwIK+kpASAAC2LbmciahLHzPX/yszMzMVQKNTh9/un6+vrx3NycvCPoONyEEWNzwIOrgWDweb19fWvS4+OXcMwftHe3s5AOH4bM4dsg2u+cG1t7e1gMPgtqZRFQQTjPmJ+t6SkZGdychIqXJGmaTuBQGDTMIyF7e3trYyMjP36+no6GZjq8bxbkT9ccwd2XI79Rvd24EXAi8ALHwEPXLzwpzh9C5RJDHQo2vPvqqr636dv60+3JSGEO0CNVCZ0hlpZGf3Jo4mD7L78l65zsKqq//HT7f2TT0twQbJCUvf/pGObcrsnBS54HkAVO9/b2/tnDLpLSlLCxD5d63O384KCC5YHOGCou1/TtAednZ2ACwb/HzNejIsF5yLejfkwYAEQ4Z7sWVxcPD87O/uWqqooqgFyY5Zl3TYMYygZKdokwIXTuRgfHz+7t7d3rquraysWi634fD46F6hGkcQCmg6aI3C7iI5E9SEdC9ZPx4xO2rlbt259qCjKZ+UM0GhhYeH3jgAu6LZihhgsKioavnDhAl1X6FEJ5yZk94DOydXt7e364eHhjqysrIWmpqYJXdd/DQ3zkK7HQ5ft8fHxlq2trQ81TauBImcYxs87OjqQsqVzcxi44Pwx3P/G4OAg8ybnhRDcnwu2bS92dnYODgwMaJFIJGAYBjNJlhCCThAzGfirRAKBwGpRUVEoJydnx+/3A2bcbhHqc56pXrofYt72vAh4EXAi4IEL70JIOgJS8hDuMf4NPzhtEodCiH8mq6H/ebJ0KyFEg6qqzDM89UsI8V9LqkMgncDrpAwiZTLlUMV6e3u/A4CUhmd0f479WfEIuNhaW1tjsNnpXEgg+NgxPEXnoj87O5vkkgTxIEqO0wGLRCIfjIyMtB/FoTvuomL2IsT8RF5e3u+bm5v/Tl4rJOQM9pJoJy0ZGmcACfDj/HQMDAy8tre3V2cYBhLIgA0oUbtCiF7AxZUrV0hoDzXRewK4cMwto9HoF4aHhxsikQgKRqpt2xtFRUX9DQ0Nt2SV3DW5TGlNEkgDqNwOx9lYLNYzNTVVv7a29rqu69CakHAdCAQCLri4ddBQttweYAa1qPfm5uYuCyFe0TRtIRaLjV67di2+k3OQahNy1SjaVV2/fr25rKxso66ujg6NMzNxyLXDOioBBsFg8HI0Gn0fipMUnfi5NDSkEHEYuCAO+ZZlfba3t/eb0uAS6VlcwhcrKyv5LPMcSOw2ywF0AANdLgAT3iTM+0Ch4k+8Tm77/X48PpgXgULFuuliJH3tPfWD0tuAFwEvAi98BI49YTipCJ5UAnZS6zlN+5GJjMM/VhTlC9Jz4al8IY5jfagqqar60+PYdjLblPQlOiaZqqr+F8l8Jpn3nNS1Lc8znamzyG8irSuEKJc89/i5lWQOO+X3xIGL/srKyo3V1VU9EolcRAYVWU5oOZqmueaMzvZTBRdQWaClNDY23svKyvqZ9DsgISO5ckGG2zVgzVV7e3vvjIyMXDZN8y0qx/g8pLy4T+hRJH17Qohgdnb2x5WVldOBQICEnGoys0KuuSTHcVCy59KloPoRF1y0y+/du/dKNBr9jFQU4pw59COSSgkuhq9cuYIqG47N0JHYR6rPf8BFYSQSeWNsbKwpEokwk4MnCkpF436//3Z5eflcSUnJXcn7p4vBmhxKV9yaHno8yGuOc8p6WBtgCWBUsLq62hoMBj+jqmqlqqoUNQCZUBrvBgKBf1tXVzei6zpJPvMFB704VzWLi4tvzc7OkoDjj8P7J7q6upi1cozwZEwSbYPPAwoKh4aGapGALSoqgmrkgsLD9lu9trb2pfHx8WZd11F7QiWLff+yq6sLzxE6CRh3xs+Bkey7sXKH6Htu3LjxgaqqzIedCQQCM8XFxdtc+xMTEwAffEh47jycjRJCOF0hIQSUL4AtCmFzlmXdy8vLo/vidppYO0IYdNG8eYwj3NjeR7wIeBF4PAKpfrmc2hieVAJ2agNwjAcm6VAkK/hZfDFdg8rHeMjPZNNCiC8pigJ9gwHa/zldB3FS13bcEGn5/fv3v7K7u4szcZVM7kj8jvUlwcUCg6pnz55dXV5eju3t7dUy0K2qKsCWZNoXb+6XCrhguJpEStf1X126dGkkOzv7byW4IGF9NJl3E148I14fGhpqjMViJNOoVh0FXIAu2H9M07SQaZq4j883NTXdzM7ORsqVpBP1IECGO3wb31FxTdicarasUlfs7Ow0LC4ulq2trXUbhoGnBb+DluccowQXt3Vdp2qNfCrCAKyX38fTrpI5tw5NxzRNOheNkUjk83ImgQSWbsB9wzBCjY2N/bm5uSTfrAmevztcHJ84uwm06yoOqKBLQCJfEw6Hi4aHh9tt225TVRUpYs4/UsRU5O/n5+f/9Ny5c+O6rgOWDgMXXLdn5+fnX5ufn2+UJpFh27bn2trafpqRkQG4ILFGMjjRixg5nbOFhYXK7Ozs6JkzZ9gfPj0JpXflRpz9rqysvBYMBht1Xf+cpmmcmy3Lsn579erVv9Z13ZEWfmQWjOPg/PADvRNA13Xr1q23hRCVlmVldXd3L9u2Hbt9+3aBz+dDAcsZ/HYBZdwiXOEK6FKcI6h5D4QQK42NjUNcd7Ztr2ZkZEAN4ziIrUeVSuZO8N7jRcCLwKER8MCFd4E8MQJSUhHqxedUVf3+Ez/wEr9BCAGf/h+rqkpylZaXEAKJW7Trj3WgWyajJJDFlmW9BRVD07Q6BlGRBFXVY39ckHAuW5Y1WFNTs5ydnU1FNdO27bzZ2dmGvb29C+j8q6pKEuq8UgEXVHOlhOdgQUHBvKZpg1LWM76q7m5aw0BQVdUi27Zb1tfXK4UQLbquo1yValLubJP4UUqWHQyq31u2bQcNwxjLzc3dOHv27Fx2djbDt3QW+HG7KfGdlDPhcLh8Y2MjPxQK1ZqmeU6qaVWjDoUniTQ+dPaFPKx0lQ52dHT87ezsLGpcvId1EctU1pIpqZEtm5ublcRFDttzfChisSY6JZOapk1mZWVt1tTUTOOxIZN3Ohlu4kyCTiJNAgz1B2+OQhSdmG/ADZtrT3bOAFScc0rxUHjmDcO4k5OTA1AkiqKECgAAIABJREFUWWa7iahtvB8QVbK3t9e6v7+PyAM0SBLoDVSjcnJyBi3LwmvCPZZH71loXxmapmWYpnlG13Vb1/WIbdsAkoTD+PI4dcwCd3d3W3d3dys0TbukaRprIE7DRUVFvVDkGL62bdtJ6jVNI3bzpmnuGIaxG41GMw3DwKzw0vr6ehvAsbKy0h8Oh/2rq6u5kiaFc7hLIzvsXBIfk5kM6b2C8WjQsqyFq1ev/srv9yNTjCwvsfReXgS8CHgReKoIHHu28FRHl8KHT6q6m8IhvRBvjatmQ1V4U1XVf/pCLOyYFoHSkaqqzAmk7RUnRdufDrO/ww5MKgIF5ufn35mdnf028zW6rgMw4O+nbU0HbIh8GBrNvOSJT9i2vVRaWqpGo9Gavb29FhIslKNIom3b1kzTJIlTDcMgmX7S8TmJPRVcWXXGL4D/P3DmQiZu+Gzk2LZN8u6qHT1pXwl/7wIMmehRTYaWwvGELctiEHdNuipDNXrYTQHQyG6EI83K8ciKPlV1gB8gjOSSNTJQjbyrM+ArhJggIe/u7r4zMzNjrq+vnzFNs8m2behTVNiT/R7gvYZlWTimPxoPN3mFWkNFH9U21oTkLusCLIVlvCMVFRWhsrKy+XA4HJmamvLZtn3RNE3mfTpUVQUoIXubo2ka1Xu3a0NMiYmjfGTbNg7UJPkJlY94dsnnV7au63Q/AM4USQgSVCE6RSu6rkfpBBwi0apLQOn4vUhwAkg6TCnKGUjnHPGnEIL9AnQcYCONRzFXBFwAtNjeanFx8VRtbS3xY534gWSsr6/nLS8vo9Llu3z5cm5/fz8zb3QqLnA/SKpgsufQBdKsGQPTkGEYP+vo6PiJVPsKvSxStfKcck6O1Il85AZ3PEXk9eHNrxzp6eh96EWKQLIPpFO/Zg9cHM8pkg9ggAVqTBg+4SzrvQ7Ojr+vqiqmd2l7CSH+nuxcYL52LD4X7sHKpK5wenr6vVAoBLhAm79W13UjieT9adfsJv8MoJJgTZAYBwKBaCwWK9jd3YWWR3KNkRjJpy8ajWboHFxy4IKkEmoOVWqqziThLt890bG7lW/2RWIJLSdd9DDWShLiHIekpFC55od/4wfevNvxcDopklfPnAPO6Q6ViOo8wEN2ZkiSiR+AJSrjCNVsubm5OZiTk+ObmpoqXllZuaKqKvc0wCTZ7wFNPg8OioezJimmwHXKGrbwZWBNEjRxTM5we2Fh4XRpael2RkZGbHt7u252drYyFothNseMBYaJbhcm/vhcKWknZnLe4zAqj0u7Yh4BgAw4dAEC2wDwAPIO3YYEd05nQHaEEl43/E5un/2yP2LFveN0/gCMHLOmaVCUAH6z8u/EZ62wsHChuro6OjQ0lE1HqrCw0CgqKmKffI7Pn7l3794lachXJ+lxyZ6/uNvc2R6dCmhrv+jq6qIjzQzIgQ7wT3tzn4bPS7DpnBs54+P6IaUaQ+c0x3km8VxhtsihPrpdx5cFqJ2Gc+sdw+mKwFFuqNO1Ank0Hrg4ntMiv4wvSjrBqRviPp5VH32rQgiqlWmlFgghviElM5nlOIiKcfSDjvukEAKOd/Hs7OwHCwsL32KIVM5dpKO6l8wxknA7X9Ao4kBdqqurW5mdnd2KRCJQZbIw1LMsi+o9dJpyXddzDMMACCSzfSc/lDliUh+QyXd89TzZ/ST7vke58c5At5uoxiWrJJkACZJVF2w8fIaTtEIRsm17/OrVqw+i0eje2tpaNBAI0J0hod/PysqCelSytLREhwBwQQKcCjWKBNeNxWHfHw/XZNu2qWmaO6QONYfzixHcFN0a/rx06VL++Ph4uWmanSggJTHXkvQ5jDteNyF8mGSnch0ccjKdrg0AxbZtEkxXecoBQpqmOYpMEjQ6xy2VnPbPnDkTqqqq2tJ1Pba4uLhdWFgYicViGePj49DdUIbi3GybprmWlZUVq66uzg0Gg9DG6KJxDxwZ7Ep6FNQ8TP3+TVZWFqp5wxxbshfu8/A+CSgAE9DS3DkWgDnAgucdzzbOSyrPVpeqyPY4R1zTPPcB1XRf6UjGFzLcjtHDZ44HPJ6Hq8c7xqNGwAMXR43cS/A5+VCGdoEKTZOqqv/kJVj2qVqiEIKYw4d2v/iPu3OBQWLFzMzMh0tLS19jkFZVVYZsU0pA0xBEvoRJfMYzMjKWWlpaZiKRSMy2HcaBBs1lYmKiaHt7uwmKiM/no3Kfht0+15tAdnbTsqz+tra24NjYGEl9VkFBQc7a2pqG2zcJKVQan88H9QhzQhKrk/wecE4SSbimaTP4NaiqOtjU1OQLBoMlyNsmCS5Ow4lygLCkfAGW9pDlddW4pDv7Xk5ODt2kyM7ODkpTdn5+vjo2NuYvKCjQq6urfYODgwYiaLm5uZFz584pMzMzOVtbW+dx47YsC9ofoJEuB9uhe8R5o4tGN+bI5052fbjHftfe3v4Xfr+fwe77hxUwDqESObGQVDzw3DO/GeWxEiNABGaIUNQAGPwbCm0Ua9IGpIQQzPSUy26vO5gP0OAH4MKz2+1qADyc7qQEIa7B60MltdNwgXvH4EXgqBE48oPpqDs8rs95nYv0R1aCCyhRqOSUePMW6Y/xk7ZIJ0RRlG9JcDHAgO6TPnPU38sv4xI6Fffv3/9mOBxG/pIvS76YT/pZQXKCbOss8xeBQGB2Z2dnF268YRjh1tbWvLGxsaK1tbU2XdcrJW3rIcNHUkiOGorn9XM7JLeapt1pamqaGR8fV/f396luUyCAYuRy/x3KjUyyTho0OrGVNKkZulOBQOBubm6uMTMzA4i9EqfIddLXXNLnXVKjALsxXdc3bdtmrmQ3NzeXa5WOkbBBcfn50dLSUpLuWDgcjubn5/N3ZWRkJKempiZrYmICad8zzMsw2J2bm6vGYrFM5k/oTsiBdLoiAAyAjCIHw6nE8/M0MaLSviGE+HVLS8v3ZOdiNBG4kM+GRFQi9v9wjkNS/FxqXNLxTOcb46hPPDvd69yRN5ZzJQhjHBv4keeMbj+FGvYPqHAd6fnT9SIh/i6dCqDh/D1Zj6Z0xszblheBdEfgaR5M6T6Wp9qeBy6eKnyPfTjO2wKH3A8URfk/VVVF9cV7nXAEhBBvSYlOXIHnj0suUqqCXVAUpa6vr++btm2/Jr8goQ6c+EsmUwwm8+XMLMKWpmk7lmXhcr07Pj6et76+3q6qKkPnVOUfzoUkP0Zw4ss6th0yryGHhQcaGxvXx8bGskzTbDAMo9y2bWcYW85YACj4+zMBFjIA0IXwXQh1dXXdvX//vrm9vQ3t7bKqqjWSvoLssPsddZy0tJTPiZzTIDHnupypra1dKygoMEOhkGlZlg0NzLIsxTAMbWdnR9vd3QXcgUksXdetQCCQGw6Hc3d3d6GmFWmaxvkAjwg5oO1SeNxz9JAGliQt7UlrAvwwQ7eUkZHxUWtrK5RXRxrXfb7I7wBoPxwbA+kkysyQQClyj4tE2aUVQQl7KJYATeg4k3h3gXFeKa58NKCC4wSs8kPn4scncSyHBV0IgScJMSSmHJMrpuCCDZ5zGBvS/XJnwhKaOz7p5Hq/9yLwrCPggYtnfQZO6f5l9YUHdKdsd//ulB7qS3FYQgjOA5XDASph6XTUjeMkU927Nj09fWFxcfFdXdfbZHXbUcl5Fi8hmD1wEi5LVRVoP1uqqt1tb2+fHR4eRrmosby8/JKu67m2bWcuzC+opmUqtrAV9amKus9itU+3TxdcGIZxFx7/5OQkoPCypml4RKSiCvV0B5LEp0mykQEmGTVNs7+5uXk6MzNTu3v3brVt2xQ0UHYiSeS4ARnM2gAgSSCf+feWnG/BIXupvb19amhoSAuHw8z+QL3hOOnOOIPDlmVBe3JUxjRNc+hD/BtD69KTJF4SON7c8DjXyXEsWJY129HR8UO/349bPfK0JLduh4JzQNeS88C6oPrQPSX5TfgSQrwuPw9Q4YdnVdqoR/E7ld0Urg/HOT5uhsKdp0BN7DdJXI6n4i0M/SuK8rb0bSHW3B8u0HDi+Im69PF1XU5FILyDeCEicJwPrxMNkNe5SG+4UWqRD20cbf8u3UPK6T3aF39rMlHBpO86MqrpbJ0LIUgmSH4a1tbWvjA5Odlg2zaeJudlQnfkodHUz8wnAiyOkBIWBaqJtI8cpzDCtmLtBPLyBi82NEwvLi2pmVmZ56KRaKPPyMjNyNSzdU1XF+fnlNDKsqIbunQ/YHkvvjqkCy4yMzMHCgsLN2ZnZ0m62jRNq36awd/Uz2FSn+CEwPcneerz+/2D9fX1kZWVFZSsLggh8pCOlQk4PhNUfPPjlLFSELlK6nhSepMcnH/g8/lCtbW108Fg8Iw8RsBRJvLIbFAqXjEP5FKYyA6hDeGfwTxFhm3bzu9Ostsmh+rnUYhqbW39Pt0LPGYkgOC64XkArQdwQZEJZSlmv574EkLQjUFl7oFMlPERSSsNST4P6e5wnFA56VCQnAOIiCf0rsEnHuwpe4P83gWg8cxFZhmAAdBArtiRKE7ns/+0LN8DTaflTKTvODxwkb5YvlBbkipRVIO+pKrq//1CLe45XYwQ4t9TFOWX8oseCsJTv+SXtOOdsL29/YV79+69y7CvpmkXpafEiVaKVdvE6Uux+U/oig9TbWEoQnNsBWKqUPZjtjGvKr6QT9NsS9krjNqxKp/hz1ZsNTM/v0Ktu3BWWZifUJaX1xXdUBXF1MEnD+vdJ5nEPfUJSm0DzsxFdnZ2X1lZWWhqaooZC7pPmA+6qjapbfH43u3M1Ni2vZ2dnd3f1NR0IxaLAYj0yspKjOFIEkkc6Qj4g8Egvg7MIVBFdyvTR3EZT9eK8PAYMwxjsb6+fm5kZIS5n3JJfeEYndcBFKb4RPuZfAfLzhEzLy64+JUcPAZIkKyzBqSaoWKm/JIUy26ZHCNxmzaKlHxmAYDoyEHX4uffHRddNOXFp+kDEmi8KTt1UB4BGgAM/kxbPNN0uM5m4uZduMb57njSPcrvAYMuVdOl2B12WK4EsEsn48uBWZUXv4KUzpN1zNt6Jg+241iT17lIb1RdvwNFUd5TVfV/T+/Wva0dJQJCiH+oKMpPoZKky0xPUgvKY7FYdV9f39d0XX9XCEEVkAH+k5KfdQzw+IGnjiCUgykU6E2O37GiOyOjPjumCVvT7T1FWPuqUERs3/RpPiNbN3y6oewbppalWLat9FzpUe7c+YOCB5uqaIot1UFR5eHH9Y94zoHGo3KseDZQ7bzT1tYGZSfjzp07DLxf4n4+yfOZ5PWNPO6erus4eg9rmrZVX18fGxgYCEizQpGdne3828jICPSiQlzFZRIPhc8x2nsW67Jte0/TtDEcrtvb2yeR0Q2HwxW4aUv/kVP93SrBBWIJU+3t7X/t9/vvyPYeIPSjdHQaZAcDF/dhRVHmJL32qToYsuhFx4K5HH4wLQW8vPAvIcSrElgTywU5l8FsBkk2T8i0Kk3FAQVXUe6gGS2udTotLlBwCxmcJ35cgPHouef/+R3vcT/PjMlhIIF9xQMWhuLp7EDpcyhkLxrIfF4v7FP9AEwlqB64SCVaT36vBBe0xN9SVfVfPPkT3juOOwJCiH8kwcVqmsFF5d7eXu29e/e+qWka4KIEiof8cjnuZTnbR2KWH4CBbaqKsBi2iCqmBsjQFV1EFSE0YemW8JmGpai2aWmmiEUU3af6DJ/fpwolqlG8gtF3ta1LuXP394qi6opKAVw+6eKBha7rDtB4Dl+OB4akRzw0c5NzANAn7tXU1CyUlZVl3Lhxg5kLzAczTyE1yvF+wCmaoWhN08LZ2dmxvb09qtIkKAxHrwQCgXBlZeVeJBLJ2NjY8K+trQF8oXpRsYa6c+IzQdCihBCjQoi52tra4Pr6esn29nYFA+lCCMDRiXb8Ur2GJS2KJHWmra3tF36/f0SqFf0wHcDCPR45g4EQCBQpqstHBhdyDpBuOp0rDATHVFVlDS/NCxliRVHaFUUhpgyAk1i73iqO0tRRKUbu5+Rz303gubf4OczJ3B2kByDQcXTf74IL915wQRBPY/fv7n6g5PWn0n2QnkwALrbF5wFcxAPa8JGvs5fmYjrmhXrg4pgD/Lxu3utcnL4zJwH0X9MWTyO44BlAFbi6t7f3G0KI9/l/TdOKTgpcfNKt+ARcmKYpuxemYluaYto7iqZoiuHfUOxIQFEFLsc+xdIshXHZmGUrmtAUnw8UkqEYWlQRtqaUVZcr29v7ysbGhqIZmqIrwhnwBkz4fD6nc4GrN38+RwADTAEFgMSWRAKlIuR6bV3X4fCTrIczMzOh6lgMdO/t7V1SFAWa0WmjRXGDxbuUQ/NAapWqJQPcJCRUMVfxeKAy6ff7NwoKCqIVFRViaGiobH9/v1DTNEeBh+6FM+l6Al4n7Ea6aw+pqjrT0dFxf3BwMHt/f7/MMIxOIQTGkzhyn+CsUvLPKzlsbpumOa9p2kJNTc3vy8rK/glrSX4ryb9TCIGUOR4aUHpcWVZmB5JKAOOUCxkqJ7bQOPtUVSWhfOlestv8hqRLxStNUViges8zwu1oJBMft/MAPYlkHzqiO88CkKNDyP3oGg26tCR32y644Pd0TukiMGeDOMCJvPBjkoCTfXIdp33O50QW8gLtxAMXL9DJTOdSJGeWyiCdi3+Vzm172zpaBI4DXMgMj/NcOjc3hyv3N3BuluZ5x0qLAky4VCgXYESssGJHdUWYAIuwImKWolv7yoWKnyvZ2oayHilTQjstStgsx0lPiTjz3j7F0IXiF6oS8WmKodpKkTKlVJTlKg9mNCWslzqzF4ia0q0AVLggw6VJnXaAIWVM8TtYj8VifHlu5eTkbFRWVlLdx89CD4fDJOdmfX290t/fXyYr6E4ydsor6a6bt4M25LHydxJQqFOApm2SSWhfhmE8aG5ujgaDwfy9vT2ka13hAdzGj3ZzpfApBxHZNsczVlVVNV9QUDDg9/ujmqYV3L59G3DRommaOxSdwpZP9K1cN3NCiIXGxsb/LhAI/OS49i6E+FAmvVSVobEAFqm2AzZIhB+e/0eOwZUfduhvMnkMvmzdimTOi6SLvSPjC7AgzgAP5xEft414YBAv7wwQdilMrrIc5+sPz8sAuSyIAmTpkk17cxjJXDnH9x4PXBxfbJ/rLUtZPCpEr6uq+t3nejEvyMEfI7hwJCenp6ffWVpa+gZf4qqqOtXX45T9dMCFLRSkY+lY8P/RWEQxTUuxTFWJ2duKFllVCvxrSmvFD5Q8bU2JqEXKSrhOmVpvU3ajpcqOVaCohqHouqFkmbayl5mp6PaOcjXwUyXTF1bmt2uU2f0eRTXyHGYUwCIeXLjUKP48zS9Z0SdpmPf7/WM5OTmbVVVV4b29PT8eCZmZmbphGBZGCSsrK5kzMzMM5Qds267QdZ2k4Xl41rtJkHus/L9Dn8DRW1VVPBTWLcu629nZubK5uZn14MED1LBwaXedmI/9NEqgx/B8MCMjYxHpX/xXKioq8qampq5Eo1GG6PNUVSXup/KFUR7D3Dk5OTNNTU1UwY/tJcEF1y7nlT8BFSSuVNkBGYdx7LkxeT7xw0A/nVvvlSACssPzOSnLC2ij8xd/L7n0JBfMuQ899/9vc389L2Ai0UWAypyiKHRrx+TQO9eb93oGEXgevnCSCos3c5FUmJJ+k+S38oV9jSqAqqq0tb3XM4zAMYILQETu1tbWtZGREWhR5zVNg9fLzE2azdaEIlShqLauWLalmCKimLQfokKJCaSgTMWKCMW09xW/2adcO3tTycucUPzWkmLrYUVl/sLWlFDsdaVvrlGZ22tRfPyrbiiKFlGyRUipKRlSLhf/UPFZtmKqWcrq/itKcPENZUctVmLZeUqObiiq5le0jCzF7zMVTclSDFSlFLwJ6ITwHezmO/x5KuYynKTMsqyhy5cvD+m6vj8wMIDpXJVlWe5ApGO4pWkaiRhD+QxxU0E/FQt4yluHhoFDtdA07WZLS0twZ2fH2NjYaMNIEf41ztUnROVj5gVX7qCu61BAxpubm+ka5d27d++yruvMuJwY2DlCXB1a16VLlwby8vIY3v5vjrCNI39E0nqgs1HA4Lo+qHPhXM6yyIEvyM+OvFPvgy9NBIQQX5ACAgifUJDwXs8gAh64eAZBfx52GefOitpHl6qq/+x5OO4X+RiPEVy4nNna3d3dV+bn5+s3NzdfU1WVc5/2JEmotqLZUJoiiiliihUxFTuqKFHTVPasHcXYf6Dk+qaUrprfK3nRUcX0RRRN6IpmZiiONZ4vpgwuv64MTF9QwuYFxY9slJahGMqm8k7zL5Uz/hHFQDRJjypCNRVLEUpUOats23XKzYX3FZ/WrNg+oegZfiVH8yl4I+s+n/KJSTLJuf6Jz4bzivc0e6ZXFzSHTcuyBjAQnJiYMHZ2djCbO4+ykiwGuDQIEjHn356FktIxRokYbMVisTs9PT3Be/fu6ZFIBHUmqFEuDem4v9O4IBiaXcRPpLS0dDkrK2t9aGgIGdoSwzAuSrU15kZOazuMTtBSTU3NX5eXl/+DYzxf3qa9CDyTCAghPqMoSkgWRt3n4jM5lpd1p8f9ID6xuHqdi/SHWho/XVQUhUTzf0n/HrwtphKBYwQXrrwfnYrWWCx2fmBg4F3ZtWIe46FufyrHe/B7bUVYmkOBsoSlRKNRxYx+Qo+KmhtKlf6RUls8rwS0m4pf2Iqt0+mwFGaSLSWqqIalTKy/ogwvXFBmVy8pqm4otupTSv1jyleu/KVimBuKLSxFGFFFUdG0VRXVNpSYWqz8NvT3FTPaodgZumJkaEqW4VM03VB0X6Yzj/EJuPh0oZ+xU/tTtGUJO+TTM34s9RilbaGSbAoh7l28eHE5GAxmWpZFYu3Q16gG/3/sfQl4HFeZ7bm3qqs3rdYu25Il2ZZsWfGehMwEQthCQhJIIAGGISwzwyxvGGAYHgMMhCUwDGGdhIEHTIDADA8eSwhJ2BJggIQs3ndbki1bi7VLLfVaVfe+71RXO4qxY1uWZMnpyqdIlrqrbv23uuo/9//POVOUVnLzObWnemam7gLuhWpY7NdXSu3dtGnT4aNHj4qhoSGCK0rtFvjytbP9TPPAhVKqZ+nSpVurq6sHn3rqKZLqlxuGQZ4L+R/FPm9kXlaMcjK0FRUV19XX1y84o7kLeAnmD71AIqC1fr4PLjpnyyF+gYTigg1ztm/Ec3ZieXAx86H2y9fUEr8BwL1zqf4w82ez8Pc4W+AiFxkfTNJdd+n27dtf6bqu53khhKA78rPeK0ikPV1inft9zstC6yynwsmwcuEglckgk6JKVAZm8glc23IfjPRRaAkok5JCgKlN2MhkBc6FwISqxa4jNXj08FXQIoQisweve8H/oEC0Q9InQ5ieER+VpMjrkJSoRTl+1vVnsO0NcC0D4bAFK1AAmBbCIbZWZcHFVP6Fxwtxs9BCnwQwqFbFc5JTQnO2Hhq+Ys9ZX5RUgRJCTLque7i1tTV+6NChsG3bDUIIGp6xQnHW+zrbF06d09PNb45AnfMNOROheuq18CzjYAsUQR7bdzwehq8E5fpcgW7Lso4tX748c/DgwVLbtpdJKdlrzXawsw7E2c7BSWP2wAVlL5VSOyorK4cCgYDu6elZLYSoZJuaz1c763GcHIdni9HJ83ymeJ8ixp7ij9b60KZNmy45W8Wms71m8q/LR2A+REBrTR4R1cQOUBRiPozpuTaGad8A51ug8uBi5mfEb42ixNt1AJ4SQmyZ+aPk93i2EZgDcMHsupZfvb29r+zt7eW8VwshKAF5RnAxBaSc8pRyilD8Y8ZRcO0UlGsjkXaRTiWh7DSWhH+HTUu/B0vGIXUA0JSDktm0XttZroYMefK0tijAgb42dHYJXNo2iprQTkBqr1LBLxVI0X8Pgu1UAnBlMe7ffRUm5dUwAgWIWBbCQRK8DRhWEKFQCKOjo95XbiO48A7tm/zlfp56grmELydrmwMYue9+cnwCfJ0JhOX2PXW/vmJSurS0dKSgoMDu6+ujMtIi38naN4LOvvNs9p+rzpycYE9976n+dvLfc/HIgYvc8aeCjpPP5+Tr5KTzZMDZh+9J7vrfeU6GD3759kmtda9SKrV58+bgli1bSF5nhY0CFKe9TnnOp0rGp479pHHnpHIJJk6QzVkh0loPUi2K3Is1a9bIXbt2Lad8s28+eUKCNhfn3PUz9Vgnf0ieDSCe6m9nCyinvs4XBqAC154rrriCDtr5LR+Biy4Cvr8KncwJLljxzG9zHIE8uJjjgC+kw/nggsnmtQAOCyF+uZDGf7GNdQ7ABYndbLNZ2tnZecPIyMhLWbmQUtKo7Izg4unKxKnlQAku+KW1gO04cDxw4SBlu0im4kAmhabiX2N97X2whAulJaTHfciKnCiR8kCFK3xTPUjEneUYToVRWTiKkNsHmujx9ax6eMRxDkWZcGQKMEvx4LYXYli/GCJgIhoqQjAkYZoKoUApAgEDXV1dKCoq8MaYTZwBV3k8aa8CcuIceRSPjiFOVDROBy5yv3+2xP3ka3VqpYDvc13XlVI6rFrs2bOHqlCsVtCdmi1R3mCfrbowNYGfmtyfaSU8t89T7Xsq4JoKap4NsEw9z5MTff99JEaTuE0vD3pcUFWI4Mmi6pVSin4eKSnlkGmamYqKikhPT0+91rrIBxgnrtOT93+6f5+UfPvz7s11DuhwLF7fNtudskq0aoTu1tFoNFFfXx88ePBgk1KKFT5+VrwS2MmVn9MBm5PjmItRDtg+W8ym7vN0VYypv+fAuZIrhNhz22235cHFxfaQyJ9P7vN7NT1y8uDiwl0QeXBx4WI/74/sJy1UnXlpthtFfGPeD/oiHqDW+i8BPDSTJnpTEk3eC7j6uy6RSKzYtWvXdaZpXuqvBpNzcYp7BX+V9argl8v2IfITNGnX2eSK6725diLHyZrkKa1hO+RZpD352VTGQSZOaCPwAAAgAElEQVSTBOw4Nlf/EqvLfg72NmkDXqUiBxK8XN6VHtZwhGBBA6lUCDALENRJGEYMgpUG6cIVERguc0OqU7kQbrYKMimbsf1wC4QZQlxUYTyz1gMVZiiCQMBEb283GpbVg2/1hk/XcKqhshLiKu/c+DPzTgIfWvNpQ7IvyeNqeNK2poRJorh8plHfmeRuT5XkTpkfvXTpUhw/ftwlR8V/rWccd7btPTP90TgdmDn5OGczvinnTsfuHirqtrS0HLAsi0DDjMVihb29vUFeP1yJVEolV65caba3t9OThSRqenmwNeqst2cDQV5fVrb9id4aXWxJ86soOUWqREtLSzIcDhskcyeTyQbDMEgq91qzpoKy3IByxztVPM62CnHWJ3f6F/LUWBk6tHHjxnxb1AwENL+L+ReBfFvUhZ+TPLi48HMwr0dAIy4AJEeROPnZeT3Yi3xws1m58IFkxb59+64YHx9faZrmNVTh8ZMlSp2eIKd6iRP/0xJK0J8C4OI+5WPZf6QoMesl5ArSNeGKDFw6cBNcMEFXNlTGQZLvc1Mev8JNj0O7k7h61ROojR7wKgLwqhC+apO3OJ8FC45hwXSZ9ylMOmUwDQFLpCEoma+ZfMpnQiGCH1YzWIUQCgHyL1wD/bIJj+x+LbS5BFbIRFAG0DM0gLoly6Bhw9UGAjaQFGm+m24LKAwcQlFgFFZgFJOxUsQzizDB9yMKYVgwzACMkIapDIhgEJaUEJLVkay/xnQ3xryiogKJRALxePy0rU/T3f88eh9bdo7Q4G3z5s3bHnvssYRhGNFgMFhdWVlpWZblhEKhSbawJRKJ6MGDB1dIKZf7LsJ0Fp6pja1PHEtHW1vb46FQaEApNXbw4MGoYRjBxsbG4t27d1el0+liKeUyutr7Luh0OZ7Xm1+F6Q4EAtetW7fuOU/o1lrzg8kK/WoAEz6IPJ3/Rk4al1XeHM+Hfh00m2OVLb/NgwjkCd0XfhLy4OLCz8G8HgFXBAE8DwDlHj89rwd7kQ9uDsBFWUdHx+bh4WH2j79YCHFJbkXYfwA/3X7jJfvaU1FSjvRW9W2VglYu4Go4SEFTBNaNeq9SOulVLWzb8SoRKmUj6QjAmcSG2r0I4Ai01FhcsA+Fss/vOeKE5sAFn+nkXyhoaXkiUNySmWLQ4sISSWhpE61kE++pBGcPVBAeuB4oMljFgEYqUImHdl+LmNMKIxxCVEr0DQ2iemkjhOa5mIBrQak0XOkAKokNNb9FRegAAnIQk/YyxNNlODbcgESmErZZCmEtgmUJmNIArCAsKlEZxgln8OleoqzwLFq0yGsrm5hg/nPRbiQbH3Vdt6+1tXXrgQMHko7jFEopKSzBqoEdDAYnS0pKjGQyGZ2cnOSiB0nUQVY4Zioqvjt4ynXdg5s2bfrt+Ph4TzKZHKiuro4qpaJHjhxZMjo6ulwIUaa1rqNh4QKS/vWkaJVSD15++eVvnamYLcT9UD4YwBW+mR/baAgUyPdhdedU5n452W7eRAguWO0lqKWL+MNCiIv6w7lQ5jgvRXvhZyoPLi78HMzrEWit2RLD3txWIcQX5/VgL/LBzSa4YOi01nxAknNR1dHRcenw8PClVMARQlBec5FSiiRik23bHgdCOXB1Bso14LoSthNjsQKwDThuGkJOojjQA4ExKGVibGwJJmQBtKMhnRQm3CTCKoZbN34VIdGX5Vh47eqn4myQROGNEtqwIRwuHEokMkUQpoRhxmCKDCTFhf5IOSkLhHKeFV4rk7ChHQOjug2dQ0uwt289pFmO0aFR1Cyp97ILoW2vDcpRHoEDwdQormn7fygO7ITweBhUyJKwZQS2rkBKFSGWXopjsRchjlrIUAhBVjIMA4FA4LwqFwQX0WgUwWAQY2PMfy7ajRWDYSHEkNZ6Z1tb2+ihQ4ci6XTa84+QlJDSmtPD77wISiiV7Eu/ztjzjKRt13UzQojD9fX1j5WVlXVv3779iGVZcnJyMiKlXCmlXK+UqjQMg6IX/OzM2PFneXZzhoR7Afxs06ZNH5rl48273WutWanYSHlnX7KU4gH8YJH865VMT6Wk5Vd4c07XBBis6vI7r0MuxPHfBBu8kfF6IEhhFYTXbAzAMa6J5FW6Zu+SyJvozV5sz2XPC+VmeMZzyqtFnTFE03qBn3BuYMlYCPGVae0k/6YZicAcgAveDwgmmSjVpVKptt7e3prBwcFNSqnV1O93XbfMdd0siZgyr04crhZIp1mlSMJxA55kbMZVCKMPL2/8FoJohyMCyIhleHjvlRhO1kE5YQTsI1hSfgAvavl1luAgFJvVTwEuch1ZWRUo10jBsLlIbWBCBzyfi6jIZNWkcouNzwAYnmas/6zncTQc6UC4BTBgQ8GCo0vRPXkZfrtDwYxejmAwDlsnsaxoBFZwAIkUkIprXLpyDwrNHigjDcM1PA6Ia3Lc9NKQ0EKiz74KHWNXIRloheW3QxFc8Gu6GysWkUgEJSUl6O+nN9TFu/kkbipC7V22bFlnUVGR2rlz52LDMEiaJq+BX5YPKDx14lmIBhNwSt+SuH0oEAgMLV++/KhhGAlya0ge37FjB0F3uZSy0U8sZ2Mcs3Bq3i6Z7FKqk19XbNq0icn1Rb35RpMEgvRuYpWC3jH8zmqDM8Un5qzjwPsggYJf2SWo4I2JoDf3c86ElNfG1KoHOUL3n/WB8i88qwhorVlNaiGniGpzlK4+qzfmXzTjEciDixkP6cW1Qx9crPXBxX9eXGe3sM5mtsEFo+E/gJkFU/WGSVPVtm3bNk1OTm7myrHjOPVM8IQU0nFYvaDik0LGznhtT55/BdKwMy4KRD+ua/4WwmIvHSegRBH2D70AW48tQTJZhaZFu7Cm6ShqzB2AZ2bMXicu8p3cOu/nbB5xHHDMFAJ2FGyVjgdKYMhSBDP9EHI0Cy5OVbnw2rj81io2agkbSoRhKrZJsxpSgAmswNb2EIaG2rBhzRCkGEeJHkAwGocLAylXolD0w9JpuKYD4ZG6BVxhZUGRVjCUxiSacDj+UvTZV8MMhLyKxVRwMR3yLisXlmWhqqoKPT09C+vCPffR5mRo94fD4d1NTU3JnTt3lkgpV2it+b2K16BfxZjNhJ5VlLgQgrK346ZpHpdScvXZrq+vd7u7u8smJycXBQIBOqWzvYaJ5UJ5pnJ1nkk1jRm3b968+cZzn6aF9Q6tNf2aeIMZ8EEVAZVH1D/fSoJf0eDc84vXAb9y/Izcz/wbb24EHxRK4d+3CyFYPclv5xkBP1e5CkAnnbk519MBjOc5jPzb/QgslBvhGScsX7k4Y4im9QK/9YBEt5VCiO9Oayf5N81IBOYCXOQG6oMMT/0mlUq1jIyMPL+3t7dpfHz8Ctu2l2gHAVdDpDKjsPQALGMSffEqT8I1mEqgZcl2lEa6UBveBxNjHnZgfi/cRegdXYJkJoKm2u0Qbsp7HHtGdMzPJasAU/PFKT/76kysWLgIYzC+CO/51HEoO4zL1gr87WszMNXkKcHFCVla73nuuezBJS8CjleBgEjCkWXoODKE5c2NUJlOGB6nPOwpR5nkbOgkvLZ+doUxdxDMgR3YhoWATgMqgEmzEUl3GTrH1mJociOMcNgDF2xnsixitqyq1LP5HZzuYuF7Ghoa0NnJZ+fFu+W8GFgxqKioeHLp0qVD7e3tqWAwSIPHyqGhoVYScEmg9qsXsxYMn/zstbVQHlcpRfUqz8xw8+bNo93d3aGBgQHeHz1S+UzyPmbtpPwd++fG8zoOYBuAd2zatIlJ2UW1+aIkbIEiKiegYvsTgQXLDqfWzZ6hCORkoqfsjjcggg2usBOQUl2MvA1+f0CIHJtshgbwHNmN1poVKQor0KSIrWf8nM7q3D5HQjvt08yDi2mH7rnxRr/cyw9tkxDiZ8+Ns56fZzmX4IIR8B+MRiKRqEilJq9Iwl697dGt1yugNaV1yMz0yNbSX6EmegRhmcDW42tweKgAyckAXrv5SRhmJ0ykIEmMljaf5BAq4EnFak04kZV41Uy2PSNmZvOnaos6AXm89iatAkiiDN/7SQb/d2szHGkgmD6OH9wRQ0AMnXHytNd+lV1kfPpnKlyVoOvoOBqWFUOLCQhHQLKd2jN4JRCxoRGBS6dwoeFKeoC7MKgMhaAnm/vbI1fgaOxFEGYRglECijDMQADhEL8XZuVpDReGtDxiO93GPb8Mr8k7+z0r4ZtVxsrKlpKMrj3uxrJlyzxwIYQBPjtPNmfLGlp7lBgPsFH2l/tg5cMQEop2DTlncd9UzgM6/hg8AOgdM7vvE1WWnHiXfPpvHiAUlB5+pjv7M43ocuAwK1l8llWbnIt0b0lJya5IJDIwOTnZXVpaGg6Hw2X79u3bxCqGECKsGZzZ37JsH609jwgmLkqpnbW1tXsqKyv19u3bm4UQbB0tFkKw534hbWzpYfmuU2vdvXbt2kcty/qKDzgW0nn80VjZsjaFV9ENgDcHgilfDuLCnZ5/b+VqA7/I1ajxAQdN3wj28tsZIqC15uIXyficT7b39ZHPwna3PLC48JdPHlxc+DmY1yPwH95UamGLzK/yH9oLN11zDS5yAGN8fLwko5KXJ2y7ddcTO25SycwlrsiEq8KPy7WVP0VI9zHDxIS5HP2xQgwNh3FZ/X4ocRwBAgfXyq7yexksc8HpLihl3beZADuiGL9+NILP31cCxwQKdA++e4cJiZFpTBBTd8KEYhw5OoKmZSXQOuEBHkFQIUje5mJjBhohKOlCumkyPlnSADJMsgOeEtWugefjqd5rETAjCIQMRCJFkFIjbIURCBXBMDUM04Epw1BSwxRUr8qek+vZiROAaU9tqmZxjddOdbTrGNJ2BpFIFNXVVTh69BgIInLggqCDnAxu3s+58HrJvPS8OgyD37PnmUvwp5qrTQUXJ6DcSWCAr/HMz7WGNKSnCub95/Flco8S8UyhLnJRshpjJ4DTWQAMz2OCikZSykO2bfP7YVZtwuFw6Z49ezaZptnsc4PmAlxMCYlOSykn2EpUUFCwvaGhwdmxY0eLlPKyHLl8GhfgBX0LfS9IXFdKdbe2tv46GAy2G4bB3/3ggg7sPA/ut0H1+qRtJuxsgeL1P90b0HmO6I/f7j9f2SpFIMQKBlfg//BcbpWaAhpyil1TVbt4N5nKs2IFioCCrW6sSPG6veDgccYvlAW4wzy4WICTNpdD9ldYuKrC6kW3EOKiK5vPZTzP51izaaL3bOMaHR0tsSftK2y4rdse/+HNbbWPtVluZ2iR1SE9CVivnYkr4vSC4MPbgisnvMTc0AFf0JF/oKEdv00vH6TALdumKA8LV0BaRdjdXQQXKSyrMj0JWzndO5pWsOUidB4dQfNSPuOHPW8MoU2wa8rwFKMohcv+LnI0Qh55G3YGwnAhqJrlAKnAZfjm4y+FsMoQCRfCDIQRCghEwyYKI8UehKF2biAY9KoWAcP02qQIDlgB4FPRzji44vLLsWXrdm9aVq5Y4bdWBdDe3u55XWRNC7Oyu6xKcB/c+LNpCgSsMJTnhg6kncwJgGHKrFor+TG57eRk36ADuiG913C+bNv2js/pJdghoHAd98Rxc2DDsxcRJPfb3ni833seHwHPdJD74b85xmcBGDnzOtt36Ob9ZlgpdXjDhg04fPhwSSwWY4sLK6lMyqZ3MU3vg2grpdh2MSKEeKq4uHh/fX292LFjR5sQ4gohBD2B2N6yoDZWY1zXPSSE6Fi9evX9kUiE3hf8JC0SQjywoE7madU7OjTz2uFXyq84zdtT0Zo3So+LUea3S7ECxpV5fh5YcSE341TSuPPunCgL7XP2uADAqkzuM02wwF7SXHma55NT1crJSLMySMUucpsIGqaYHT19y/L3kSPpcZ95fsU8uxKm+yieZ6fhraa9DQBvilvyZjYzNz0+uOANj/3OzxNC/MfM7T2/p3OJgA8uHvSTmzkxbOLK2tBQV1U6LV6cTk2sSfd+5bqm0LeXG5i0tOSyPRWa+PkLQBsZUEyW7UTQIW+ZW8qMz03ItjxpHfIVnc7xOekZ4TGZ1nC91X4ftBgELRa040J4P59LRKe+1oUrC9F5LIbG+gpIezQLhPgc9LgipieBq2FCyTK87PXHUVpu4n+/vQ4bGrugHQkdrMCNf3kcB4eKcenGzbjumg0IhyIIWkX4wS8excM/+w2uvPJP8La3/S3+9q/fkl399x6zAsFQEJsvuwxv/cu/hBUIYMmSOgwMDHjJ+N13342fPfQgkqmsV0hlZSWam5vxT+95L2wCAJ1tmQoGAujuPoZPf/pOHDpEsRSgdNEi/P3b3451a9dicnISb37Tm2CYBr7+jW/CskJ/lOTTkPDTd96Jxx9/3Gu9+tSnPo36+jpkHBu7d+/CXf9+F5KJBN785jfjRS96sQc0CJLe855340hXF1avbsW/fNBXNtXAo7//HT73hc9ixYoW/Nu//ZsHMM6wMQHhCuSE4zidoVCos6ysLBaLxRKLFy+uOXz4cJXjOOt8zsVcEqg5U3HXdTuDwWBvfX39k4FAYDgcDhds2bLlMiGE52bPVq0zneB8+zvdzgHsFUK0b9q06XsAnvIlVCmvWuUryG1dCO06fu89q+wsYRJYLKje+ymqUwQbvJYIVvkzE3Z+8WeCDnJkBuaqCuODHwI2r2XRV9o6lRcIwUJu4995bXElg0DgRE31pM9ATiucr+F7+HqCDK8CMVfnON8+lwt9PNN+FM+3E8+Di9mbEZ8QVw3gFUKIT83ekfJ7frYIaK3fAuCnPrjg6s6sbyR29/f316UymZfb6eFW9HzmZU0F36/TzLK5dq9pXscUnKCBzwTpSbsa3mOEi8qUiPVe6vEuwEUtbwHuHCvXnpRsFjxoBCBYRfA2fucz90x8jZNC5e0vt1HxSSApa7Bz3wTaVi9B1DkAttfTsI/+eZ5Bt8lEXkIEatB6TafXmvTut9XhTa8YhzQl4m4DWl6yFbYIoXVFFe780AsJRWCFq/GGd/w3DnfF8IpXXIs3vvEv8PrX3AgraCJjZ8+DVQjTDOKfP/A+/N3/+l/ZFf9AEA//8ue49dWvgXJtSMM4UaEgcf62N78Jf/7nb4KtHBiQ2L93F77yla9h167tLCV54MWxHSxtqMcHP/hBlJQU49WvehWZHLjv/vsRjkQgpXmi+sFqQiQcxA2veAXGRsc8wPL6N7zRAxJsyzp0aD8++C8fxOjQMC677DLc8cl/9cYdtCxc85KXIpPJIFpYgJ88+BDi8QSsgIV/veMjeOinP8e6DRvxhX//QrYacnruBScl6bpur5RyOBQK7V6+fPnhUCiUSqVSJE639Pf31/jO8eWC6GeONl9uNOY4zoHy8vLuysrKJzOZDIndpV1dXaxabKQMppRyoXEuOB9JpdT+aDTa0draylaoR/3kkYksF5aY4LIqQ2TIxbt5abRCqWwAl/uEXo5xUAhPdWHBbFNUp3Kytaxm8Drnd15b/M7zpJoff/7tbMyH1ppyvXzm85j+zddL/EmIz4ELxvbkVaJcTsnf8+aWAyBnc8PPPRiySy7zqH1twVxA82igeXAxjyZjvg7F74HkQ+Z6IcRd83WcF/u4tNavBvBrloznQr871w/c3d3dNpnKvMq146vKJv77igrxpTIpHCnIQdCRLJVCJLJtQp75HHkKBAJ8nlCZyc+3ZBrwqv+5hapznbGsmZ3XGuX5Whhei5WWjpcw87hn3U09BVzwx3GnBW/+wACUXAohBnHD5Q4uXxvE6mUjgEp71RevYkLegojijR8axv88FsLaFQo//lI5lKnwh90VuOUdHTC54GiPoP3XzTAzR5EStWi9th11jc/DO9/7LgSsCP7iDa+HqxX+6/9+BxVVlUjGE7jplTfrjJ1Rb3/72/GBD39Y3HjdteL3v/udKFlUim9/+9soKKDADPDjH/0Q3/zmNzE6FsMX7robq1etRiIZx/XXXgsrYOKqq1+E9/7zP3utSKOjY7jnnntw/Q3Xo7SkBLfe8hrv9z/+8f1IO66nYhWwQlneBDSO9/XgLW96M6oqKzExPgErFMQ73vkuXPq854GdV/9977349r0cSwG+d98PvcrFyOAQXvfq1yAcDWEynsB99z+IUCjsSedef921CAQkPvjhj2F1a+uJVqmpfI8pVwGTi2HXdXdWVlYejUQiT8ZiseGGhobg3r17W9Pp9OVCCK6kkwM2Z6Z1PhjyjOe01u3BYLC7sbHRAxfDw8OlY2NjfwJgnRCigApW53pVz4PXMwHsdhynd9WqVQ8XFRX9xjeWo7oSP8Q5dSNWMnLtOjny1FQfgan98Dk3TM4pY/IkuQ9CeASm8978Ff4X+ysYOeliLriQ2EvvCvbeLyhgcbqgTPHSyHENOAc5wz6CPt4YcrmcvxTyDGLbyfPCOfVvzt7rchK6OSOeHIhg/OgFwrjmqgr824n3nw4A5FSy8gDhvC/1BbuDPLhYsFM3dwPX7GXJOpC+RAhx79wdOX+kXAS01nyYsB1kq+/wejYrQecVQPbOTh6fLBp2Bq6MT2ZutjPJ5YHEU62N8mPRkDHApXwPQFD1iKDBU2DyfO7sLMD4ox4lnxE83dZhghWP12FlKyEeklG+xi3/8WytVjlAM+VZ6iXULmAW4k3vT2AIL4DpSMBwsX3fdjjjx/G9LzZh04oerzJAZSnpGp6T+K/2NeKt/3QIASuO/Q9cQgEsvOeuftz3s0kUREMYHI7hx19rxZpl/RgercOGW7biz9/0N3jB1S+Bqxz89W1/AepT3XPvN1G7eDFKSxapl139otRYbDzx0TvucDdt3Bh40YtfHA0EAuYnPv5JY+16Tj1FpBSi4TC2PvE4/uk978E1r7gef/O3f4d7v/F1fP973/EUoh54+JdeFcFb2Cfx2ydzj40O43WveTVCloXK6mo4ysXHP/FJVNUsPlFN+OynP4mHf/EL3HzTzYhPJvHTn/0Ui5fW4Rv33gtXuRge7Mef3/I6ZBwHD//ufxAIWnjwR/fj05/8V1RWV2BgcAgf+OBHcNnlz/Nayq695mV41Suvx1v+6m8gjNMXGqbIoh5zXfcJVgeklPuXLVumDh48WDg2NrZeSrmZxFchBCU8p+9IOM1PBQG94zg9UsrjSqk/NDU1DRcXFxdt376dZG56AdEpfCGCC/p5EDiRqL7Hsqz/qampOVxVVfW4L9+aS9J5bjmTuNO1pE3NKXJO1iwt8hmSuwDOh1A9dWWcSS/Hxu/88tppZgrATPMymZO3+Qs/jG+uXYqxfbZK3qlyvWeWb5/mNxBAnAAReYL0nEzpRXeQPLi46KZ05k/I97pgcnt13uti5uN7NnvUWv+F3wu933+Ans8D+mwOyYQzMtIzsihmj744Hk/e7KSSDUZm2/Jm81+DAar+CeZ3TPiZ4Of4eLylEPc8rR70x5WK6Q49SwrPHiu3fx8seIpFz7Jfr5rCsToeOPGwiQIcAzAjTVjxpzuw+vIbYbgOYNh4Yud2GCqDGy5N498/SKK0hqQ6EgnRWuHwyEq88LW7oeBg7y83YKQnjXd+qgPjyUIEoLC3cxxfvGMtXvYnE3jkMQdveV8v3v/+j6OpZRVsN4O/uu1NHjf8i1/+MqpravT27TvUB9///lhDQ+PwV776DXssNhS6+aZXlgeEGfzi//mqVVdXl12KpECVlBgZOI7X/dnrcenzLsf73vcBfPbTn8bvfvs/CAWD+OFPfgLbVtlqjt9yZUiB+MQYbrnpZoRCQcTiCfzDu96Ja697hdf+RCUpVj3+7PWvxcjwCD70odu9yshnPv0Z2K6LXz7yS095Kp1K4sZrrvNUp+797ndQXV2Nr3zpy7jv+z/Aho0b8PtHH8Vtb3oz3njbGxGfjONVN74S7/rHf8DLX/FKj7fxLKuzJHCTeNvhOM6WysrKgUwm07ty5UpjfHw80t7eTp8dJvAEFzQgO9lp8ayu6fN5kdaaClbHDcPoJ7jYuHHj0NGjR4uGhoYu9Vu16MY856DnfM7Jfy9bUDKMv9b6qOu6j0Wj0fY1a9Y8AuCgT4jm/PByYkJ7tq7oudfnJFdzK+jTvQH4nwDvo+BpH0xZUT+xEv9cWS2f0kKVW8mZCXGDXGuSt1LzXInlDHyG8rs4KQJ5cJG/JM4YAb8EzQfn8wD8PH/DOWPIZvQFWuv3Ajjg90Kzj/gc2dDnPhw+uGKxWGkikaiJx8dfmZhM3uhknMWRzANVjYEvGQER97kT577vC/IOr5JCAMLFzQBcRRK0BoKL8YMfJ/Cuuya8TMWAkSWn+yIll9TbePBLWXUkw3HhksNOIzxrBdZcswPxdAT/+cml2H3Axefvacdf3VqPxOQovvvgBFqWG/jKZ1+I93x0Ox56IoGvfu0e2MoAjS3++i1/hWAw4Ck/KQVtWZZz9VUv6P3cF+7aX1pWMfmb//l19HW33NRsGoHSe7/9neLiRaXCU4aChmVIJCcmcMONN2DdhvW4/cMfxsc+8lFs27oVSxYvxj3fvBcpm0Aqq2zF8yZ3/LY3vB6xsTEkkil8/wc/RKSw6ESbEv8+OjqCW2+6Ce9697tx882vhjRM/MnzrwRdBO++6y7UL29GJBjELTfdhJGRIdz6uteiZVUzPvyh27Fx4wa8/Nprceedn/YO+cgjj+Dzn/887r33G/jJ/T9BuLAYji+XO2X+2WrEAVKFiS0zY5Zl7WlpaTkqpVT79u0rSKVSwUgk4qxatUq3t7fXxGIxgosm31MitzI+J88xv7rS77ru8XXr1j1+6NCh0WQyScdwVi5aWOGdSx7IDH+OvAuF1Qv/XnN406ZNFI8g/4LkaM7PrFdLZ/ic8rvLRyAfgQsUgTm5Kc/FueUJ3bMXZX+FhD3OlIDkQ2bn7B0tv+epEdBaX+v3+3QBOCyEmCsit4jH45UjsdjSzOTYayYm09crO1FZ4352UZX1U8EWKKa6C2bL8UCoOiVpLjEWPgkAACAASURBVEcStICSi9A9UIk/ed0eqEgxLG3BcDLICBNaalxSF8MD/xEElAtHU3aWJn4mTBHBmz6YxiOPxfGal1LCNoUt+yZw35cuQfGiIP76fVtwtFvh8x95CT5w58O6piqq/vd7b3eHkiVaGyXy7W95q+FCia9+4xsiNhHXn//c55zOjvbub3/rv7es23zZUDIVM9asaV1nBazqz33u8zXNLa0smXhytdFwENuefAL/+E/vwatuvhlve9vb8Jk778TDD//S88f4yc9+hnSaPBE2SVFWFkgk4vjyl/4DP33wQQ9jff+H9yEYDmdbpqg2BeArX/k/eOC+H6KmdrEnPasUPMWqTCaNmtoafPk/vw7XcfDD734XX//6PVi5cgUaGxrw4x//GO973/vxghdehY9/4hN49He/x1e/+lV84hOfwODQEH74o/sQT6ZOJT/rtV+4rjtsGMYxx3GGS0tLO3jswcFBJu2rDcOIMOGVUnasWbPGPnDgAAEHZWgrWVH11ZlopmecIrHPSV7mLtNcb/m0LluCC601wf2AaZpPrFmzZrS/v7+4r6+PlQsSYNn6MxOrx9Ma30y8idUZrfWQEGLQNM3ftrW1PWIYBrkXlB8jSZpGgudTeZiJYeb3kY9APgLzPAJ5cDHPJ2g+DM8HF3xwrucDVAjBcnl+m4MIaK3/BQBXEOk+2j9Xq4ec80RiqHp0NF0fj8dvSSQS1yE9XFGnP1JSGniS3tInnKXnIAznf4gcuPDauAy4sGHAhMMqRHgZLn/5bvTa1YAKwhJxuIaGclL4h1tCePcbsgaAjqAULr8sSFvjc98vxV33dmNNczm6jwxjeFzhyYcuhXaTuP3fe/DAw6N4x18+X3/my79Rr3pxVebP3vq29GByibZFjfmO214fykDLr37jm0bjymb9o//3ffeuL9x1/JbX3rrlI3d8vH94ZDBz2eYNbVKYtW/7m7+uv/H6myylWbdg+5KBu7/wedz/wEP4h3e8A9dedy2+cc/X8V//9V9QroP7f/KA5wpOcEDwEAxaSKWSGB8bxa2vfrWnOPW9738f4WiR78at0HPsKG6//UMYPH4c47GYT/CWHjE7HCbpO4Cf/OwXSCbieOoPj+Mzn7nTMwBcvGQJduzYgS/+x3+gccVK/Pd3voOvf/UruOOOO/DZz34WZZVVuPvuL+pMxoaQMlep4HzmnKETUkq6J9PEbSwcDg8sWrSoqKenp0JKuVZrTaWimFJqb1tb22BnZ6eVSCQWa60r6HMhpSyimp2UMui3b07tyc+1yhAUSMG+rixnYLoAQCml6Dkw6LruUxs3bhzp7+8v6u/v36y1pmP4XPtunP/n4o/3wBUDci9iNAqsrKz8zZIlS44YhrEFAA3pnLmonM7GieX3mY9APgJzF4E8uJi7WC/YI/nggn2zq1m9EEJ8bcGezAIbuK8Q9VtfIWpOvC38zI+97vXj4+ONyXjm1nS8/yUBZ/+iJvHRQkv2e6v/0zXDuzBT4OeTmovlQc8dGzSZkxnY2kI8vQy3veMgOo840AEDi8sEbry+Gn93K6AzozAE6wwmVFYaC6aj0D58Cf7h9iexq7sYUDbKQ5N4/L5GHZDSffARS73tk0cc0yjKOPER+wffeMHImqs+ONLZZboHOrqjf/fWt1W5yol+/Zv3Rqsqa2S0IKpffPVVw7aT2XXLra/r+djH7uj72O2313/tnv+sDQaDq159883FbW1tMpPOGHd98S6MjY3qaKRA/eC++30gAOPlL3upt6hM3sWtt74OS5cuwWOPP4mHHnoIH/nIh7GqpQWvf90tMA0DL7/uOoRCEe+9y1csx+OPPYpHfvUrbL7scnz2s5/LunlrjdGxUXz0I7djy1NP4fN3fwmtrauQTCbxkdtvx/YtT2V5GOkMfvqLn8M0LfT09ODNt70Rlmki47h4xzvfqa5+yYtzZicJKvgQVfir3+NKqVhxcXFHTU3NUDJJRVQVSaVSS0dGRsqVUiuklKxKJBzHObh+/foOrXXaJ7OGDMMwtm/fTqGJpUIIekyUsoLBliqlFIm9BCXkEZDLEaZMrFJqEblEBl0Cz90VhcRnGvoNFhQUbKurq5s8ePBgiVJqvRCCJqM5KbQLc4nP0FGnkOv76adg23ZnW1vbT6PRKP0v4nOhVDdDp5LfTT4C+QhcoAjkwcUFCvxCO6zPu+AD9EYAX8wbFc7+DO7fv//Pmpub2Y6wa64dSLkK3NPTsyqTSa6Mx9O3mvF9V4b074rq5T2hE2qSYuHcPjxFKxKcveV8uk9QIpdL2AIueRbShhkozqabhg1kNLRD5oUNSkFRgpavphO58iRvXQhrKR74jY1/uoMLui6uf2FI/9u7zXTStcak9bxk80t/M5YRgcnikEo99tt/PV5QfWPfsWMxp7Z2Semy2ppVrnDL7/nWt5dUV9WYUkjn/37nW/333POfe4OR6PF9e/YfAVTJH/7wh4p/ef8HVnce7qx2XWUJrUPVtTXGiubl+vYPfTSVSrtaC20YEIWuyoQeePAn8r++/i0RTyY8T4nCwmK84c//HNe8/OUeWLjpldfDNNkqZXqeHXTLXrdurWeQl0gmcPcXv4zG5St89SggHAxi2/ateOc7344r//SF+Md/ejfCkaBH+n7Dra/zPgQtq1fhC3ff7TlzRyNh3HDttUglk2Cl5Uf3P5CRZmAYUAQSvYZhJHwZWqGUosxloqmpabyvry8aj8eLpJSLhRDU148opViRMNmq41cLGGgClLhSKhEIBOyNGzfau3fvLk6lUoVa63IpvfKIS9Diuu5gdXV1oq6uLjk0NFTc29tLINDkG62xpSqnQnC2H2aCi+Na6/5ly5ZtHxoa0uSAGIaxAQD9N+bMd+NsB3weryMGJEA7QjO6FStW3FdUVPRL3y16LF+9OI/I5t+aj8BzIAILJzs4w2TkOReze7X6q4XUl78ewP3+Q2d2D/oc3julZ5VSfyOlvB9AO0mvc9nrTHLqsWOdbY4jWiYm46+14k9dHpG/LqjD9y3f2OLZ1Znm2dxRRjYLLrJt98rIQDgBEB8pSelcSs0K798gcKDMrswSoh2hYCgJQe6x6UApEr4p9VqCRKYEW/cAhiXQVANVUdw3OWk+r7do2c3jjx9sHnAcFa8sL04vb6g6HksGeg91HLKjxeWlib7RtonkaI0ZDjcGg2HTMIy0nUr2bNn2ZHu0oGj4hhtu7NWuGz5y9Ejx2PDY8ieeeqJqYKA/GApGolde+SfmovJSZQUik7bjKtMMsGWqImCIUilgdhzqMJ588glvBtZt2Oy5eXsNVVrgcMchaO3CMALQSnggorCwAH3Hez337HXrN/nr+U9L9/L127dtQUV5tdcGpQ3ltcTt37XHe39lTTXKqqo84z5DAN1HjmBwoB+RaAFWrFqVdJTsCYfMoZUrVzJRpfMuk3BTSplWStmGYagdO3bQv6JECLGEoIJVAFYb2MrEMoSUclIpNSqlZCWCoGQik8kk2traRlKplO7o6AiaplnkOI6QUjqhUGiSROTq6urk2NhYpqmpqXhsbKyks7OzRUpJQjg5ZOckG+uv6Pe6rtu3YcOGbfv375epVKpKSkkDveqLDFxwbgnq+oQQvU1NTT8tKSlhe+Zx/3cXhYfEPLtN5YeTj8BFE4E8uLhopnJ2T8RvjaoBcI3/cHlodo/43N671vpdAAYAPMwH+lwCC0Z+YGCgIJNxN6dSydZ0Yuw10eRD64vxUKTI2GIINytxyiSTnSDCW9Vnu5HvaybYvXWui8LnP98nrC/mmG7K05dIazimm1j89wPOonfssu1Af1lxRe/Onds1pNS1tbVjpaWlPYZhJJPJZCAYDDbv3bu3Jh6Ps/WH4Uw2NTUNhaPRhCmlu3PnTnv16tW0NTeCwUBkYmIyopRr9vf3B0ZHRx3DMBjwkQ0b1utDh9ojk5OTK6Q0liutogIoYJmF6lI+t8HNXj9aKcWOpKe5B3zNVEM7/z1nNRmsenDje6a+b4oDN2diTGu9z7KsvvLy8p4jR47QCyJKroQ/OBYbCgzDqKHDtSBie7q96ITesNaaRGJyJ3hQzzSN7VIAulpaWo5FIpHkvn37UmvWrJGu68quri5RWVmZKSgo0Hv27FGu6xqtra3BLVu2NAohVvP4SinyOU5snAfe58hJ8QPFgClK9SrFw3sI9ZjWurupqelJ0zRlR0dHjeu6z9NaL5lGJeSs4nwBX8TzJ5l+3LbtJxsbG39eWVnZyVYpXnv56sUFnJn8ofMRmOcRyIOLeT5B82V4PrigS/fVAMqEEP8xX8Z2MY7DBxd7ADzG3vG5PEfOdV9fX5mbzDw/6WZaU3bvK2snP7+qCI8FhUxKQ2dX+j1erOTipjHFOI+eF/Lcu9ln5ARzPN2p6GIOkIYmy9XUKQSdgo33Hd26LfJUW1vr4JZtj8UzKUViciidTqdCodCRtWvXjuzbt29o8+bNxQcOHCiNxWJ1dXV1wYqKCk3g0NXVVSalJCeAKklswyGBliv8mUAgoAoLC5ONjY3DUsr4kSNHBmtqanQ6nQ4ODw/XDQ0NrQBAzdpKJrp+Is5KgWc2prVmUk5hhpCU0uMe+EBjugTn086az6sgGOhzXXdXaWnpUHl5ud3e3t7AY+f4ETw+zRp91SdyFk5nzvaMY+V4AWzTUUodsSwrVlBQMBKLxQKO45DoXcBWTtd1BYGYaZojra2t6R07dvD8lwkh6GpMEJYDSKyQUKyCY2BFg74P5HdMksPhj8vQWrNy0b1hwwbyD0yCi0Qi8QIArIbwfRfNM9UHf7z+GAuqef2utLT0QHNzMxeW2K5JF+w5+IDNyM0hv5N8BPIRmMMIXDQ3wnxb1OxfNVRlAfB8ADS0+tTsH/G5ewSt9d8AILjYwh7zuYwEW+C6u7trVMJ+UVpn1sA+cF1t4qNNEdVlKTPBdWoPXHhtQjIDTVNikYZQzMvmA7jIRetkJdJZiqLWcAVUCmE7uu6HR57YGt66ZEnt6FNPPSGSyXS9ZVmRcDjslJWVHWlpaRkcGxs7unjxYuk4ToEQohYAHajNY8eOkRPAf0e5us+VYV/+lExnkpJtx3EmQqFQf0FBwWRTU9Ngb2+vGh4eNtva2kq3bNlSrZQib4HggtKsTIoT5Db4wIIAo0BKyRX7Wib5fpXgZFfCk517Gbhzelb4SSePd6ygoGDX0qVLx/r6+kIjIyMtBBY+CPJI1SRhM1E/R6BD/MJyApWNaGo34bruuGEY5FJ44ILn5ldXGLuepUuXxgYHB9PJZJIO3wRv9O7xjMJYoBBCMDZsxWIJjlWRhOu69Hhg5YdtWlSkGmBb1Pr163cppQLDw8O1/f39V11EalEnf0hypmpDWusnpJQHN2zY8CMAO1hty1cvZumekt9tPgILPALn9MCYz+eaBxezPztMTABsBtAqhLhr9o/43D2C1vo1vjvuvrlUZ/ErVFZ/f//KWCxxY0anVxck/9/za5J3VpvCMaQE2AakDHojuBCuCY0gXCMJU1GJU8E1UzAcvy1qrknfXlpMszzhcSee3k5anJ/BcZHPIVw4jluSNjd8r+PJ7ca+JXWNqd17dlRk0pkW0zQLgkHmu5LtbSMlJSWdra2t8b1795qTk5OsbNAYjlUEVgaZ8HMFnF+eqpLf+07ODSsB7Dljwsu2IFa0HCklCczjGzduHBscHHT6+vrMYDAYMAxDFBUVZYqLi0mC5uvY2kPp1ILe3t4lUso6fqaFEMVaaybPTNZZ6SCYYfD4BibaASml5fOuzvShzCX9rJJwrJ3V1dX7ysvLWTWollK2KaVKDMNg5eC8nz8EX/6YvcoMQZUvPsHzyU06Y0W52+ENGzb0DAwMEOh5r1NKsfTG1XnHtu3CY8eOReLxOMdGzsZkQ0PDUElJiR4dHbV6e3uDiURiIhgMji1ZsqS/uLi4YHBwsKqvr+9PhRA00SMwuZhI3Sfmmted1nq/Uqpz06ZNPzAM49cARvPCHmf6OOT/no/AczMC531zny9hy4OL2Z8JknwBXAKgWQhx7+wf8bl5BF/NppEqLQC658rbwkvLtWZPf2RiYuLSdDJ2s7DjzWWJ29cX6P1FMblYTLjLUCH2wpRjMJCE1C5X7enXBtOZpMUWlGVAermptyw8h5OokONdeMpOnvkzN8l/ZX/M/W7GxkWitAFbKCcjoqlgy4PdKrSud3x8Qu3c+kQVIOsMwwgHAgEjEAhwpZer6MOURyXaYHsOuQY+gZnoLCdneqrAeYk721F8QOF9Z1KtlDqqtd62aNGiwaVLl9LosmRsbCw6NDQUDoVCHm8gkUgEU6mUFY1GRV1dnbVnz55FrusSXFCdiS1BNFBjy9Ug26gIKBzHqTUMg+CDq/1nIkBzfEz2WU1g4snvXbW1tUfKysqc7du3LzYMY53Wmm2VbN+aqUQ8N9FZSTD/ypty4RHojCmlJsn9oKxzKpXyYuI4DhWRUg0NDQRs6cHBQZlOp621a9dibGyMFQ3R2dlJoGbU1tairKyMQC3V2dk5sWzZstDw8HBpX18fzUVbWA2ZwXOaw8/NmQ9FgCulpDt5b2Fh4YMtLS0/AUBzPXrvLCA3zTOfa/4V+QjkI3D+EZjLJ//5j/ZZ9pAHF7MaXj8v00wu6HXBtqjvzv4Rn5tH0Fq/FQB7upkI0RF4zvqajx07FrYsqygej1+p06mbLLdrefnE36+WIhQdFZtxPPMiFKitCMp+hOQQhHay5nJaodw6AKni0JICr1wQnltwQWAxFVD4aAI0/DM8UDElB5opcOFXSjIwnSSWZnbG3ztohFYMp5Jp2JnkIsuyKk3TtAguDMPIrZJzJZ0JLysJTOpzzs5Mts/Ef/B6vfyWIJ4QW6cIMo64rkuJqOOXXHJJrKurq3psbIyggEk8eQ0kKnucACaKzc3NKdu2zZ6ennA6naacKv/Glf/+2tragXA4zD77EDkSQohyrTW9JNhG9GzPDI9sTRdr13WZeJIM3FNbW9tbVlbm7tq1iyBmgxCCBnj8mUBqLjavPYzcE8dxqDjFNsMTsTMMI+W6bn9bWxuBlR2LxcTY2Fh4fHycMSF3I+RXbexoNJosLy9P9fX1xZqbm1nRYBWICy4EF2xlmynANBdxOZdjkNs+So6LYRgPb9iw4T5/8eOwXzk6l33lX5uPQD4CF3kE8uDiIp/gmTy9KV4XJC/+fC6T3pk8j/m8L67qAtgEYCuTM66SztV42fsejw9WjI8najIZ95qg23ltMPmbxcXpLyxxtAhkUIvj+sO631kClxYFmTi0bQp6Rsj0JJpLv4ay8E6YSE2pXHgIw//KcSBm57bjeVmQTE4CRCCIgdFyjI1l0LAsgoA6Ask2Lk8dSSKL1ziOrETtmTe+jtK0/vkIVkkEeEzp2lCqQE+4a9xfdL86HQo12RYUjGg0aFmGZZoBGQiwS8dTZsoZyOUGkAvOmYdwilfkCN+u67ZblrVt+fLlY52dnUHbtpvZYuVXCdgCxEIJvxPgkKg8EI1GhxsbG+3x8XG3q6uL1Y/UunXr6DkRj8Vi7vLly8XOnTvpO1FpGAZbIat4D3iWBJrEc5qsHVq/fv1B27Ynk8lkrLOzczwajdqNjY3Fe/bs2eg4DluyeA/xOA9ztDE5ZtsXW6BYVvPcwilb67ouQRWrSfThiNfW1trd3d2MHdWr+HkkAOQb+Dp+HlNKqZ7W1tbj8XicylTLqUDlE8TnCjDNUdiecRheNwRmO5csWfLT6urqDgAEtDTbY2zyFYwLMSv5Y+YjMA8jcDZP1Xk47D8eUr5yMfvT5PfjL6HaCgC2Xuyc/aM+d46gtX47pTVJ4vZlaOfY26I3cvx4tFXZk01h+/EbgoMfv8LCgRITqtA1BBKocAetu9OTbpWt3TRSNkyRCQUd2DKjBowVgW+IcusxBMQkpFe58LkPczWFXPN3KLgq8IeOYnziP8tgBkoRcHbjW/9aAhO9XhWDAEQSVHgt+X6F5dkKBp4ylgNlCEiV9cPgudHrQgsDSocRs9diJLUM+8au1mawQgekEMFgFEYAVCtCIDArOScBClfkY1rrXU1NTZ0EMfv27WuSUq72263YqnPiPj9F0pWcAiotTYZCoaGmpqYxX95W79y5k0hIl5aWjtXX1zudnZ2RWCy2koDA52h4UrcnoTLm6jEhBNuPdq5aterY/v37Fbkfq1atmkylUuzZNw8ePLiGbX9CiJVc6Z+rS+NZjuMhXjp6M46+ShSlfjk2tqkRAHnViFzs/Nd2VlZW7q+qqkrv2rWLJPw23yV8LgHTnIbPBw+OUqrfcZxt0Wi0q62t7Vc+uXucrWdz2cI5pyefP1g+AvkInFME8uDinML13H7xFK8Lgguu5j3y3I7IzJ29r5jzCnIsfJnHybleCRweHi6ybb1JOBPN5vCdN0YT39poiokopBmEDDpxXZcZi3xpLGEXx7WjEIcKi4wscLQOKLcvuFLeaRYFdghDJp9u5BJskcotaE6tYMxc7E7sia1P5HwIif/+VQD/9ZuNcAQQTPXg2x9zURg8CqWYJwofSuRapbLu26fdPHChoOjroWmgx94inlcC0EHE3Dbs7bsEcacWSWsNAuEwTAMImcWQAQ2CC36di4fEWUaHQxnXWo8UFhZuXbFiRd/g4GC4q6trjWEYHgdgCocjt8tcW1Uumaaa1JBlWWNsCWIinclk+NnmQv/ghg0bhmzbljt27KgJBAIrtNb0oSj3pVmnBo3ggt4HbC2iOtRwR0cHEVVRSUlJoqamJk7Pia1bt3IfNVLKhjmuXDxbSHNtZmmX2rVC0LQvJ4ub48Dk3u+1oQE4UlBQsHvZsmXxnTt30hn8EsaGHJpZmOezvBxm/WU5zg9BWDv5F83Nzb8uKSl5lO2bvv/RnFVaZ/1s8wfIRyAfgWlHIA8uph26594bp3hdsHqxUQjxtedeFGb+jLXWBGvr/IoFVwDnHFhwbmOxWGkik3heWA2t1l1vvq4Q+1q08CSgtLKLRm1r89hI2ScPpRA6rjNQWtklcCdrHTgFKpWsrnU/VV4otgVNPRGE9GjeoGCP8FSbmNPmKAWzIxHrmW+7LrQUODxei/d+3IWtyrF8SQc+9Y9FgDNI5z8I6WQduAWrFlngcGaqA+c920KlvfJIyCOrO7IAv9pzHUaCL4FphhAJBhEMK1BWywwUwGS1Q0oPXMzCxkR3QGt9vLi4mKZu8cHBwTLDMC4VQjB5PzkxnjoETgIJ3K6UMum6bppO2ZRkJXDwfz/kOI7nIXHJJZektm3bVqm1XmQYRp3vCUFOAvkcOZDRT75FQ0PDwe7u7oBt26VSSjpu8wJIkseRTCapjMUEnABlVso55xHnbNPb08aCp3w+5py6WaFZtmzZ2PHjx9mGtsYHXWyjumieq1NjybhQ2jdH/CeQdF33D0VFRb+sr6/vCofDlM5m9WrOOGLnMdf5t+YjkI/ALEbgorkJ5tuiZvEqmbJrrTWddakcc4MQ4rNzc9SL9yha638DsB8ApR1ZtWBP+AXpXdYDumDEGFkDN1YvRr95ZQSDjU78kJVJj9qi+Opeo+yqwRF9yc6IcrphmyotM0U2UAsbpXY60RpMP7y2wPlZWYH6fVVAOBYBBfMMzw/D23i7ySXzMz+nWUK3A6FNaB1ExqzD/kODWLvagpPs9zSjvFVlkYH08lrmvJTM5ffT3wq11z5FuVm+V8CFi1FnOXYdboFRUIzh9GpoawlMw0Q4bCFsFEAiCBXWCBJckeA+UwTyZ34WOfBerhgXFhZuCwaDYmBgoFJKSc5OzTmQi3PVDM++m4dgC5CUktyCASEEibyd69evn9y/f38gHo+X+cZ3QcMwQq7r5kzwhlzXpdzrECsdPkeDwJmAhWP1/CJ83oYHTGb+KpiTPTJeTKz3FBQUDLA1qqOjo0VKWeXHfe7t6efktLMHYeWGgJaqYrZtP1pWVvbrwsLCY9XV1Qd8nlgeXMzhfOQPlY/AfIxAHlzMx1mZx2PSWrMXmatz1wohvjSPh7oghqa1fh+AfQB+x4TlQgELP2mg03ND0AhWGemu9TKApSrTHnBS/Y4sWN9rm4uH0yq0r1hGjieTSZVCKuLArNBKFdup2Foj3X1lKP1Ebdi9tzGqj0botmd4nIZce36OQD1bU5MldCvCCK1giyK0HxlHc4MFrdMQzHG9O57rAY2nKxZnyIW0gJYESRS0ZeUigMOxFvyh/RrAKoIVKYdlRWBZFqxQCGEjCEMKuEEDFoEJAzEL4MJXZuqmf0YkEtkdDAaDg4ODBBfrqch0nsm7569BHoWUcty27QPr168/mkwmnY6OjmA4HDZIEI/FYvTBiEgpi5VSMdM0J9asWZPavn17o59sL/VldnM9aF6lw/egWJDPH990j+1o+yjP2tDQMH7o0KHlpmkSXNRNqch4pHEfsJ0XcX+2PjHT2C/nkT4oh30lsN9UVFT83jRNkrqPkQOUr1xMI6r5t+QjcJFFYEHe3E81B/nKxdxcmVp7crTU5X+BEOIHc3PUi/coWuu/B7AXwONCCJJsL9jGPKgf/RE1EQlbGVEhAvFiiIA0bVM5cJhkJhynZLi83DNH84gKQ0NDoVCoPDQ60deSmUy8TCt3uWH/6PKliY9VCyhTiJSUCDM7996iDCpJ8Wcm+v7tx5dzzZ641001vY2lC2FDCZKtA8ioUnR2jaG1PgiNVJbMTaEgYUB6oklcYM61RJ2mWOSNTcE1FITm+xSggpiQrfjF/lfBFXUwI0FEQ0EYhoYZKoJlCpgwoS0FQ8xK50+u932Cve9sRVq9enXf3r17KwFUCSHoQzMjJnU+gCEZu7OhoWFXeXn5GM3T+HvfaI6BtB5//PESy7LMlStXip6enorx8fG1VJmaIjk73Vmd3rUwi+/y5Y69mLiue3zz5s3HtmzZQrleyg43+vdIViCpruR9TnwzQkra5pzIziJk/AAAIABJREFUF1w8/PPmKY0ahvFUfX39obKysocAbPOvBSqFTXWunMVZyO86H4F8BOZzBBbcDe50wcyDi7m5zPz+6pyZniGE+P3cHPniPIrW+h8BsFf5MSEE+RYXdPN5NbwvsJUly37OAokccYKtLc9Y6icZfWhoqDKVGr/cddNNIrnrBaWxD69UqiAqIIqCgT0hEy5zb+l6oEJBSRsB2+ucgjZsuLRg0AZMlYHyRHo0pPD4xVMOb2ZN8jwydY634RlJPz1M7ZLTDaEkbJSj/cgIVjeZQNZWwt/XOYRYa88kUGoNpUMwRBKuU4Dtw69AR/yFkGYEoXAY4WDI41lYVhABwwTYCuUVLWblFsuTYeJ6jBWFysrKiUWLFlGJaYVpmuQy1PhKR+dwoqd9KQPN4w2bpkkls1g6nR6iCSBbsjZt2tTlum6ip6fHbmhoiI6Ojkbb29tXAGD1hOCC/CwSyxdqC9TpAsOY9JHzUl5evtc0zUxfXx8NCckxYesX/+75abA9TUpJsjfBX4StpUIIz3NkIfEzCC6klFTWGjEM48na2toDVVVVP/bBBYEFie75LR+BfATyEZj2GuG8C10eXMzNlPjJJx+MdJC+EsDX8qtV04+91vr9AHYD+K0Qgi7B82Lz5/kZYzlduwNfOzo6WpRIxFYL4dSpeM8VVvzx1TasYscdqCpwH1kUwrgVRk/A43hz9V+6EMrwwIIrqcJEwMDGJRsKfBkbkIgFCEac7JcKZCsPJ25bOYzzx+BCKgMZlKHj8AhWLQ8AnsDPNDaCCsnxZGALwxuV4y7Gz/e9Gm5krUfUDkbCiARDXJ5GMGBBBkyvKEMy+yxt5ELEtdaHKioqDlVVVWW6urrK4vH4Kt80b5EQYqb6/nNKSpNUlRJC5KRvU1rrnubm5v3FxcUj5FrE4/FAT09PJJFIUAqXTtxsE2pUSjGZnrVgzFKMT7tbAkaqSkkpB8hJkVJub2lpGaaTdyKRqAgEAjRNVKWlpRmllDZNkxW+wnQ6XSWlLGKFgzLBNB5ZSKDraTqOjrmuu0NK2b569eofRyIRel1QQSrfEjXXF2P+ePkIzNMIzMqy2oU41zy4mLuo+9ULSlKSOLpCCHH33B394jqS1vqlANiX/lNfyvGCkLnPN6ps95iYmChJJpPFgNMYS6eW64xblsnEV6ftZLNhT5Qsch9aVK5+FgzIhKHkhGHolJSaup+AobLcDCVNSKQBAg4V9sGFxwU+qYqRU5+ayuMgoztXuTCQEWXo6BzB6vMBFz5DA566FPPqciRUNX55+PUwwg2wpOW1RQWtoKcKRd5FNmectS3nJzESjUa31dfX9+7du5ftNq1a62YpJasELP3M5L09BzA4Sa6vJEU+xrBS6pAQYmjJkiWdbJeRUio6vNN0r7Ozs9ZxHJrvlea8ImYtKnO8Y5+PQp7BYFFR0ZaGhoZO0zQdx3EilmWVpFKpUGdnZ0EymZSRSISO6Mn29vZQLBajIAbleMnNCPmSt3M8+ukdLqcWJaVk1axHa91XW1v7S375wgLd+erF9GKbf1c+AhdbBGbyAXRBY5MHF3Mbfq01m8n5gGTbA1sgPje3I7h4jqa1/jtfLeqgrxa1INVWfK8OY2xsjMZtizKTmaKUHW9J2el1yrUrHVvWQfUt0s542HIOLgrgUKFwYbpuxqwO7BUR4yiUTsIwWGWgZ0WOr5DrznI9nwm2VU3dtFfZyFZCPF6H1xY1Q+DCa5l3vWpKx0QbDvesBwKLMGE1I2iVIRgIIBAKIOiDCtOcqYLBH1/fOYdvJvE0wCstLd1aUFAwdPToUa6Cb1BKLZdSEljMCrqZklxSktQznjMMg87WE1rrI1SU4s+bNm2STz311CrDMGqUUiuklDPF/5g3H3qlFHlHbBMbWLdu3b729vax0lJiKEQHBgaq0uk0QQQrN2wdTbiue3jp0qVD1dXV1vbt21lhyjl6c74WxOa3RXlzL4RgGxQrGFtN03ywrq6O/IunfHPVBXn/WhCTkB9kPgILJAJ5cLFAJmq+DdOvXrC/mw/QlwshKKma36YRAa31VX5/9i720i9ktRW/nYoZdjgej4dHRwfqteO0Ku2WpdOBelulql3XLUB6YonSXVXIOKF4yo7UBx+U5aHdIuT20sbNAxBaZdujTnAqhANaKmRvWlRuynIalEfKJl2blQs18+BC2HAhsKXnBnQMvxQyEIRRGEbUisIyLATClufAzYrFbIIL/9LiyY6wasDKRXNz82hXV1fh8PDwegBNfi//rICLky9trt5TetS/do+4rtseiUTidXV11sGDB1t8jkGdEIIcrYvmWcM4uK5L8YV2qiQ1NTUd3bdvH+ffopGeYRiel4evqie01nztgcLCwu7GxkZz+/btJNyzokOn8wUDLk6af64AEGDtU0o9UF9fv6+ysvI3vuJdHlxM4zmQf0s+AhdTBC6aG36+cjH3lyW17unAC+ByAB1CCKoe5bdpREBrfR0AkuO5Ikgy6ILecsTwwcHBiOsGygEVse14uZZOlZtSJa6dbklndKvrZsrSGWdJwN1RVGr8ylxi/tCENqkuJQgwJOhb4ZvXCfIfXMANZmVlCS+EDUlehvdvvs7xwMWMci7YYy+C2Hr8enTGXgLDDCMQDqKY0rN03g4GYQZMD1wIg6aBszZ13DOTuj7yH5RS+9euXZtJpVLFHR0dl/iVxBxReNYGMWXHbJEa01qPR6PRg9FotLu2tlZt3bq1yjTNZt+xmrLVBJsXy7OGFRuStBn/vYFAYKihoSF56NCherZ/+eaAnjO67wXiOaErpXavXbv22MjIiNnd3d0MwGth85Wl5mKuZvoYngkjqzdKqQeXLVu2s6Kigq2dvQt5cWSmg5TfXz4Cz9UIXCw3fBr7vM1X3dkihOCKSn6b5Qj41Qv2rlAd5uUAvi+E6Jzlw17w3buu+1Up5X1CiPtnajBa69sA/Jwyn0IIKvFcFJsPMrLW3P0ITEYno248Hp3Qdl0q7a5xnUS1SGdaU06yPqj3RmvTHy0xdFGBIC1adgQMYQv6S2QrFQJaBGG7i+C6IZhGEobZD0Nlss7bvoeFBy60gbTOErrPiXPhlUO8/2U1srwtgFimEb8+egvcYCMsEYAMRWGFBCxTwjIjkGZWWlfI7C11lgAGE9vJSCTSXlVVReO8zgMHDhQnk0lKoF6ita7wjfPm5L7uO1XTIZzGebsPHTo0mEgkDNu2KYe7mCvzUkqSl7kAQQnWXH/bQry2c6pZlKBNCSG6lVLtdXV1dEUvTqVSa4QQNBckwDhROWKbmJSSn+kdjY2N3YcOHTL9VjGCL6pL/X/23jw4ru2+8/udc+7tBWjsK0mAIECCAPf9UdLTLkuWLcl25JlJbGdm7Izj8dhxUjNVk6pMUplJJfnDkyl7XI6jmsR2ZsZjJ5myLNuyJOtZlq3FEt/jIwkCXECQIECABIidWHu795zU9/JcqslHElsDaHT/7isU+Yjue8/5nNt9f9/z2xBCuCu5YP2FEKNa66+1t7dfr6+v/woRPWJxsRtvbx4zE8gvgW15COV3yC8/G4uL7aD83mvYOHvkXXyMiPDQ/X93ZiTbc1UkzRLRTyLsh4j+53wlMBpj/hER4eGMRnooYVlUR06J28js7GzE81RD2l84qDPpBj8pj2t/+aCgocr4ypeaPXGo0TEL8TrxH8oiOqU8o0XGjYlo2hco8TqefR/NrJykysgY1Se+RwkxQkiNEEYQCtAiQVz4kjLUQIMoRXvIIdKvdwYFLTKC6rba5nREiDROqkibOE2lj9B3R/8uReJl5KgISfSziDnkSEERhEnBg7E1ZWdz7wMkViMMqb+5uXkMSdRvv/12I3IbhBDwXMC4RU+Fbbl3YFwaY6Zxz546dQp5B1NSSoGk5kwmU4Wyq77v70WnboRGGWOQwKxsv4RtGWM+LoLx2uaWyOifhcBDGWA0kTt48KD/4MGDvb7vH9da17yQXxIk3xPRk6qqKhjfDx4+fCjS6XSLMeYwvL5CCBTGCPJkdltjQRYX+bi7+BxMoDgJbM9TaBvYsbjYBsivuATKKhIRjBtUjvq3OzeSrb2yMeY/RcImEd21ISiHhBD/Uz6uaoz5x0T0dSJ6XEglafMxtxfPEeZlLCwsVLiuW76wMLHPS5tWz6eqrOcfSurJ7orMpdqa1BealtWH4ll91nlijpRFxUA84fereb9Gjac+GAgGmRmhg2VfoX3lAyTNw6fCQBgSGsVjG556Lg4rIh8RHK864KWQZESWBJK3TVmQ92G0R4ZigbdkOnOUvj/28xSN15GSEULadJkrSElFjlu21RWiwoGH3ZEHhBBjZ8+e7UfzOtd1m4UQp7TW6M791Eu0PYc2xqAk7pLjOGPxeBz9L5KRSASJy9PRaNRA/DiOc0wphY7hEBq7Lv/CdtkO+lqUlZUNVFZWos/DTHNzszs/P1/R39/fqZRCae6gUleOuMNbV8DIdd1B13VROnjJdV0zMDCAHiBVSimsXRXCo4wx8GJAhCEJvOC9GSwutudDxldhAruRAIuL3bhqBTZm671AOVV4MFCOEJVjiupAuAMRIfEaFWLGbJ8PiKl/l4+JGmP+FoSFPT9CC3ZlSdr1sLBhdfgOik4sTSR0VsdMUrX4/kJ33BurlenFvVOqqUp7kTLtU2vGmDbyTIJS84lFnVW+r4WfVOSnhqjWuURnGr9CSiw8TfQOxIUNi1pVXDwdtTEIu0K+hkOa4pSW5ZT2yskxSIQ5SL0znyPltBKJKMmYoKgjSCokcW9JF+5XocygDKjWeuLMmTN9s7Oz6bGxsUrP87qVUu1a6zhCbbZDYGBHX2vtKaUQHrOitUYI0HI2mx24cOHCu1LK2Ww2KzOZzBsDAwMHtNYniAgejd323EHZ3aQQYqCmpqZ3//79iz09PRARB3zfr1VK4bsv6C1i7+nctcN70a17zhgzorWea29vH6+rq/OSyaQzMzOTmJ2dLctms1GlVDVC2+wGBkLJkD9TsAeLi4JdGh4YE9hxArvtS/6VwNhzsXP3kn2gInETnYE/XoxlaY0x/ysRfRUxxQiNsOIC1Xm+mA/yxhjwQ98Q5KwMCYH6qqVx2PsnMjU1hVYBtamU0yZ1porS6cZ5qaukpopsVnb6OnXcy1KNSa80rvhzUT+rJa1EaCE7Q1H/Fn1k7++SK2ZQjHYD4kIG+eAaIUUmSwveGRqZqaSFZBPFXZeQkz4jL1A0UkNSOKQiglzHIaEUOWq7HAWBbsIOOkToVHV19c2DBw/OLS0tRW/dutUupUTuE4xSdIPeupq49rbMCRfCDj3GBQMcIgOdm79bUVHxGJ2rk8nkGyMjIweJ6CzCgASC8oMSv7viCJLo4Z0xxtyqq6u71dbWlrl8+XKD4zgIbUJYEwRBmW2K9+Lc4N1B6VZ4MCaFEPMQh9XV1Ys1NTWmsrJSZDIZ8eTJE/nw4cMKhLhZAYZQMojEgn1G54iLr9qci+D7kXMudsV9zYNkAltKoGC/uNY7axYX6yWW39cbY5CDAMPmTSHEH+X37Dt/NmPMzxDRt5FwjdwSGxbVjhApIcRIPkZojPkvULKSiK4LIVC+EoUKVv2MFtPDHM34pqen45FIxM1kMrF0mhKeWC73M5lu18t+IJ3xW5ez5mQyafb4Oh3JLM/LZGaJZOYRfazl1ygiJsigLK2RP0joXoPnwgShVOiRISgtm+nrV3+CFuUhkok6ikXi5DpEqtylhFIU/Oe4pFSUkAOibBJ3Pu6B15wjbGSHGP6Hvu9jJ/yBEGIqHo97hw8fru7p6TnqOE6TMabVhh9t8ZCeOz2McDRXQ17Cbd/3v1dRUTFx9OhR//Llyxewy09ESHreLT0vggwcY4LW7nNa6yeoznXhwoWZycnJ6MOHD49IKSGY8L0HD8NqChMiA2WmcT4IjAX83fM8/DlXX1+fampqSq6srFSMjIzAg3GIiJpxbhsitZ1rudZrYQNkGKVoc6pFjRfT99FaQfDrmAATeJ7AqobLbgHG4mJnVyrcfUatfSL6MBH922Kp2mWMeb81HnptbXe0i8YOI8IhjuQrz8QY87O21Oh3rXckCBkKyhU9a/bw3DpjHAifgsGCneOnDR+eHvh7+PtAp4Tv3A0P/5wEcDU+Tq5Sk3vSae98NpvpWMk8+WF/KXMy43nlqWQqEl15lypjV+hg1TfJoaWnnTECcVH/6pyLF3bO8R40yhPk0XTmDfrW/R8jL1pF5aqa3LhLroiSikUoqqKEWkDwWAS+AYk6q6vZlZv/bCL8SAgB4/RBeXn57Y6Ojvne3l4IjTR+193dXX7nzp3jNq+hXQgBo3c7DxjPMMLx0/fGG2+gIWRmamqq5sGDB0eFEKhk1SKEKLdJ54WcU4DPDjYQ8LlCHgm6US92dHTMLiwslD9+/LgGpXbR48fmuKz1ORoIFtvlPAiXst4eCMVF3/fvX7hwYXJiYkKOjY0dEEKg0R7yMZD4DV6FdARiCZshxpg/PXjwYF9tbe1fc5+LQloiHgsT2DkCa/1S3LkRrvHKLC7WCGqLXpZTcrSRiM4RER6Ov7lFl9vW0xpj/ikRoYY7ErnxQMWBUIh9RPQBIcRv5WNAxpizOB8Rfcd6SGBQwBsEQ/FpPdYfHE9bRz+tNY/qUii/DKMoV1S8KDpC8RG+7rnYlEIUHeF9tbg4Xr2wIE/5fvrQUnLpx7JLyTd8f7kivTIRbZZfour4LaoU94NqUc+Ji5dWizJBdSkcIow6MZJ8eCCMQ/fnPk6Xpz9LFCmnCjdBTswnV8ZJuS5F0M9CaZLKJYn2DcLQ9jguKGNDa/rb2tp6a2trF+fm5rx0Oi211tTQ0FB5/fp1CF0kCIeN6/JxW67pHNZQnoQxXllZ2dPQ0PBoYmKClpaWMJ52YwxyLfCZQeM4lKWNhvkJCJPKCf/ZyWdS+HnA5yZoDqi1HnMcZ7ympia1b98+09PTg6ahKDcLryVCvDaiLEOvCD6HWXgpbdjVndbW1lv19fXpK1euNCmlToMZqm0VSP5FwMeYoPEMxp1E/47a2to/aWlpuRWNRr+HsK813TD8IibABIqawE5+kecVLIuLvOLc8MlsUyg8DGFIXBRCfGHDJyuANxpjfhHx7UQEb8JUmGhta/dDSH1OCPHr+RqqMebTRNRmd04Rc91PRHhoB6LGGmQQGzA84DmBsYZQk1Bo4E94MfCDnW0YSeHvcA6IEYRcwYAKxQb+Da/Bv+Hvud6Pp5v6z3tFnhrmYou6ObwE5uTkZII8Op3NZLuW0xOfd1OXLzqZm4kq/2+iscg9cjx09cYUImTIt30uamhweI6OHkJZWWxECyKtiFSKfCmJvAgprYlUNqhAq5VHWtfR5Yc/Q4/oQ+Qqh2KuG3TfRv+KaDRCSjlByVn8oGme5ZCv5X/VeRCeAwGJhnWXT5w4cX1gYCCTzWbrICaklFHXdWtSqRTuG+x0w/jd8pyL3MEi5wI7/Eqpx2fPnu25dOnSNHIQ0FjOcRyMCWIi4fs+REbclmyFRw7PIJSnjUop8f+hp+6p9tumQ2uNvAh8ZiDi5jzPG1dKLTQ3N09UVlb6U1NT0ampqWbHcVoxDyklci02nXCNhVVKIacDhvqt2trabx04cGDC930aGBh43/Ly8gEp5TEpZWItIZJ5xoW+Kr6UMhQTGCc8LikpJTwt+H65euzYsa+XlZUN2RDRounRk2eWfDomUFIEtu3Le6upsrjYasJrP78VGCg5CeMX4QO1yFdAtZUXz5LTxXbtF9imV9rd1o8grpiIUP7z2YMTNfttMucnhRC/l88hGWO+RESfz4fxboyB0INBt9/GcEOYoJxuKC5gkWNeEB7YdcTfQ+9HKDbWKkZyPSHPQkBwvs3MBUbV4uJi7eLikw8asXgsNvW7P1ax8h+PKZqPSeU7mqIkAmGRJkFOIC6ERp+L2mfiwhhMSwb/jq7e6P0Nk0lTijzl0tTiWZpJt5OKVNLQTBeJsgMUoTipqEOO65KUIhAZEBShqMjnmr/uXLZZHfpJTPm+/zfd3d2D5eXlzrVr15DDAG8FBCaMzwohBAz07ezSHa45DPMpY8xsPB6/0dnZOZRKpZKJRELOzs5We54Xa2hoiE5OTroTExNOJpNBd+pAAFnPBUJ/cF/ulVKiMpsNOttyyk+7m2idRrM7hCd5nvf45MmTsxAbk5OTampqqg5iSGuNUMhgbFa8beb5+SynQwix4Ps+Km0hxOhSbW3tBPJoIpHIxeHh4YNSyrNa6yARfoM0EMKEzyD6kuBPuYZyt0EiO3JN0HcHuT0IebMNBOeUUtPxeHyhtbX1diKRQLgoilygWWDRV7nb4Brw25hASRHY6JdVwUFicVE4S2J312EcwKjda0N7YOQixCeMHcbf8bMkhPjfCmf0PxiJrRD1Z7ZC1FhuBScroDD+D+c7gd0m5I5uJRNjDEK6ckUHxBKMuzC8ar2iIzffA0MP8z0gWnKFTGCMrkdsQFwsLS01LC8vf0Jnxk/EHv/KZyvpaqeUboSMllqmyJAKmuBJ81RcPO3Q/QPPxQ/EBWrNejbyPUo64tGKaaVv3XofzesucmJRisT2UNwto4iKkYjEyHWfCgrHcbZdWNh7AF6BMaXURCwW+14sFnvU2toa7+npQRjdKYgLVBayvRLgLdiK+PxQLAZZznZc2O0P1t0mPsOzsoBqUVVVVQNNTU1LFRUV4urVq0gyL6uoqIh0dnb6mUyGkskkEvbRcE9ns1mEd5VprSvT6fQhYwy+M7YlkdlWPMK9inFPQFw0NzdP1dTUZIeGhlQymax0HAceSjCu9X2/TCmFilAbCYfK/UiDGa6L7z9U/3oSjUbvLS8v30okEvPHjh2Tt2/fvrC4uIj8mZNKqcp1eC5y1wrrg3ydIL/DigvcH3FskLymcR/et6i1RidyiInheDyOalfJqqqqmerq6mnXdZcikQiKWaA8NzxraKK6a8qAbeX3K5+bCZQ6ARYXpX4HbOH87QMYO6lhuENYVQUPZuy2IrTgQ0KIf7mFw9jwqY0xf5+I/hK7coh3f8EywBxgkJ+yxvL3N3yhAn8jdpjT6XTb4uJi1dLSErxRCA+J7d271xkdHYXBgh1Rf//+/X42mzWPHz9G/wPEZGfa29tRXQu7mnAdBAbIS0KwnuWJvGznE0bV9PT0nkwm+Wk3M3oyNvlTn4nJsQPSd5QySniOQ8r3iRTsp5d7LoIO3UHhLY9QGUobTcokaMLrot77nTSaeZPisXgQCuWWRSlWVkMR9LBwFbLJgzAoiAtbfnW7V2zF8zw0YRs7cuTI9dnZWQ9hUA8fPjzjeV6X4ziBsNiKMCIYi1pr7HYjcXwFRqrt2xAasIDuaR3EneH3EJMT5eXl43v27MmsrKxUjY2NoWQzQvfQB2IR9wW8AlJK9MhIO46DqlLpubm5xN27d08ppY7YhnRb2UAkyFmy+Q5BbkVFRcUkysyOjIw48/Pz9QhFEkLU200QbJaEhRU2vf42RwWi+4HneX1lZWXTHR0d08ifkVI6KysrDcPDw124vlJqr9YafTWQX+OEJW9fHATUihUPWIPgc2mrU0HArPi+Px2LxVAaOIJz2o0fCAx8j4ViKQiFwrp4nvfAdd1Le/bsGWluboZ3Ytx+foN8FBtCie9FXG9T3slNA+UTMAEmUFAEWFwU1HIU72Be2HXDfQdjCAYHKjF9PcwpKCQCxpgfJqJLeJC+rO+EbR4ID8DHiWhQCIFE7JI/Ll26hN1edC+vPnv2LEJJICJhvBjf9+dhuNgQLHhJsHuLP2eswTJvY9+fccS9MzExgRyeT+jU6PGy0V/+bEXk7mEhVyLCV9JHM7sgxQQJ2e5Lw6LIzwbJ12R8MlKSIUFIt7gy/pOUdD9J8ZoOGht7SH5WU0VFgiLRGEkn8rRZnngaWg/vxcYjUzZ1W8A4vOP7PsTF6O3bt2Hw4qdLSlmntXZt1aJNXeRlb7ZCArH2j40x2MVOSikRLiNd15VlZWWBMISQKCsr83zf10opb25uTo2Pj8fS6XSLUgohedgpR+dplKsNBAnWGTvhvu/fO3LkCIxseefOncOO45yyIV5bUvEq9FbYcrCoBDWPUKTa2loxPDyMhnb7kMtiCymga/ZWVLaCNwqCrP/s2bOXpJRTd+/eTT958mSfDcfcE4aH2eZ88OSgezdCTIMmiS+ESQXeI4Ru+r4/iW7p6DEipUyl0+nFTCaTPH/+PBLul7TWqqenZ5/WGlW8cB/hMxp0TsfaSCmfeJ6H0ruXL1y48JZSCp4J5H4hxyLM3wrCn9hTkfePHJ+QCRQFARYXRbGMu28S1jDHQxKN42C8v1NIs7Dx4KjcdMWWi3xPLLH1zOBhD4HUXajhXQXGFaFY3VrrDy4tLSUzmUy2vLx8IR6PIwwMHg78iR3wZ+EVEBcLCws1T5aW3iRv7mjFzG/8WCT7reOueBJ3zaIrjCSj4JGAdfQKcaFtkS8jSSv91IuhJfWv/DxNizepLLaX0sajmdknJLRH1fEqkipOIpYlVyKn46mw2AnPBXb7jTHof/L4xIkTU729vTB+G6WU6B2B3XXE0G82TOdVtwl217ELfr+urm4wkUisSCmxNo5SKlJWho8wmWw2q6enp43NR1ETExPIUUDiM8Q3Kh5F7GceoiIsEBB4PIQQgw0NDQMtLS3Zy5cvt7que9KG7MG7me/jWb8JrfWkMQb32+K5c+eW+vr6qtPpdJUQolUphaaWUJVh0nlex2FFW0prfbehoeGdlpaWqZs3b8JbAC8FQqCQrA9PT5ArEXbtllK2IP/ixRK4YKq1XpJSLmWz2dGjR49OQezhgCD0PC+dTCZnKysr52KxmL+wsFB5586dY/BC2uaLSLrHPZRCCJ6UEnkf3zl69Cg8t2M29AliCKFwHPqU17uBT8YEio8Ai4viW9NdMSPrycCDG82iPkdE/7ouORjSAAAgAElEQVSQvBfGmAvW3Y8dO+ywvvSBioR0IkJnZJSm7BNCIPmbjzUQuHTp0seI6H9QSs1orXv27t073NLS8je2y+9zHcoRHz75aLIrnfXbV7JPPmeWb31QZO/XNdDvV1eLAYVwKGFM8PO0IZ6ipKqh+4OzdOwgbMQlQoMKY1wi4QWlaIVXRg+8T9Ok+Ti57jGKVJRTLBanaNyl5ScLtJLMUjKVJOUoUuoHaQzb7b2woUQDnudNnj17dqGnp6dDKdXo+/4+hNBsleCxqRXLUsr5bDbbc+HChcHx8XGNPg9IvvZ9H0nkLoxSKSV21sMkbITwwEDGbjgStfEZyS03G94d+ExhnR+hN8bevXvn0W18YWHhmFKqXmtdv8FSr8H5nzYCD/JDELYXVESzvXdm4LWAkD158uSC4zjy2rVrDVpriDWMF9fFmIPTrOFW3shLglwIrTUq0d1Fj5AzZ87MzM7OKsdxVCQSoUgkggTpJcdxkvCmTE5ONo2Pj6NyFHJAnvOm2PCnSSRgt7a2js7Pz3uzs7Mu8nHi8biIxWI0Pz8PMTOaSCRmjh49Or60tNQ4MDDQjBLYUso2CEDrsbhaV1c31NnZib4VCIdCGBS8ZywqNrLS/B4mUIIEtuqLc9tRckL3tiPf9AWtwECiN8KK4OX//U2fNA8nMMa0EBEM37/Crt3rKqDkeC8QRvEj7L1Y/wJ8//vfH5ZSvoPQnwsXLvwxEd2EsHvBeyEXFxdrlpZmGhZT8sOZlblP6YzXWpP6/c4W8TuVwlmWmqJCUJZ0kLMdp5SqDproHe9wiQLPhSDszQrjk4YAgdXkH6Yp/QGaVj9LVfE4RdxyilTUUHUZkXIVGVlGfb09pNSOhUTBW4I8BYiLifPnzy9cvXoVFYQacZ9uUfI2FjFIOBZCzOAnk8n0njt3br6/v788k8l02lLMFdbDB3EBkREYvHZMED1hcvnrnjPwJKAS0TWEXp08eXKpt7cX4mIvunrbfhhrvanCMcMIRtgRwoSQIwJvy5Lv+wjvQg7QaDQafXLkyJG5vr6+Rq11oxACu/i4JkTFluSvvGQSGC/ucyTCI3cBQgOGPMY+X1FRcX/fvn2zc3NzCw8fPtznui5EBcINAy8DKv0+U2nGIBxqprKyMtnY2OgPDg42K6XwOoQ9hd4XnBcdtccvXrx43Zakjj1+/Ljt4cOH2ByJIi+jo6Pjuw0NDSgte82OCfcBV4Fa613Ir2MCTGDLdmW2HS2Li21HvukLWnGB0o5vEhHif3910yfNwwlsp2w86JFvgWTu1+7YIT6ciBBG8QkhxO/kYQgldYrvfe973ZFI5F9rrfsvXLjwh9aoQbgMwkGeHY8fPy5PJGTF9HT67MrK4ie1p9tjqS+f6fD/VZMQK65WjiSxQoaiJH1BaVlDg/ef0NFDMRLIN37WOc8njYpSZChF9TRNJ+kR/TNKlCUo6kbJLW+g2pggx42SiiZoZGSIpqamgoRueDB+UCxpe5YpDIsyxkycOXPmybVr1yAuIMpbt6CfRW6DtyA52xgz4/v+nXPnzun+/n6EDiEEEOFtqC6GkKxAUFihjb+vpykejFZ0wX7XcZxHp0+fnrl8+TIMffST6FJKrSXvAgIFg4B3Ask3EBQY+4rtv4GwsiCRPJFIzDU2No4kEomFWCyWfuedd1AqG3khJ5DHklOidVsW11aMelYKGs30pJQQAbNNTU33WltbZxYXF2fHxsZqPc+rWl5eDnJBcjrYB0IQc4tEIksHDx7UDx48qEin00HjQlS4smV9sSZZVH8yxkx2d3ffQPiT4zh+eXl5/Pvf/36j4zgQVdMXLlx424YnomkoQlZZWGzL3cAXYQLFQ4A9F8WzlrtyJjZ04jgRHRZC/MFOT8IYg8RhGBoPEWe8llAtu3sb5o+gLvzVnZ7Hbrt+X1/fyeXl5f/u4sWLf0REqLz1xOZePDNswhLH4+PjzZnM0vlMhjqyK8Ofqkt/4VS56E0k9FScZFb4yiPlu5SmBhq8P0tHOiNEga1JJDRsZxH00hOeIkMepamOpsUv00rZp0lFI1RWVkkV8TKSaKAXcQNRkc1m6f79+7S4uLjtid0wjInoFnacz5w5M4mwKCklqv0ctE3n8rXc4U46+pog8RpJvRMwWq1HoQGN+5RSHSgtm48mcranyqzneZf37t37IBaLPRgfHz+UTqfRPO4sigK8pgRr4KGAAWxL4aIYALpdw4hecV03GYlE/JaWFogKVDLTjx49mp+bmxvxfX/l4sWLFW+//fZFpRREGsIzIWS29ZloQ9qCilxKqSB8y+ZjoN/GIyRRl5eXz0IE1NXVSZT2fYW41b7vq+np6ej09DQ8WkiiRxWxeJj4bYUM7iWIrjFjzF3f9ycuXrx4O51Oz6TTac9xnPlEIoHQTvS8AU8WFvn6dPF5mEAJEdjWL9Kt5Mqei62ku3XntqEUeBCiuzASeXcssdsKi/eh66ytjLKmOGNr/CDevIOIPkNEf8S5Fxu7Z4wx/8KKC5S9hJGDNXjOwEGey+ToZEua0vuSy4s/kko9+qFy792mFvO/N7u05KJTN0RERlbR/fuLdKQ98rRxHsKlTAZ1dshHQnc2SkqhRK2iFEUoGflpUolP02LFaSqPRclVZRSB9yKCKlNPq0XhGB4eDjwZ4RF27A62kJHzgdwPIQhdloPu3vbveP9GvB5WXPShWtPp06cfXrt2rUMI0SKlPGorB20M9vPvCkOK0ChtCDvnUsrJkydPoidFpL+/vxFGuK3iFO6G5yOJHAIB/RRuRaPR0fr6+htLS0vV8/PzqJr0hlIKCeH4bIXPqtwSuBARCHOCobwUi8XmamtrUbWKqqqq5MzMjLO0tKRmZmaw04+qT3jvdGdn54OysrL09evXkcx8TmuNhHPkWWxrV/PXLFqYi4JQKYgniAEkWsMzgwT75zx6gWh+6i1C3gvCuuANRg+eFxsRhqVq8XmCIINnYnjPnj1fQVJ5JBIJcits9Tbkme06YWG/i8N8lFet52tLX+fjw8TnYAKlToDFRanfATs8/5y8C+Q5oK77juRdGGNQoQbhWQgJuGcbQuFBvqbDiiTsJv8QhIkQ4otreiO/6DkCNsTsp63nCHHhKJ8ZVhgKXgvWjx8v1RIFjfU+vpBa/tFocry10f/NjoT77Ti6UjieTxlRR4PDs3S0w0E9IzICjfayhNbcPgSA5xI5HkmN3hhZStIZ0vHP0XzTL1B5VJErYxRx46RcEwiLUBjAg7G0tETxeDzwZIRiIreaFIQFPB5tbW20srJC6P2xgUTw0BhcMMb0IaQF4sJ6LrDbjvChfFVUCgxalDFtaWm55TjOZCwWm0ilUhWjo6MoJXzQNl6ExwKGOoRFPp4fmCMM5/vGmEc1NTU9YD09PY1qWG+gIhZ6eNiKWKicFCRC207RcEfh/njY0NCw0tjYCGNcpdNp5+HDh/FUKoWysq5SCmGLCOFC7sB4V1fXfVQpGxwchEA7iZKvNockH2IpX5/ocJ74EwID+SMQFQiZetYkL+diWIugF4cQAmIq6IvxkjUK3wvmqEB2/+DBg1+sqan5rt1QAUNcZ1dVhcoJE0N+CQoJgAXCvF5sKBkKN4SigStyXt4j1vK1iHweJlCqBPLxcCgIduy5KIhl2NAgrEGJxMNPCyG+sKGTvG4b0Bh4Rp7rsG2NVOzuYfcXYVkDttcCSlO+Z7d8LWOyBgqqTCEm/bfW8h5+zcsJGGN+Cju21ouEEI3n1gRViubm5sqSycXjy4vpT6ez6UNyZehijfk3exKqz60wUyppmuguxMUhlxx/IfBQ4CdIO0a1KOOR7xhSmSgZ4VNKVpEf/Rilmv8lRSLl5ChJKhYLGuuF4iJXICBU6sGDB5RKpQIPBfIxICjwU1FRgd3zYHJDQ0M0MzOzLnFhk6lRAhbhSRNEdCebzU6fP39+vqenp1MIgUpRaDYHozkfR9gxGsb69fr6+vHq6upH/f39e1zX3aO1hhGOPI8Xd8PzcW0fHggpJXozvHvq1KnR5eXlaH9/P8TTYRv6hWcVErIROgQu2GXHn2CyNDExIUZGRtBfBblPCG9CMjNK4Tpaa4QGIScELAe7urruoULr0NAQkpiPoPJVnkK88sHiVecIc2Femf+V0/fiZZW5wvOGghUeqqu+7989d+7clxzHQcltfMaeq9K2lRPa7LmtoICAgqCA6IXXBs8RbPJgTSGKQxsn9GJArIXJ86gYhvBXlMAOkv83OyZ+PxNgAk8JsLjgO2HHCcBQtA314Dl4ay15DusZtDHmv0e5S5ukGHojsFuFv2P3CvH9+MFO6HNVitZ5HeyUoSwtjD9UPeJjEwRspRvcExB88Ca9KDDU8vJyw/T09Dkvk+lYWln+lFy6c6ZOv13ZHPvdRFImxIN7C3TkoEOCUkFrC+z5ShOlIN5DRyhJVZRR9eRE36QFb4jiVR8kqvz7FHXRKVmRLotQXESDv794oJtyKDbCP3PDnsIQqcHBQVpeXkbX8tcZjvhdUDrV7s6jA/Jjz/MWXNd91N3dPYvmdFLK8mvXrh2SUsKIQmw9dmnzcYRGJ0KU7qHPQXl5+eD+/fsrRkZGGhcXF08LIZq2qKEcxg/DH0nXfVVVVdcPHDiQvnz5ck0kEkGzN3SUDku36traWq+pqSlr/0309/dXZLNZeHAQ5oSQIPTUgKHphLv36Bdhw4sGurq6Bn3fN/fu3UPncCR0h43y8sGxkM8R5tRAlN3VWv/13r1777a0tHzbhiC+suR2IU3Kigp812LNISRRRQvhc9gsggD+9dWKcNgPG7zlH0YJcSswpmxJ30KaLo+FCexKAiwuduWyFdegcxrqnduKvAtjzN8johH7AzGRG7eN3apAVNiwiQ3HGdt5oFY+ci++xQ+qzd+nxphfsYYPymJiBx8hUsHuLYyM6enpBEqjZrPZtuXFzA/r5MiHyrM36lrd/6UuTWXO8NAcHeuAMMiQhqQwggSVk0cJWjQHKa26yMgOchOniOQyOWV7KRNppwoVIVc4ZOKSUEQnzLfInVFufgX+PderEQqPTCYTJIIjNCoMm3qBSpjrEIbBIHQHu/Pw1oy6rjvf2to6DUP6yZMnbiqVqltaWkKoULXtrgxhno8jiENH7oIQYgQN5rLZ7L2LFy/G7t+/3zA/P38axvtWiQubT4Ad5YHW1tae2traxcHBQTU3N1cTj8edjo4OAc+QUmjyLeTCwoJcXl6Wc3Nzcc/zkGSeQO6EbSqIBcfPszAnm8yM3IWSFRfWG4bd+nnf96/t37//m83NzfetdxCGdUGGB72Q0I81xdoGYtI2W0S+HoTCHSHEl9fzYbDhsHgvGgWCxYa81uu5Jr+WCZQCARYXpbDKBT7HnIRo7PrntaGeMebn7cPzsY3PhhH1XGjBWna51oLQziPYUYaLXgiBUrZ8bJIAwluI6A0i6rGlMW277UBgwNioHB0drfMyyTdXkqkfUXS/rWXlv+qKal01MLIgj3aUCV+skPQlSSPosXo/zWU/SMvRj1I8Uk0RocipkhQTNaQiivyoR5UyQcooEsi9cNRLxcXLphV6LiAkEC41MjKC5mWvez/E7jxCfeyfiAWHgELJ1Mn9+/dn+vr6ytLpNEI9kDuAXVqEeyAPAbu3+cgTwGcCu9kYAzLVH0Hc7N+/f9r3/erHjx+jwRxClJD0/F4XzibX17497E0xKaUcROO+7u5ueBNFJpNRg4OD0Uwmg/Am9M8ohwcHDKSUYIJ+G2CBz9xLxxeGmWmt73R1daFKEjwX7VLKbtxfBZTMnR+a7z0L1hihZPe01o/q6uq+2dHRgYaVCIObWM1b/IKBD7shvO+eE3GrDD5MpIaAXq28d3heeKDgncP/I7QJf4e3otU2Lr0phPjWZqAZY+DtQhjmd4hokPMwNkOT38sEnhJgccF3QkEQyEns/ggeXEKI/2ezA0MZRptgjSRthFzAeNrSwxrCiPv+pBDit7f0YiV0ctt7BJXE4L14rvcIPEYTExOxbDZ7MJta+VCaVg42L/72ByPprx4aHp6JHzkkokZkBHq8LYgL9Mj8E/JVA0XdBKl4hKRyKB4po5gLD4UiFRHkSocUPBeRLLkK9oxYU85E6KnIDYN6mdcjx6DGTvIwKh2Vl5c/RulUGF7RaDRbW1tLo6Oj8cePH6Msa1Ba1P6E1ZM2/f0NMSSlTKMkKbi2tLQMJxKJ2UgkAk9J+cjICHaFa22lKFx/09d8zW2LfhUQjijnjKZwi1JK8EAvjRgSla2BCYMzantSgEVYHei1zfrw+UeOwZEjR26iod7AwACS4o/bpnQQLkX5iQqrTKGBnjHmOzU1NYOdnZ0wyFEtChX6ArGek8MQ8gy9BPgT4g1esvDfwv8P81Vem+dhk8QhpAPPSU5Iaq6nODxHGCaL+w1hTvjBmuNa4e8QPos8kbwdNs8LAgOd0RGWyAcTYAIbJFA036ac0L3BO6BA3mYfbNiRvWiTLH99s0MzxvyPyOGwHZ+T25GwZ/t2IPb3g0II9GzY8GGMQe4GDICSP2ylIuxWIgHzua7poedrJjnTuDy1fDZN2QOVS9/7uLvw62cejdyrPHFAVhrhqawooxn6WZpzfopIuhSNRkhFy8hRLkViLkUch4SCp0IHydkKdgwSvuXTyKO1GJ8QF1evXg08FUjszs3LeMkiwrBCD4M7bW1t0/F4fMr3fQf9Cnzfl6lUCsKiwvf9A1pr5BPAwAq7LeflnoCQMcYsa61HkBx95syZB/Pz88h/iAwPD6NzdZttmAePHAzKrTzCELGgko/tXo1QnSBp11aNCnawrbAIqyGt5TkWCpe7e/bs6d2zZ0/yypUrCPNCuBdCzOAdW8t5tnL+W3Fu9NBAQ0qEnN2oqan5Rmtr671IJAKhjlAgJDKDTRhKFniArIgLqk/Zv4PPix4E/D++6/Bn6Ml42kjm6YH7O/z3oDITSgEjlwjV+GzJ2xfDUPF6iEiEuMErBVH9VwgR3OrNIWPMz9nGqfDmrNo8dSsWi8/JBIqFQNF8mbK42P23pE3CRGMwVHH5i83kLBhjftE+yOD6h9t/w7kU6yFrw3TwgMY8kCz4RSEEHlbrOowx/9xWr0LdeTxs8QCH5wUPZ/xbkEOCpmHrOvEufrEx5vN2txWx1e8pEwzjc3Z2tmkpnW4U6eSH3eSlT96988ctx/f3d0SyybK0OiueVP9TMk4FSaMooqooEvPIlYpkBGIgjiK2pBxFQnmBiaQoRoKe9q1Y63H79m1aWFgIBErotXhZfwu7ozymlLp+6NChuTt37qBqUlDpxlYwwk5t3CYpYxc3HyFQudMIy3JO+r7fX1VVNReNRldQBhbdnaWUe4wxtbasKcKw1g5hrbBe/rowZCZMcA93tDdzfZwrg5CrbDZ7Ze/evdhBr52amjqvtUa4V25loc2NvrDeHVQbQw5NLBb765MnT/5F2CDUfp9gtGFvDNxjuP8Qeofvm7ACE77P8HmDdwtehyGEV23kO9U2HP3HVoDguys3zyMUixAyt4jom1YUbRtRY8yn7PyGtmMzatsmxhdiAttMYDNf1ts81NdfjsVFQS3HhgZjDXPU78Su1Yc3GlZkm+GdtQ/RQYRYbGhAG3yT3UnHrhu6/iL/4m0hBB7MazqMMf81EWFnEQ3CECeN3UP8hNVRwvhjPPzBC7uvHyCi3xBC/OGaLrILX2R3Fm8j9+JVa/o09n4uPjWeOpX1zecGbg90nT7a/D6jZ+oyokpmRT1FpSZSMsiniMo4KRkh1xWk1FMPhYSwMLZyJYoM2eZ5a0EGTwV+Hj16RAhrunv3btBM7yWhUagKldFaD7mu29vZ2bl8+/ZtNKc7ipLG2ElH02b59I1bUf4V00ETOnj0Bmtqagba29tRoanecRxUUMIYUM4VXgLoit3+rIBgAe/B9vb2q0gYv3r1aq0QAkUkEMZYbOIC80Xj7xki6sV9dvHixW+gzHBOP4uwFwTCjvBdBe/UHwghILxK8jDG/AwR9cPLs1oeSkkC4kkzgTUS2O0PjGfTZHGxxhUv8Jehk651h+OhPyyEwA7Wug5bYQixs/AYTO7EDpRNMMVDG0Lp4lr7dxhjThARKk6hPGJQy9/u8kFQYAcxbAwFwwAhCTCMICywy/e9dYHaZS82xvyXNsTt2qtCJELP0eTk5GFjzGdv3bx17MSJYx812ms2JGTgmVAq8Eo4LkKgnuZZOI76D0qpX7P3HHoAnCGiM2ToN0kEO7hrOsJys/gT15mcnKSxsbGXlaFFKAp2gwebmpp6m5ubU9evX0ep15PwGtjyqPnYsX/luG0C95Ix5vbRo0eHMeb+/v4DSqkgyfmFcJc1zb+AXwSFhNySwY6Ojp7Kysqlnp4efDbPSCkh6vBZKornoa1KFjbfe+T7/qWGhob77e3t8OI+sF4I/B4eUfwg9Ag9U/4vIcQPWs8X8GJu1dDWsoGxVdfm8zKBYiJQFF+mWBAWF8VxW1rjEIYzXPPomg03/e+sVl3E3gOnrKG9oS7b+SZoBQbCC5ArgN1gGDGoeISd96Bhk+3xgV1TVCtBPgHCntDTAX++2Jk6N2kSIgO13eEZqRJC/Gm+x19o5zPG/AOUmySiK6+Lv8Y9lEqlWjOZzGf7+vpOnD59+tNaa3AKKgnB+IJDAD+xWAyVgl6bvInqRET0r4gIoXbhgXCO91QmCrt127UNvBbDw8NBxaic3wWGH+aQyWQGDh8+3BePx1M3btzYC1EjpcT9UJHHLtjvWUpbPQnNw2aklDcOHjy4dPfu3YQxBg0lkcSNMKitqgy1E7cWdvHTUsp78Xi879ChQ+ne3t49QohTWmuEgK1ZQO7E4Nd5TXgtklLKpWw2e7Otre37TU1NyHOA9zT0VkBUQFBh3v9iLd+v6xzDrny5MeYXbEjWa79jduXkeNBMYBsJsLjYRth8qbUTsIY5SgRiFxcue/wgz+DLufXYbVds7Lphx3/TXbbXPsK1vdKGSCGmGQ9yPNBhOOLPML4YRiqEBrwUCINC0uPyat4Wa/BCfCHp+9+vbTS7+1Vr3UCw4qJFa/2Z3t7ek2fPnoW4gMB7Ji4gMKLRaF6//4wx8La9G1LOLUuLJG+b3B2UXLVlZ7HmtxOJRF9HR8fy3bt3a1ZWVtCsDuEpe2zPBhiDYXWofCxg2OMFHrGgn8WxY8ce9Pf3J3zfr0fXb611rXxZ18B8XH3nzhGU29Va3+3q6rqJNbhz5w4E5wkhBELAnpYEK4LDesTgsZ0pKyvrO3LkCJpQYt1/tZRDntaytGvxjq7lPPwaJlDqBIriy9TuEv5DGzLBOw5FcFdbDwYe+DDM0SwJxiFCNcLYaBjlCJKHkYScCuzKYecfSYLzm0kGzzc+O5cwbwLzCfsT4POHecDwgajAXIJmaqvtJNrQmbCy1m/ke8yFeL51iAuIiP3ZbPazPT09J86dO/cp3/efeS7s3H4pEol8Id/zNMb850T0e/a88D7B62HGx8dRVrbMcRzj+z7u1yn0ctBaI+zvRktLy2IkEonfu3fvqJSyQUrZprVulFIGdf1xD+Up7SHoAK61RmLufVSIOnfu3PTly5eblFIQNehajXyhonk22OeDL6VMaa3hKbqVzWYzw8PDuCeO+b5f6ThOmf2c5vuW2O7zIXEd3yOjvu9PHz16dKC8vBxejF9Dbs12D2a3XY/DonbbivF4C5VA0TxA1mp4FOpC8LheTiDHMIeRFbr0w3CNsNpN3rpsb/U6vNCM6tnlVhMTueOy50DY2A/BWyOEuLzV4y6E89uGiAiLevc1ORcQbvAMHfE8D2FRXWfOnEFIyO8g3hzN6ayhvi3Vw17G7Tvf+U5Nd3f379XW1qK8LEoNI0kdXquFiYkJlEWtXFlZOTg5OdmtlELScYMNn0NetUKSNf6yEWNYaw0xC8/JIxjabW1tC7Ozs87y8vJBKSXyd5AntNUlZ3fidsJ6Q1wMHz58+LbneSuDg4MJpRSqumHDAnPHffO6fg07Me71XDPsso5wt8HW1tYnDQ0Ni0qp/2w9Jynl165Wka6U2fDcmcB6CLC4WA8tfu2OEniVYY5Brcc439FJ5OHilgNyUX7U5qPsmKGch+ms+RTGmH9kvZMQF6jb/9xhQ+kgupCo+6ZNUH3WzXvNF9qBF966datNKfXTxhgIoayUMnH37t3OVCrV4LruPt/3A3GNztTwWtmeD2gsF0GPgpy+D6uNHk3p0PdguLu7u9/zvKVbt27FlVKHhBDICYKXEN61onk2WCDY0Ueey2R9ff29RCLxJB6PL01PT9ckk8maxcVFFFGA5wbCLd8lf1dbk03/3vYrgcdixRgzWldXN9HU1KS7uro+s+mTl8gJjDHwZOHnPb10SgQBT5MJ5I1A0TxA2HORt3uCT1TgBKy4QDL3p4QQv1vgw83b8Iwxv2zFxeUXk7AtE4TNITcHbNAEa1dVzxodHX0DlcW01k+wy55Op5tHRkZqUqlUUyKRiGut4WGoVko1KKXw/8hHqoDQkFKG3atfy9smcqNq0oPu7m6EBy3cu4eWBaJDKVVnjNlfpA3lAi+nMWbG9/37Ukp0IZ/u6upCT5Ga3t7eQ1LKZniIdmkiu2+MwX2DkNChY8eOoQrY6P79+38lbx/AIj8RN9Er8gXm6W0rARYX24qbL8YENk8gR1x8RgjxbzZ/xt1xBmPMP7OVXFBScyZs4pUTOocqR2hciBr1l3bHrF7qfflvbT+COc/zhOM4CFMKEruz2WztxMRE89zcXEUymdxbVlZ2MJPJ1Pq+3yalhNBYLTcjyOnxfX9SKXW7tbV1qqqqaiKdTjfeu3evyff9E8j52IKGfTu6HFZUZeAZMsbcR87J0aNHF5aWlqonJyers9lshxACIWHIjdptngt04V4SQtzzfX/8xIkT98vKyuDVQulmPtZAwBiDtT9GRNfg/eEeF2uAxl4yiDUAACAASURBVC9hAq8hwOKCbw8msMsIvBAW9X+vVllql03vlcM1xiA+/u8QEZqBoTIYGsDBYETIELwWSHDfVGf3QmFljPknaL4IDwySv21FMXxfw0MBj0VQ4hjejrGxsQ4p5fuFEPsEGnm8JqTJVrDSNqzsgdZ6QkrZf+jQIXdwcLAeFa+MMXvt7n3RPB/Q28EYs4w8k2PHjg04jpPu7++v9H2/3fd9lKJtQm+PrSz/u0X3VtjP4mEmk/leS0vLSGtrK/r7/PZ2d7feovlt+WmNMb9kKxFCWIDdqgU1tnxQfAEmsMsJFM3Dg8OidvmdyMNfMwErLlCq9IeJ6E+EEDBAS+IwxiDx9oPodWE7DaM6GGr1I1/gI0KIsFLTruZhjMF80BzxEao6YTfVTgjiAcIi6HMyMTHx5tjY2GHf95Hc34Gd99d107YN1oLu4NjF931/ynGcG52dnZmBgYEaYwx6xaAyWxgeVBTPCGNM2hiz5HnezTfeeKN/aGgoMzs72yyE6EInciR0CyF2Y0J31hiD6mN34vH4N9va2kYTiQQ+E/+ulPLQNvphN8agnDfyLMbs5wweoJLIYdsoM34fE1gLgaJ4cGCiLC7Wstz8mmIgYMVFYEyjdK0Q4o+LYV5rnYP1YCABF4mX6H2C0qkQW+3FxMI2DUQVKYSBTeUaPTYUDOFLH06lUsf6+vp+nIi6keC9xoRk5CAsIE5fKdXb0dExfvfuXccY04YflNBFMz8hBJK7d1uY0MtupcBz4fv+zYsXL94cHBxMzczM1EgpIciqtNYoxYtEeSTNI0F+rbfjjrzOikQf+TlKqdlsNvvd8+fPf10phZ13eGC+vCMD2wUXNcag6MPfsr2F4AEdtuId/YVYWOyCNeQhFj4BFheFv0Y8QibwHgLGGOzWh030imK3fj3LbDvpYrcRHgwYwNh9HBJCYKe/aA5jzH9DRH+OXVUhBErIBocVmHWZTOaj9+7dO76ysvLjxphuKWXYQ2VVBnbHG7vcd86fP39vZWUlubi46MzMzDSmUqlqrTXyEGCIwVuyqwVGmMgOMdrU1NTf0tKCfIvk0tJS2fz8fHxxcRGhYPsRGmW7oxd0d3KUvhJCIGkbeRYj3d3df15VVQURCg9XmxDim6veACXyAmMMRDjCKfF9AT4Q7PhBdS38Cc8PNmkKW1GWyHrxNIuDAIuL4lhHnkWJETDGwKDGrit+3so1PEsBhTHm/ehOTkTftTkGEBfvvKr/xW5lYoxBHgmMH/TCQCnVwAAKvVfJZPIjN27cOC6EgLg4Ak/DGj0XOE0GBpbv+8Pt7e33Y7EYGvkhLKQsmUxW3blzB302ECIVJpSHz4vd+Nx4lsjuui6qRS20tbXNuq6bjcfjqqenB5Wy2rXW1TahHXMu1HkigRv9SmaMMdeVUoPnzp37uk1GhgBFxbTvsrEcfE7+gf3sD9l8CnyWIKghLMAqLYQASz6YABPII4FC/fJc9xQ5LGrdyPgNu5iADYtBrHgQGiOE+O1dPJ0NDd0Y8xPoRExEywiLEkL81YZOVMBvss3zztnqUehP8Wx31RhTSUTn0WzvwYMHPyGEOCuEQEfwtfapCJuuoVs3ksYXPM8bPn78+HQqlVKDg4P7Hcc5oLWO23wEdLF2pZTh+Xfb80Mj94KIULI1ibK0xpjJioqK5SNHjqz09vbWrays1Lmuewg5LwWc1I45YPx3ysvLv9He3n43FovBawGvHTxMh/GZEEIg5KfkDmPMWSL6ODxy8GZaMYG8tMBDQUTo9cJeipK7M3jC20lgtz0cXsmGxcV23jZ8rUIgYA1PJPdipxI7+Vd3awnWjfA0xqCfBSpIwTCGyBostrAo66UIE9hfFBfYXT/ged7+q1ev/qgQ4sN21x1Vn0IPxmrf8YiwgbGFnATs5o60tbXda2hoWB4bG6OZmZmyVCqFsCiE4e2TUiIvoRHhVxvpEL6Rdc7ze8L5Il8Bu9boezEXjUbvnT59OjUwMJBYXFw8hrwT5K8UWjiYXasZIpomom+fO3fua+g8j3vfimyEc8GLhwT//yiEWMgzv4I8nTEGeVddRHTUsoCAnLB5Faj+xN6Jglw5HlSxEljtwbNr5s3iYtcsFQ80TwSscQfDD3HxyL9A1+7fLZWkRGMMqvu8z8ZSo4pURgjxbp7wFsxpjDGvEhcwJLH2TQMDAx9bWFj4qDEGHpz9RFRpy9K+tjStnSQMbuzoIkzqcSQSuZ9IJBaam5sXpJSZpaUl7PjHRkdHO7TW6GKNhG+Il4LOS3jNAoa71miqB+N73vf92xcvXpy6e/dubGFhAf0OIFoh3Ast1wRei4e+7481NTW91dbW9hbWDD9WIGK8YYd6JOQXVZNNY0wNEb1pRQTCmwJPhM2lgDgetx4c5FYs2lBCTtIumG8zHkipEGBxUSorzfMsWgLo0GxLsSJMCoZRpxDiV4t2wjkTM8Z8zJaQRCLuR4UQv1VM80b1IoQ+EVGPjQ9/LpzD5t4gFOrw0NDQufn5+b3pdPq4UgrJ2NjNRS4BwppgdL72+x4CQ0oZhgsh1OwRGrN5nvfk2LFj3p07d475vt8ipexGvw0rXnY77qBErdb6Zmdn54NIJKL6+/sxv8OWW6EIqMDjgjwL66G8d+7cua/aggaLQgiE/ASHFd3IxYIH49v5zEOy99sn7UYGxBcOiNLwvsSfuNfwnYT77y4R/dFmevHY8D94JFAmGdXhIBrgrYSYgHAIuq/bH/wbBBgS3llU7PZPJ49/1xJgcbFrl44HzgR+QMAYAyMIhih2LeHFQFjHF4qZkQ2LaieifttZGbkJSG6HsbPuwyZJw2heMcYgkRkegAdCCJS83ZHDGHPBGm/PJXTnGJL4DocxF5bjrVlcXOwaGRk5ubKyskdKiXsBc0GeBLpPr3aETdlgrI17ntfT3Nw8XldXN3fr1i0k0ENcHF1nbsdq19zJ38MQXdRao9fHA9d1ndu3b2N+EBfocl0o4gIhXDCc+13X/UZbW9tAZWUlihng3nyu6Zu9j3E/ICcH+QdoLIn3bvgwxpwmojO2qSMEDrwG+JzBQ4B75cUD30XwLOK+gwgBx43YG6FHDcnXCHWCpwnXxQ/E1nNim3MpNrzE/EYmkFcCG/mw53UA+ToZh0XliySfZ7cSsGFS2MVGSAd2LUeEEL27dT6rjdsYgx19GC0QF/guO2Kbof3Zau992e+NMX+PiE7YsAoYMzg3mqv9842cLx/vMcb8CgSTzSd5mREXVo6CcIAxifVvXVlZObG8vNw6PDz8phAC3qxyIUS407za0MJQk6lMJnN1//79j5aXl8dmZ2dbHcfZp7U+KaWsEELAW1RoYUOrze2536McL/ISPM/rvXDhwujDhw/dycnJYwUmLmBAw5hf8H3/3QMHDnytsbERORbwZs2+bIfeejPDfCxUHPuKEAK7/us+7Ll+johuIITM/kCswLjH5+Rl+Qz47OCezP1z3dfO8UrgGvDOQAyibCznUGyEJr+HCWwTARYX2wSaL8MEtoOAFRgw+mBoYtcahsmfF9uOng0X+odE9A3bBAsGMfIBsLt6QAjxf6yHt60wg1ASJIEihh07ozCcq+3OP3I6UN4TYR7bctheHkjcxQ41mui9tsKNXXt8p0NgIC+i9caNG59JpVKfgEdLCIF49dW+84P8CxhvWuug1Gl5efloR0fHDa11ZHFxsXF0dPQDQgh0t4aAxc70rj1sEvtCLBbrra6uHh4ZGXFc1z0ipYRQRRL7Wrw9Wz1/JNs/FEKM1dfXfz0nz2L8dSWoc74L4LnC/YsqUt+2/WCe9Ux5hdDGvPH5QvgRekGg6hI+F3hfEAa12v2I81ovSl74rOV6ebkQn4QJMIFNE1jtQbPpC2zXCdhzsV2k+TqFTiAn0RvGJDpZw7BARak/tEbqaw2LQp+fNVp+wXoY3g53b+0Oa5OdL7wa/361ECn7nk/Z2O0+G88dJori+xFGFkJMYGgiBAvhIX8phMBrt+wwxmAeuBbCXlAF61lM/WoXtQYd1r5penr6s8PDwz8ppWxBsvcqngaIl6CTNXaJjTGPtNZ9QojRtra2d6urq1PZbLbuxo0bn3Qc55AQAuODiN3Nz5Gw10d/Z2fnnUQikbl+/TqqkJ0QQiCHCUJ9J+cHsYccgz40zDt79uyXlFKX4MVYS6iTvRcgAPEDoYwf3NOvqoSFewBeAXjJcF14KnDvIfzpWZ+V1e5B/j0TYAKlTWAnvzTzSp7FRV5x8sl2OQErMBAWUWsNQOwyI4cARifyEq7v5ikaY37KJnLfRKdiKzjgaQg6LNuylAgPuyWEQA+A9xzW+4FwDxjTEAso6YkwmWc5G5ZjaIzB4EeyL/4EQ/TY2JLDhkN9xzb+mlxvQqwtzVmfTqc/09vb+7ellPBk4B54VQ5B6LFAU70ZKSWSnIcrKyt7GxoaHtXV1V3NZrNJIURtb2/vp33f75JSovwxhOuuDY0yxiBfAUndQ1LKmx0dHcsjIyPV6XQa4gK9LvB52cn5wdifz2azVxobG+90dHT8ERGhIhr6WLw0TO7FG9Lew1j3UGQgH+J1VcQgLuAJRAgShEUgNthzsCUfdT4pEyhKAiwuinJZeVJM4CmBnERvCA3sxMLwRmIuDIY/240GgzHml4goNLync+OvrSEVJjg32zmjRC92bGFg4XdBZ14b8gGBgB3aoMnWqyrM2B1giAycBwIGu9sQGeCKxFV8l+IHXHMNeLwHv/8/hRDYBX7tYYxBzgdKz8Ijc+9FsbPa+8PfIxkZY02lUp/s6+v7O1LKDmMMKkiFYUwvfvej3CxKs87EYrGh6urq6aamplvz8/M96XR6oqWlBQ3ZwK1mZmbmh+7fv39MSgmPD0TLWsrdrnXo2/26sAzvpNa6NxqNTjU1NWVGR0dRnagJHp8dDo2CuECuxRXXde+cOXPmi0R02YqLdecdrCdMaTd+N2z3zcPXYwJM4OUEWFzwncEESoRAjtDAbiyMQuQoYHf//0NTrkJPkjTGfJaIIBiwc3v/dYZ3jscBhj6M+zAMJBQA2JnFrix+1txkawO7wOFuMQQOwqpg9P8BmrflCAH0qsDvICxgxON3ED1LGy2naRssIvfi4uXLlz8npWz3fR+5BLX4HURGbiUklDnVWmfLy8vHstlsXzabfWSMudrd3d1bWVkJ4TVm83cgrN4/MzNz9P79+z8uhDiO0qdKKceYXdv0GAN/YozpQ/+IixcvTr/zzjuHpZT7hBAI/4ru5NyQF2KMwX0xeOrUqT+MRCLoRP9kPaFyJfIVx9NkAkygQAiwuCiQheBhMIHtIPBCuBS8GEj2RPlaGMH4PsAuNI7QKEfIEJI5rwshkNC5I4cxBo2zIIgwhjvW6wBR8Mpa9naXFnMKy/Tmjj2siITu1Ouyiu154QEJy2u+Kmwm5AnvBQQdBAaMc4SqQfCEByrvQOQgmRw5Fgjzml8tX+R1C2GFJK5x/NKlS59AYz2l1DGt9T6lFPJH4IGB4AoOiAtjDJoQPjDGvKu1Hm1vb7/c2NiIErjwuEDwgBnee2Z+fv7wwMDA56WU57XWCSnlWitR7cj9E07zhYtjfeCxwbzmkEdjjBk7e/bsTE9Pz2GtNbwWnZgb3BsvlD0NPVXbMZ9gXbTWDw4ePPjFmpqaP8d6CCHgceODCTABJlBwBFhcFNyS8ICYwNYTeCFcKuxEnBvOEzbCCpthwRiFAEFoFX7wdxicoaGTtyTxnCTUX7R17VHbHkY3fiB20DRsTfHmW09y9SvY+UC0gVnun/j+zW0AhlAt/EDwbKoBmL0m1rPB8zwYyvVa666BgYHTyWRyj1IKXowaKzYxibTWGnH8fVVVVd9obW29H4vFrlmPRTguvA5CCbk7rb29vT+ezWZ/SGvdaPMTCqUnxHsWxeZWQEChXwTYCswd+RaW+UNjDEqtTp88eTJz9epVNCJETw90JXellOF7EYqE9+IzU2a9P1sdFobx4rOG7ulfOXHixJesZ2tis/fJ6ncvv4IJMAEmsH4CLC7Wz4zfwQSKisAr4rDD5mzhzj9EBoxH/AnDCkYmduFDYZKvpNfcajXYwcfuLBKsISqKovPuq+Le1+tBWe0mzMkTQXgU1mnf7Ozsm0NDQ13GmI9bTxDWMQgLEkJMSyn/+syZM+gTgp4ICD1DEvczoWPPiQpRddls9qM9PT2fFUK0CiFQlSy4F5Aob7t3b2R332itUQo3FF0QWphq4H3C9dFt3JbLhdchEGJ4i5QSRn7oTcp9tsHxgHtpGRWw4ImBIwLCAP+Oakz19fV3Xde963neSmtra+LKlSsnlVLIqUFuDQQF7kG8D14EvK9BSrkfifNSSgjvQGDkhM2RlBL/v9oyren3qOBljEETuW+dPXv2i0oplEQesOJoTefgFzEBJsAEtosAi4vtIs3XYQK7lEBOGFAY5gNDKvRswDjF3/P5XZJbrQZGHbwUrw2B2qVot3zYOQIDRneT7/sfGB4e7p6fn/9RYwzKE2MtsSuPfgYTlZWVbx0+fPhr6M6Nn5d5iOyuPULqLr7zzjs/bCtR4VwQmxAWCJ2Kwzu2gQ7XEAwZKSWSy1H+NKjchTwR5HZAQNjzBveEbYKH8cPgR3d1eBNwP+aKXZxzTms9t2/fvtszMzMosavT6TSYLFVVVS10dnbeVUohzyXjeV7V9evXj3qeB29PQ1lZWVAAIJFIPKmqqkJlKefhw4d7M5lMN3JY0PMDXil7XXwekKMRjAFKKB+LDBGhtYbQfvvUqVNfRHI3muihm3w+zs/nYAJMgAnkk0BevvjyOaCNnotL0W6UHL+PCWyMwHoqz2zkCvneyd/IGIrpPcYYGP+nh4eHO6enp1Hpqd0awStSyke+70+cPn36W5FIBJWq0EfhpYZrTrJ86/z8/Jnh4eGmbDaLhHHklcC4P6CUQoI6PCYQGmt9zsDDACMauSfYpR8SQqCBG8QFxEyT4zgQLVGEcNneC0EhgvLy8tjy8jK8J8jLwRhyc0CyxhgIh4cHDhz4Rn19PcK9whKr8IYh5wXiCuF38NKAE5LsA5GU0zgO3g+IGgiyPYuLi6dGR0ebk8nkAd/3gxApY0y1Ugr9RNARvdIm1q91/q+83SCGpJRpz/NuV1RU/MmhQ4duRCKRb9keL/lxjxTTzc5zYQJMYEcJbPpLb0dHn3NxFheFshI8DibABAqRgG0YuH98fHzP9PT0ScdxaiorK/1IJAKjeioajc5XVlYi3AaVoRD+s1qyPAxv9LmAiICwQHhQzcjIyMXJyckPCyGajDHIx3hlbw0rHMI+CvBEzEkpb7W2to7W1ta+rZRCng2M58rh4eF9y8vLiWw2G2tubp5HL47GxsZJy7rq5s2b55LJ5PuFEBgTKqEFIV+2CR3yKQbr6+u/fODAAVQbC5rC2ZAnXB8N4oL5vlBpDB4I/HtYAABjwXMzKIbgeV7NrVu3mo8cORJ3XVeNj483PXjw4IjjOE1CiMMIn8I4LIPNPm8hbIZc1/3q4cOHr8disa9b7xKLi0L8wPGYmEAJE9jsl13BoGNxUTBLwQNhAkygAAnYJH4Y3bXpdLpNCBGPRCIwrCEuUBEKO/gw1vH/q1bRsk0I4SEI83CQ6F89Pz//obt37/4ojG/kY7yqT4St0oT8ipTWesVWx5pCg8fW1tbhxsZGND+EuMAYIWAaM5kMvAnRSCSCECEIBJTJhXipnJycvDg8PPxhKWWYKxFU5EIuidb6ijFm8OzZs19zHAdCA3OFsR5UgXrRS5ZTaSxMun/2Gvs7zBmCCmKn2nVdCBmMo3F4ePjE7OzsXt/3zwoh2sHZelKQK7LhOwP5JWj06Lru17q6uiAuvgohyB6+DSPlNzIBJrBFBFhcbBFYPi0TYAJMoJAI5ORfIKwnDBvCjjyMbOziB7vz661AlGOIw+BGsvf73n333b9tmzUel1KWv2hUw50ghICBv2KMGTHGPLCd1h9rre/E4/HxEydO9NpwJYwr7DAdNkIMci5sTgbmA9HRffny5XPohSKlPOj7fp1SijzPe9TW1napubkZHdgREgUBtap4Wm3trFjDeHJLEiOkCuFZe27evPmhVCqFLuYNWuu9SimUtN3wM9eWCx6NRqOBuIhGo18hokcsLlZbKf49E2AC201gw1902z3Q1a7HnovVCPHvmQATYAJPCYRGbj4N05weKievXLnyk57nHVVKXYSn5CWJzciDgJCYqKmp+V5nZydClZBngZKr8EbAKzFtq1U92+5/2bhzyu7Cc4J8hyBkqa+vDyFJtH///smqqqp+e154RoIk8a04rOCAwMAYzgwMDHxyYWGhg4jOCSEwng2X62VxsRUrxudkAkxgKwiwuNgKqnxOJsAEmECJEbDiAt6LY0NDQ59HF28p5ZvGGIRiPfessV2nUep25Pjx42/F4/F3bGhWGJ4FTwpCpdbUzySnNwoMe4RD1c/Pz9c4jiPKy8uRFI4StEES+Ho9M+tdRpvbAs9Q5/Ly8idQ+jedTn/ENqxE+NSGnru27O6oDYvqjUajKBnMnov1LhC/ngkwgS0nsKEvuS0f1QYuwJ6LDUDjtzABJsAE8kQgx3Nxamxs7D95+PBhNxFdUEohVCo8gp179GzQWr9TVlZ25/jx418mor6cJOvAU7ERr0pO2WQY8aEhD6ECb0XYPyNPM371aSyLGt/333jw4MHhmZmZzwghTgohECIWs2Vrg2muRWygoq3W2tdaP4zFYm91dnb2xePxoB8JqmVt+YT4AkyACTCBdRBgcbEOWPxSJsAEmAATeDkBW3a1fH5+/sLt27c/5zhOG3pgZLNZH30rnuoFUYEGe1rrJ+Xl5d/q7Oy87bruX6LjdLEZydaD0eZ53r4rV658XEr5BkLE0BvD5ohA/JTZ14FNKDRe9VxGRdrJaDT63QMHDtyprKxEQvdtm5yOzuMbzxbnm5oJMAEmkEcCLC7yCJNPxQSYABMoVQJWXCSGhobOz8zMfNLmP9QIIdBdOvO08baoQ+UkdMY+cODA3zQ0NAwQ0XeRX7HV4UrbvS451bnqBwcHL8zOzp43xiD/BD00ULYXVaQgNNATA5Wkgi7kL2kCCE8PlBnEBZoBXm1oaLjf0dHxFhrpheFkaw0h224OfD0mwARKjwCLi9Jbc54xE2ACTCDvBKxxHJuamuocGho66vt+4ujRoyaRSMwqpdCsTi4tLTVPTExUzMzMyOPHj98uKytDLsSdYu00bQVX1AqttkwmU+F5HsTFHnQCv3379gHHcep830cvjAp4NbTWQafxMPk7x6MBkYHmf+iePi2lfLerq+tvysvLwfCWbajHIVJ5v7P5hEyACayXAIuL9RLj1zMBJsAEmMB7CORUbUKlJORZoEQs8h2QSA2jFzvzqOgURyM8hEZFo1H0q5gt5l33nBLASDQPQqFsk7+Ke/fu7Y9EIrV1dXXRx48fN87NzR2CN8M2H4SHR9oeGXiPY3uLoMEhRMao7/vvVFZW3u/u7v4LKzAQHsUCgz+fTIAJ7CgBFhc7ip8vzgSYABMoHgI5DeZQNQrPl6D7te2hgf+HgY3fYTcfBjI8GsvFni+QI7zQ8RsCAwIMggFeDFS4ivq+33TlypVuIQSqa6Gkbhk6ewshKo0x6DqORHA0E8ThG2Nmtda9UsrB8+fPIyke5XyXhBDgzQcTYAJMYMcIsLjYMfR8YSbABJhAaRHIaSIHI/ul3bFLgYitJgVPDoQGPDz4gVenZXFxsSqVStX7vg9xEUmn082PHz8+KIRA/kqzDZlCAoaRUk5orcf27dv3Z3v37kVi/AxyXEqBIc+RCTCBwiXA4qJw14ZHxgSYABNgAiVAIMezEYZOwbMDDw9ER8Py8nLH48ePa6emplqEEAlU3DLGlEkpETa1FIvF3jl+/Phf28T4hRJAxlNkAkyggAmwuCjgxeGhMQEmwASYQGkQyBEYeC7DqxH+IH9lr+d5lSMjI03GGIgL/A6J8QmtdaasrKz/xIkTaESI/BXksfDBBJgAE9gxAiwudgw9X5gJMAEmwASYwOsJ2Cpc8GQghAqdv+HNgLgoz2azVZ7nSaXUfCQSQdWopBACeSx8MAEmwAR2jACLix1DzxdmAkyACTABJrB2Ajk5K3h2Q2SEXciROL+tXcjXPmp+JRNgAqVGgMVFqa04z5cJMAEmwAR2PQErNMKu3iWbHL/rF5InwASKkACLiyJcVJ4SE2ACTIAJMAEmwASYABPYCQIsLnaCOl+TCTABJsAEmAATYAJMgAkUIQEWF0W4qDwlJsAEmAATYAJMgAkwASawEwRYXOwEdb4mE2ACTIAJMAEmwASYABMoQgIsLopwUXlKTIAJMAEmwASYABNgAkxgJwiwuNgJ6nxNJsAEmAATYAJMgAkwASZQhARYXBThovKUmAATYAJMgAkwASbABJjAThBgcbET1PmaTIAJMAEmwASYABNgAkygCAmwuCjCReUpMQEmwASYABNgAkyACTCBnSDA4mInqPM1mQATYAJMgAkwASbABJhAERJgcVGEi8pTYgJMgAkwASbABJgAE2ACO0GAxcVOUOdrMgEmwASYABNgAkyACTCBIiRQTOLiF4joJhFdFUIki3CteEpMgAkwASbABJgAE2ACTKCgCRSTuPg5Ky6uCyHSBU2dB8cEmAATYAJMgAkwASbABIqQQDGJi79rxcU1IYQpwrXiKTEBJsAEmAATYAJMgAkwgYImUEzi4vNEBK/FYEET58ExASbABJgAE2ACTIAJMIEiJVBM4uITQoi/LNJ14mkxASbABJgAE2ACTIAJMIGCJ1BM4qJFCPGw4InzAJkAE2ACTIAJMAEmwASYQJESKCZxIYUQukjXiafFBJgAE2ACTIAJMAEmwAQKnkDRiIuCJ80DZAJMgAkwASbABJgAE2ACRU6AxUWRLzBPjwkwASbABJgAE2ACTIAJbBcBHNOV5wAADhFJREFUFhfbRZqvwwSYABNgAkyACTABJsAEipwAi4siX2CeHhNgAkyACTABJsAEmAAT2C4CLC62izRfhwkwASbABJgAE2ACTIAJFDkBFhdFvsA8PSbABJgAE2ACTIAJMAEmsF0EWFxsF2m+DhNgAkyACTABJsAEmAATKHICLC6KfIF5ekyACTABJsAEmAATYAJMYLsIsLjYLtJ8HSbABJgAE2ACTIAJMAEmUOQEWFwU+QLz9JgAE2ACTIAJMAEmwASYwHYRYHGxXaT5OkyACTABJsAEmAATYAJMoMgJsLgo8gXm6TEBJsAEmAATYAJMgAkwge0iwOJiu0jzdZgAE2ACTIAJMAEmwASYQJETYHFR5AvM02MCTIAJMAEmwASYABNgAttFgMXFdpHm6zCBAiVgjAm+B4QQpkCHyMNiAkyACTABJsAEdgkBFhe7ZKF4mGsnYIyJCCEya39Hab/SGFMNbUFE80IIXdo0ePZMgAmUCgFjjBJC+KUyX57n2ggYYxwhhLe2V+/eVxljyoUQyxudgTEmJoRIvez9LC42SpXfxwSKhAC+SIloPxFNCSEWi2RaPA0mwASYABNgAkzgFQSwsSiEeLJRQNZ28F8W9cDiYqNU+X1MoMgIvPXWW5/41Kc+9ZdFNi2eDhNgAkyACTABJrCNBFhcbCNsvhQTKGQCFRUVP7a4uPinhTxGHhsTYAJMgAkwASZQ2ARYXBT2+vDomMC2Eaivr987PT09tm0X5AsxASbABJgAE2ACRUeAxUXRLSlPiAlshkBDgmhqaTNn4PcyASbABJgAE2ACpUuAxUXprj3PnAkwASbABJgAE2ACTIAJ5JUAi4u84uSTMQEmwASYABNgAkyACTCB0iXA4qJ0155nzgSYABNgAkyACTABJsAE8kqAxUVecfLJmAATYAJMgAkwASbABJhA6RJgcVG6a88zZwJMgAkwASbABJgAE2ACeSXA4iKvOPlkTIAJMAEmwASYABNgAkygdAmwuCjdteeZMwEmwASYABNgAkyACTCBvBJgcZFXnHwyJsAEmAATYAJMgAkwASZQugRYXJTu2vPMmQATYAJMgAkwASbABJhAXgmwuMgrTj4ZE2ACTIAJMAEmwASYABMoXQIsLkp37XnmTIAJMAEmwASYABNgAkwgrwRYXOQVJ5+MCTABJsAEmAATYAJMgAmULgEWF6W79jxzJsAEmAATYAJMgAkwASaQVwIsLvKKk0/GBJgAE2ACTIAJMAEmwARKlwCLi9Jde545E2ACTIAJMAEmwASYABPIKwEWF3nFySdjAkyACTABJsAEmAATYAKlS4DFRemuPc+cCTABJsAEmAATYAJMgAnklQCLi7zi5JMxASbABJgAE2ACTIAJMIHSJcDionTXnmfOBJgAE2ACTIAJlAiBurq6fTMzM49KZLo8zR0kwOJiB+HzpZkAE2ACTIAJMAEmsB0E6urqjszMzNzejmvxNUqbAIuL0l5/nj0TYAJMgAkwASbABJgAE8gbARYXeUPJJ2ICTIAJMAEmwASYABNgAqVNgMVFaa8/z54JMAEmwASYABNgAkyACeSNAIuLvKHkEzEBJsAEmAATYAJMgAkwgdImwOKitNefZ88EmAATYAJMgAkwASbABPJGgMVF3lDyiZgAE2ACTIAJMAEmwASYQGkTYHFR2uvPs2cCTIAJMAEmwASYABNgAnkjwOIibyj5REyACTABJsAEmAATYAJMoLQJsLgo7fXn2TMBJsAEmAATYAJMgAkwgbwRYHGRN5R8IibABJgAE2ACTIAJMAEmUNoEWFyU9vrz7JkAE2ACTIAJMAEmwASYQN4IsLjIG0o+ERNgAkyACTABJsAEmAATKG0CLC5Ke/159kyACTABJsAEmAATYAJMIG8EWFzkDSWfiAkwASbABJgAE2ACTIAJlDYBFhelvf48eybABJgAE2ACTIAJMAEmkDcCLC7yhpJPxASYABNgAkyACTABJsAESpsAi4vSXn+ePRNgAkyACTABJsAEmAATyBsBFhd5Q8knYgJMgAkwASbABJgAE2ACpU2AxUVprz/PngkwASbABJgAE2ACTIAJ5I0Ai4u8oeQTMQEmwASYABNgAkyACTCB0ibA4qK0159nzwSYABNgAkyACTABJsAE8kaAxUXeUPKJmAATYAJMgAkwASbABJhAaRNgcVHa68+zZwJMgAkwASbABJgAE2ACeSPA4iJvKPlETIAJMAEmwASYABNgAkygtAmwuCjt9efZMwEmwASYABNgAkyACTCBvBFgcZE3lHwiJvD/t3d/oVWXYRzAX9ZZmo1w1NBqSBA2V4QIRRrdjEVeuCsXky6UmklChShIaCIHpXnAPxSCspACCXUpoiA4oqYym4jCohAtDTOZBZY4/5bpMZZ3Ce0cdl7px/u5Pu/vfc7385yLfeFsI0CAAAECBAgQSFtAuUh7/9ITIECAAAECBAgQqJiAclExShcRIECAAAECBAgQSFtAuUh7/9ITIECAAAECBAgQqJiAclExShcRIECAAAECBAgQSFtAuUh7/9ITIECAAAECBAgQqJiAclExShcRIECAAAECBAgQSFtAuUh7/9ITIECAAAECBAgQqJiAclExShcRIECAAAECBAgQSFtAuUh7/9ITIECAAAECBAgQqJiAclExShcRIECAAAECBAgQSFsg2+UiH+rDrVDb0tDydDEUHymG4rnuU93fh1wYDMvCQNqrlZ4AAQIECBAgQIDAvRXIbLlo62qbXj+2/q2pj099qub+mlzNqJritb+uVV28fvFKz089J/ee3Pvp2UVnv7i3nKYRIECAAAECBAgQSFcgk+WibXtbx6xnZr3a9ETT1doHam/9e32nL56u3vPDnty2Y9u29LX3fZDueiUnQIAAAQIECBAgcO8EMlcu2ra3vTf72dntLQ0tl4dj6jzaObrrWNeKfa/v+3y4s14nQIAAAQIECBAgQGBkAtkqFyvC5HUvr9u0cNrCkt73hWsX7it8Xfh9dd/qd0I+nBgZlacJECBAgAABAgQIEPgvgZJ+SP+/ELbvai8sfnHxjEl1k/4s9T31/tw7Jn8g/3HPnJ4PS33GOQIECBAgQIAAAQIEyhfITrnIh4cWvLBga0dzx6NjqscUS416/PzxUYW+wpHN32x+M+RDyc+Ver9zBAgQIECAAAECBAjcEchOuVgZJq5tXrtp0bRFD5azvEs3LlUt+XLJmQ1HNswN+XChjGeHbG6Xcd5RAgQIECBAgAABAkkLKBdJr194AgQIECBAgAABApUTyE65uPO1qC0dzR2Plf21qIOFI5u/9bWoyn1s3ESAAAECBAgQIEDgboHslIsQwpxdc1YtfWnpjIaHG26UusyhX+he3rO8c/8b+z8q9RnnCBAgQIAAAQIECBAoXyBT5SKsCJPXv7K+c/7z86tzVblhfx9i6E/Rrjq46rc1h9a860/Rlv/h8AQBAgQIECBAgACBcgSyVS5CCK3bWhfPe27e3OlPTr8yXNCNRzdWb/1u68re9t4dw531OgECBAgQIECAAAECIxPIXLkYijuza+bK1sbW16aMn3K9sa7xrv950f9r/+juU91/7D6xe8fheYcLIyPyNAECBAgQIECAAAECpQhkslwMBWv5rKV5wtgJbzfWNTaMrxlfPa5m3M3zV8/nBi4PXOn/pf/4zmM7Pxl8f/CrUhCcIUCAAAECBAgQIEBg5AKZLRf/RM+H+nAr1DZNbJpYdbuq7mbx5rkDZw78GHJhMCwLAyPncQMBAgQIECBAgAABAqUKZLtclJrSOQIECBAgQIAAAQIEogsoF9GJDSBAgAABAgQIECCQhoBykcaepSRAgAABAgQIECAQXUC5iE5sAAECBAgQIECAAIE0BJSLNPYsJQECBAgQIECAAIHoAspFdGIDCBAgQIAAAQIECKQhoFyksWcpCRAgQIAAAQIECEQXUC6iExtAgAABAgQIECBAIA0B5SKNPUtJgAABAgQIECBAILqAchGd2AACBAgQIECAAAECaQgoF2nsWUoCBAgQIECAAAEC0QWUi+jEBhAgQIAAAQIECBBIQ0C5SGPPUhIgQIAAAQIECBCILqBcRCc2gAABAgQIECBAgEAaAspFGnuWkgABAgQIECBAgEB0AeUiOrEBBAgQIECAAAECBNIQUC7S2LOUBAgQIECAAAECBKILKBfRiQ0gQIAAAQIECBAgkIaAcpHGnqUkQIAAAQIECBAgEF1AuYhObAABAgQIECBAgACBNASUizT2LCUBAgQIECBAgACB6ALKRXRiAwgQIECAAAECBAikIaBcpLFnKQkQIECAAAECBAhEF1AuohMbQIAAAQIECBAgQCANAeUijT1LSYAAAQIECBAgQCC6gHIRndgAAgQIECBAgAABAmkIKBdp7FlKAgQIECBAgAABAtEFlIvoxAYQIECAAAECBAgQSENAuUhjz1ISIECAAAECBAgQiC6gXEQnNoAAAQIECBAgQIBAGgLKRRp7lpIAAQIECBAgQIBAdAHlIjqxAQQIECBAgAABAgTSEFAu0tizlAQIECBAgAABAgSiCygX0YkNIECAAAECBAgQIJCGgHKRxp6lJECAAAECBAgQIBBdQLmITmwAAQIECBAgQIAAgTQElIs09iwlAQIECBAgQIAAgegCykV0YgMIECBAgAABAgQIpCGgXKSxZykJECBAgAABAgQIRBdQLqITG0CAAAECBAgQIEAgDQHlIo09S0mAAAECBAgQIEAguoByEZ3YAAIECBAgQIAAAQJpCCgXaexZSgIECBAgQIAAAQLRBf4GesbZowhvWEA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6730146" y="1695252"/>
            <a:ext cx="471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 Southern Germany via </a:t>
            </a:r>
            <a:r>
              <a:rPr lang="pl-PL" b="1" dirty="0" err="1"/>
              <a:t>Wroclaw</a:t>
            </a:r>
            <a:r>
              <a:rPr lang="pl-PL" b="1" dirty="0"/>
              <a:t> to </a:t>
            </a:r>
            <a:r>
              <a:rPr lang="pl-PL" b="1" dirty="0" err="1"/>
              <a:t>Ukraine</a:t>
            </a:r>
            <a:endParaRPr lang="pl-PL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745656" y="2170099"/>
            <a:ext cx="532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 </a:t>
            </a:r>
            <a:r>
              <a:rPr lang="en-US" b="1" dirty="0"/>
              <a:t>Northern</a:t>
            </a:r>
            <a:r>
              <a:rPr lang="pl-PL" b="1" dirty="0"/>
              <a:t> Germany via </a:t>
            </a:r>
            <a:r>
              <a:rPr lang="pl-PL" b="1" dirty="0" err="1"/>
              <a:t>Wroclaw</a:t>
            </a:r>
            <a:r>
              <a:rPr lang="pl-PL" b="1" dirty="0"/>
              <a:t> to </a:t>
            </a:r>
            <a:r>
              <a:rPr lang="pl-PL" b="1" dirty="0" err="1"/>
              <a:t>Ukraine</a:t>
            </a:r>
            <a:endParaRPr lang="pl-PL" b="1" dirty="0"/>
          </a:p>
        </p:txBody>
      </p:sp>
      <p:sp>
        <p:nvSpPr>
          <p:cNvPr id="6" name="Prostokąt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6740783" y="2668204"/>
            <a:ext cx="532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 </a:t>
            </a:r>
            <a:r>
              <a:rPr lang="pl-PL" b="1" dirty="0" err="1"/>
              <a:t>Ekspressway</a:t>
            </a:r>
            <a:r>
              <a:rPr lang="pl-PL" b="1" dirty="0"/>
              <a:t> </a:t>
            </a:r>
            <a:r>
              <a:rPr lang="pl-PL" b="1" dirty="0" err="1"/>
              <a:t>Wroclaw</a:t>
            </a:r>
            <a:r>
              <a:rPr lang="pl-PL" b="1" dirty="0"/>
              <a:t> to </a:t>
            </a:r>
            <a:r>
              <a:rPr lang="pl-PL" b="1" dirty="0" err="1"/>
              <a:t>Warsaw</a:t>
            </a:r>
            <a:endParaRPr lang="pl-PL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6730146" y="3109520"/>
            <a:ext cx="5327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 </a:t>
            </a:r>
            <a:r>
              <a:rPr lang="pl-PL" b="1" dirty="0" err="1"/>
              <a:t>Ekspressway</a:t>
            </a:r>
            <a:r>
              <a:rPr lang="pl-PL" b="1" dirty="0"/>
              <a:t> </a:t>
            </a:r>
            <a:r>
              <a:rPr lang="pl-PL" b="1" dirty="0" err="1"/>
              <a:t>Wroclaw</a:t>
            </a:r>
            <a:r>
              <a:rPr lang="pl-PL" b="1" dirty="0"/>
              <a:t> to Po</a:t>
            </a:r>
            <a:r>
              <a:rPr lang="en-GB" b="1" dirty="0"/>
              <a:t>z</a:t>
            </a:r>
            <a:r>
              <a:rPr lang="en-US" b="1" dirty="0"/>
              <a:t>n</a:t>
            </a:r>
            <a:r>
              <a:rPr lang="pl-PL" b="1" dirty="0"/>
              <a:t>a</a:t>
            </a:r>
            <a:r>
              <a:rPr lang="en-US" b="1" dirty="0"/>
              <a:t>n</a:t>
            </a:r>
            <a:endParaRPr lang="pl-PL" b="1" dirty="0"/>
          </a:p>
          <a:p>
            <a:endParaRPr lang="pl-PL" b="1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6704389" y="3607221"/>
            <a:ext cx="6486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 </a:t>
            </a:r>
            <a:r>
              <a:rPr lang="pl-PL" b="1" dirty="0" err="1"/>
              <a:t>Ekspressway</a:t>
            </a:r>
            <a:r>
              <a:rPr lang="pl-PL" b="1" dirty="0"/>
              <a:t> </a:t>
            </a:r>
            <a:r>
              <a:rPr lang="en-US" b="1" dirty="0" err="1"/>
              <a:t>Nort</a:t>
            </a:r>
            <a:r>
              <a:rPr lang="pl-PL" b="1" dirty="0" err="1"/>
              <a:t>hwest</a:t>
            </a:r>
            <a:r>
              <a:rPr lang="pl-PL" b="1" dirty="0"/>
              <a:t> Pola</a:t>
            </a:r>
            <a:r>
              <a:rPr lang="en-US" b="1" dirty="0"/>
              <a:t>n</a:t>
            </a:r>
            <a:r>
              <a:rPr lang="pl-PL" b="1" dirty="0"/>
              <a:t>d</a:t>
            </a:r>
            <a:r>
              <a:rPr lang="en-US" b="1" dirty="0"/>
              <a:t> </a:t>
            </a:r>
            <a:r>
              <a:rPr lang="pl-PL" b="1" dirty="0"/>
              <a:t>via </a:t>
            </a:r>
            <a:r>
              <a:rPr lang="pl-PL" b="1" dirty="0" err="1"/>
              <a:t>Wroclaw</a:t>
            </a:r>
            <a:r>
              <a:rPr lang="pl-PL" b="1" dirty="0"/>
              <a:t> to </a:t>
            </a:r>
            <a:r>
              <a:rPr lang="pl-PL" b="1" dirty="0" err="1"/>
              <a:t>Prague</a:t>
            </a:r>
            <a:r>
              <a:rPr lang="pl-PL" b="1" dirty="0"/>
              <a:t>*</a:t>
            </a:r>
          </a:p>
          <a:p>
            <a:r>
              <a:rPr lang="pl-PL" b="1" dirty="0"/>
              <a:t> </a:t>
            </a:r>
            <a:r>
              <a:rPr lang="pl-PL" sz="1400" b="1" dirty="0"/>
              <a:t>*e</a:t>
            </a:r>
            <a:r>
              <a:rPr lang="en-US" sz="1400" b="1" dirty="0"/>
              <a:t>n</a:t>
            </a:r>
            <a:r>
              <a:rPr lang="pl-PL" sz="1400" b="1" dirty="0"/>
              <a:t>d  of co</a:t>
            </a:r>
            <a:r>
              <a:rPr lang="en-US" sz="1400" b="1" dirty="0"/>
              <a:t>n</a:t>
            </a:r>
            <a:r>
              <a:rPr lang="pl-PL" sz="1400" b="1" dirty="0" err="1"/>
              <a:t>structio</a:t>
            </a:r>
            <a:r>
              <a:rPr lang="en-US" sz="1400" b="1" dirty="0"/>
              <a:t>n </a:t>
            </a:r>
            <a:r>
              <a:rPr lang="pl-PL" sz="1400" b="1" dirty="0"/>
              <a:t>i</a:t>
            </a:r>
            <a:r>
              <a:rPr lang="en-US" sz="1400" b="1" dirty="0"/>
              <a:t>n </a:t>
            </a:r>
            <a:r>
              <a:rPr lang="pl-PL" sz="1400" b="1" dirty="0"/>
              <a:t>2020</a:t>
            </a:r>
          </a:p>
        </p:txBody>
      </p:sp>
      <p:pic>
        <p:nvPicPr>
          <p:cNvPr id="1032" name="Picture 8" descr="https://www.gddkia.gov.pl/gfx/mapy/overl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zaokrąglony 6"/>
          <p:cNvSpPr/>
          <p:nvPr/>
        </p:nvSpPr>
        <p:spPr>
          <a:xfrm>
            <a:off x="6133665" y="1695252"/>
            <a:ext cx="553791" cy="3090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A4</a:t>
            </a:r>
          </a:p>
        </p:txBody>
      </p:sp>
      <p:sp>
        <p:nvSpPr>
          <p:cNvPr id="21" name="Prostokąt zaokrąglony 20"/>
          <p:cNvSpPr/>
          <p:nvPr/>
        </p:nvSpPr>
        <p:spPr>
          <a:xfrm>
            <a:off x="6124839" y="2227978"/>
            <a:ext cx="605307" cy="28333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A18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6150598" y="2679049"/>
            <a:ext cx="553791" cy="3090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S8</a:t>
            </a:r>
          </a:p>
        </p:txBody>
      </p:sp>
      <p:sp>
        <p:nvSpPr>
          <p:cNvPr id="23" name="Prostokąt zaokrąglony 22"/>
          <p:cNvSpPr/>
          <p:nvPr/>
        </p:nvSpPr>
        <p:spPr>
          <a:xfrm>
            <a:off x="6148941" y="3138805"/>
            <a:ext cx="553791" cy="3090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S5</a:t>
            </a:r>
          </a:p>
        </p:txBody>
      </p:sp>
      <p:sp>
        <p:nvSpPr>
          <p:cNvPr id="24" name="Prostokąt zaokrąglony 23"/>
          <p:cNvSpPr/>
          <p:nvPr/>
        </p:nvSpPr>
        <p:spPr>
          <a:xfrm>
            <a:off x="6141100" y="3644132"/>
            <a:ext cx="553791" cy="3090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S3</a:t>
            </a:r>
          </a:p>
        </p:txBody>
      </p:sp>
      <p:sp>
        <p:nvSpPr>
          <p:cNvPr id="25" name="Tytuł 1">
            <a:extLst>
              <a:ext uri="{FF2B5EF4-FFF2-40B4-BE49-F238E27FC236}">
                <a16:creationId xmlns:a16="http://schemas.microsoft.com/office/drawing/2014/main" xmlns="" id="{F326D5E2-3C54-46F5-B868-3CE778F831C4}"/>
              </a:ext>
            </a:extLst>
          </p:cNvPr>
          <p:cNvSpPr txBox="1">
            <a:spLocks/>
          </p:cNvSpPr>
          <p:nvPr/>
        </p:nvSpPr>
        <p:spPr>
          <a:xfrm>
            <a:off x="-114490" y="5784510"/>
            <a:ext cx="12310783" cy="107349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dirty="0">
                <a:solidFill>
                  <a:schemeClr val="bg1"/>
                </a:solidFill>
                <a:latin typeface="Impact" panose="020B0806030902050204" pitchFamily="34" charset="0"/>
              </a:rPr>
              <a:t>    ROAD TRANSPORT</a:t>
            </a:r>
            <a:endParaRPr lang="pl-PL" sz="32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483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3E92CB3B-56B1-4B2F-BE8E-7769861A7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05"/>
            <a:ext cx="12192000" cy="6884005"/>
          </a:xfrm>
          <a:prstGeom prst="rect">
            <a:avLst/>
          </a:prstGeom>
        </p:spPr>
      </p:pic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48BF8087-55ED-40A4-AA09-5DAB04774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695325"/>
            <a:ext cx="7448550" cy="5138064"/>
          </a:xfrm>
          <a:prstGeom prst="rect">
            <a:avLst/>
          </a:prstGeom>
        </p:spPr>
      </p:pic>
      <p:sp>
        <p:nvSpPr>
          <p:cNvPr id="10" name="Elipsa 4">
            <a:extLst>
              <a:ext uri="{FF2B5EF4-FFF2-40B4-BE49-F238E27FC236}">
                <a16:creationId xmlns:a16="http://schemas.microsoft.com/office/drawing/2014/main" xmlns="" id="{685F4509-A5B9-4C9C-A437-6C9DA59311E9}"/>
              </a:ext>
            </a:extLst>
          </p:cNvPr>
          <p:cNvSpPr/>
          <p:nvPr/>
        </p:nvSpPr>
        <p:spPr>
          <a:xfrm>
            <a:off x="8558403" y="1073490"/>
            <a:ext cx="2212848" cy="219456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Impact" panose="020B0806030902050204" pitchFamily="34" charset="0"/>
              </a:rPr>
              <a:t>One of the </a:t>
            </a:r>
            <a:r>
              <a:rPr lang="pl-PL" dirty="0" err="1">
                <a:solidFill>
                  <a:schemeClr val="tx1"/>
                </a:solidFill>
                <a:latin typeface="Impact" panose="020B0806030902050204" pitchFamily="34" charset="0"/>
              </a:rPr>
              <a:t>main</a:t>
            </a:r>
            <a:r>
              <a:rPr lang="pl-PL" dirty="0">
                <a:solidFill>
                  <a:schemeClr val="tx1"/>
                </a:solidFill>
                <a:latin typeface="Impact" panose="020B0806030902050204" pitchFamily="34" charset="0"/>
              </a:rPr>
              <a:t> railway </a:t>
            </a:r>
            <a:r>
              <a:rPr lang="pl-PL" dirty="0" err="1">
                <a:solidFill>
                  <a:schemeClr val="tx1"/>
                </a:solidFill>
                <a:latin typeface="Impact" panose="020B0806030902050204" pitchFamily="34" charset="0"/>
              </a:rPr>
              <a:t>junctions</a:t>
            </a:r>
            <a:r>
              <a:rPr lang="pl-PL" dirty="0">
                <a:solidFill>
                  <a:schemeClr val="tx1"/>
                </a:solidFill>
                <a:latin typeface="Impact" panose="020B0806030902050204" pitchFamily="34" charset="0"/>
              </a:rPr>
              <a:t> of Poland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xmlns="" id="{8772C814-0045-473A-9497-C880E3DE3AE2}"/>
              </a:ext>
            </a:extLst>
          </p:cNvPr>
          <p:cNvSpPr txBox="1">
            <a:spLocks/>
          </p:cNvSpPr>
          <p:nvPr/>
        </p:nvSpPr>
        <p:spPr>
          <a:xfrm>
            <a:off x="-97656" y="5833389"/>
            <a:ext cx="3994951" cy="119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dirty="0">
                <a:latin typeface="Impact" panose="020B0806030902050204" pitchFamily="34" charset="0"/>
              </a:rPr>
              <a:t> </a:t>
            </a:r>
            <a:r>
              <a:rPr lang="pl-PL" sz="3500" dirty="0">
                <a:solidFill>
                  <a:schemeClr val="bg1"/>
                </a:solidFill>
                <a:latin typeface="Impact" panose="020B0806030902050204" pitchFamily="34" charset="0"/>
              </a:rPr>
              <a:t>RAILWAY TRANSPORT </a:t>
            </a:r>
            <a:endParaRPr lang="pl-PL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xmlns="" id="{1D69AF89-165D-4D6A-9686-AD1463E6DDB8}"/>
              </a:ext>
            </a:extLst>
          </p:cNvPr>
          <p:cNvSpPr txBox="1">
            <a:spLocks/>
          </p:cNvSpPr>
          <p:nvPr/>
        </p:nvSpPr>
        <p:spPr>
          <a:xfrm>
            <a:off x="0" y="5784510"/>
            <a:ext cx="12192000" cy="107349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dirty="0">
                <a:solidFill>
                  <a:schemeClr val="bg1"/>
                </a:solidFill>
                <a:latin typeface="Impact" panose="020B0806030902050204" pitchFamily="34" charset="0"/>
              </a:rPr>
              <a:t>RAILWAY TRANSPORT</a:t>
            </a:r>
            <a:endParaRPr lang="pl-PL" sz="3200" dirty="0">
              <a:latin typeface="Impact" panose="020B0806030902050204" pitchFamily="34" charset="0"/>
            </a:endParaRPr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xmlns="" id="{B2CEEC91-D4D2-4D20-B034-34AC85B4A2C7}"/>
              </a:ext>
            </a:extLst>
          </p:cNvPr>
          <p:cNvSpPr txBox="1">
            <a:spLocks/>
          </p:cNvSpPr>
          <p:nvPr/>
        </p:nvSpPr>
        <p:spPr>
          <a:xfrm>
            <a:off x="4864963" y="5704865"/>
            <a:ext cx="7327037" cy="119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000" dirty="0">
                <a:latin typeface="Impact" panose="020B0806030902050204" pitchFamily="34" charset="0"/>
              </a:rPr>
              <a:t> </a:t>
            </a:r>
            <a:endParaRPr lang="pl-PL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Elipsa 4">
            <a:extLst>
              <a:ext uri="{FF2B5EF4-FFF2-40B4-BE49-F238E27FC236}">
                <a16:creationId xmlns:a16="http://schemas.microsoft.com/office/drawing/2014/main" xmlns="" id="{EF8FA647-D5C5-409B-A88F-72E8ABBAA98F}"/>
              </a:ext>
            </a:extLst>
          </p:cNvPr>
          <p:cNvSpPr/>
          <p:nvPr/>
        </p:nvSpPr>
        <p:spPr>
          <a:xfrm>
            <a:off x="8558403" y="3389177"/>
            <a:ext cx="2212848" cy="219456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xmlns="" id="{A06444D4-A259-4D46-B8D8-0173E0637670}"/>
              </a:ext>
            </a:extLst>
          </p:cNvPr>
          <p:cNvSpPr txBox="1">
            <a:spLocks/>
          </p:cNvSpPr>
          <p:nvPr/>
        </p:nvSpPr>
        <p:spPr>
          <a:xfrm>
            <a:off x="8576692" y="3564952"/>
            <a:ext cx="2194559" cy="1843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800" dirty="0">
                <a:solidFill>
                  <a:schemeClr val="bg1"/>
                </a:solidFill>
                <a:latin typeface="Impact" panose="020B0806030902050204" pitchFamily="34" charset="0"/>
              </a:rPr>
              <a:t>Wrocław - the </a:t>
            </a:r>
            <a:r>
              <a:rPr lang="pl-PL" sz="1800" dirty="0" err="1">
                <a:solidFill>
                  <a:schemeClr val="bg1"/>
                </a:solidFill>
                <a:latin typeface="Impact" panose="020B0806030902050204" pitchFamily="34" charset="0"/>
              </a:rPr>
              <a:t>largest</a:t>
            </a:r>
            <a:r>
              <a:rPr lang="pl-PL" sz="1800" dirty="0">
                <a:solidFill>
                  <a:schemeClr val="bg1"/>
                </a:solidFill>
                <a:latin typeface="Impact" panose="020B0806030902050204" pitchFamily="34" charset="0"/>
              </a:rPr>
              <a:t> cargo terminal</a:t>
            </a:r>
          </a:p>
          <a:p>
            <a:pPr algn="ctr"/>
            <a:r>
              <a:rPr lang="pl-PL" sz="1800" dirty="0">
                <a:solidFill>
                  <a:schemeClr val="bg1"/>
                </a:solidFill>
                <a:latin typeface="Impact" panose="020B0806030902050204" pitchFamily="34" charset="0"/>
              </a:rPr>
              <a:t>700  </a:t>
            </a:r>
            <a:r>
              <a:rPr lang="pl-PL" sz="1800" dirty="0" err="1">
                <a:solidFill>
                  <a:schemeClr val="bg1"/>
                </a:solidFill>
                <a:latin typeface="Impact" panose="020B0806030902050204" pitchFamily="34" charset="0"/>
              </a:rPr>
              <a:t>wagons</a:t>
            </a:r>
            <a:r>
              <a:rPr lang="pl-PL" sz="1800" dirty="0">
                <a:solidFill>
                  <a:schemeClr val="bg1"/>
                </a:solidFill>
                <a:latin typeface="Impact" panose="020B0806030902050204" pitchFamily="34" charset="0"/>
              </a:rPr>
              <a:t> per </a:t>
            </a:r>
            <a:r>
              <a:rPr lang="pl-PL" sz="1800" dirty="0" err="1">
                <a:solidFill>
                  <a:schemeClr val="bg1"/>
                </a:solidFill>
                <a:latin typeface="Impact" panose="020B0806030902050204" pitchFamily="34" charset="0"/>
              </a:rPr>
              <a:t>day</a:t>
            </a:r>
            <a:endParaRPr lang="pl-PL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7143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5"/>
          <p:cNvSpPr/>
          <p:nvPr/>
        </p:nvSpPr>
        <p:spPr>
          <a:xfrm>
            <a:off x="343345" y="2676722"/>
            <a:ext cx="2548522" cy="246888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6354099" y="2764739"/>
            <a:ext cx="2548522" cy="246888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"/>
            <a:ext cx="12192001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1856" y="5531485"/>
            <a:ext cx="3916680" cy="1325563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bg1"/>
                </a:solidFill>
                <a:latin typeface="Impact" panose="020B0806030902050204" pitchFamily="34" charset="0"/>
              </a:rPr>
              <a:t>AIR TRANSPORT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088136" y="1195673"/>
            <a:ext cx="57424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ytuł 1">
            <a:extLst>
              <a:ext uri="{FF2B5EF4-FFF2-40B4-BE49-F238E27FC236}">
                <a16:creationId xmlns:a16="http://schemas.microsoft.com/office/drawing/2014/main" xmlns="" id="{F326D5E2-3C54-46F5-B868-3CE778F831C4}"/>
              </a:ext>
            </a:extLst>
          </p:cNvPr>
          <p:cNvSpPr txBox="1">
            <a:spLocks/>
          </p:cNvSpPr>
          <p:nvPr/>
        </p:nvSpPr>
        <p:spPr>
          <a:xfrm>
            <a:off x="0" y="5784510"/>
            <a:ext cx="12192000" cy="107349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dirty="0">
                <a:solidFill>
                  <a:schemeClr val="bg1"/>
                </a:solidFill>
                <a:latin typeface="Impact" panose="020B0806030902050204" pitchFamily="34" charset="0"/>
              </a:rPr>
              <a:t>    AIR TRANSPORT</a:t>
            </a:r>
            <a:endParaRPr lang="pl-PL" sz="3200" dirty="0">
              <a:latin typeface="Impact" panose="020B0806030902050204" pitchFamily="34" charset="0"/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6531080" y="2744548"/>
            <a:ext cx="2194559" cy="1843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2969238" y="648182"/>
            <a:ext cx="2194559" cy="1843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1328206" y="515111"/>
            <a:ext cx="2194559" cy="1934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3200" dirty="0">
              <a:solidFill>
                <a:srgbClr val="FFC000"/>
              </a:solidFill>
              <a:latin typeface="Impact" panose="020B0806030902050204" pitchFamily="34" charset="0"/>
            </a:endParaRPr>
          </a:p>
        </p:txBody>
      </p:sp>
      <p:sp>
        <p:nvSpPr>
          <p:cNvPr id="22" name="Elipsa 10">
            <a:extLst>
              <a:ext uri="{FF2B5EF4-FFF2-40B4-BE49-F238E27FC236}">
                <a16:creationId xmlns:a16="http://schemas.microsoft.com/office/drawing/2014/main" xmlns="" id="{3B98A494-5566-41BF-A638-C0C776A37AE2}"/>
              </a:ext>
            </a:extLst>
          </p:cNvPr>
          <p:cNvSpPr/>
          <p:nvPr/>
        </p:nvSpPr>
        <p:spPr>
          <a:xfrm>
            <a:off x="403383" y="2751704"/>
            <a:ext cx="2548522" cy="246888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rgbClr val="FFC000"/>
                </a:solidFill>
                <a:latin typeface="Impact" panose="020B0806030902050204" pitchFamily="34" charset="0"/>
              </a:rPr>
              <a:t>FIFTH</a:t>
            </a:r>
            <a:r>
              <a:rPr lang="pl-PL" sz="3200" dirty="0">
                <a:solidFill>
                  <a:schemeClr val="bg1"/>
                </a:solidFill>
              </a:rPr>
              <a:t/>
            </a:r>
            <a:br>
              <a:rPr lang="pl-PL" sz="3200" dirty="0">
                <a:solidFill>
                  <a:schemeClr val="bg1"/>
                </a:solidFill>
              </a:rPr>
            </a:br>
            <a:r>
              <a:rPr lang="pl-PL" dirty="0" err="1">
                <a:solidFill>
                  <a:schemeClr val="bg1"/>
                </a:solidFill>
              </a:rPr>
              <a:t>airport</a:t>
            </a:r>
            <a:endParaRPr lang="pl-PL" dirty="0">
              <a:solidFill>
                <a:schemeClr val="bg1"/>
              </a:solidFill>
            </a:endParaRPr>
          </a:p>
          <a:p>
            <a:pPr algn="ctr"/>
            <a:r>
              <a:rPr lang="pl-PL" dirty="0">
                <a:solidFill>
                  <a:schemeClr val="bg1"/>
                </a:solidFill>
              </a:rPr>
              <a:t>in Poland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in </a:t>
            </a:r>
            <a:r>
              <a:rPr lang="pl-PL" dirty="0" err="1">
                <a:solidFill>
                  <a:schemeClr val="bg1"/>
                </a:solidFill>
              </a:rPr>
              <a:t>terms</a:t>
            </a:r>
            <a:endParaRPr lang="pl-PL" dirty="0">
              <a:solidFill>
                <a:schemeClr val="bg1"/>
              </a:solidFill>
            </a:endParaRPr>
          </a:p>
          <a:p>
            <a:pPr algn="ctr"/>
            <a:r>
              <a:rPr lang="pl-PL" dirty="0">
                <a:solidFill>
                  <a:schemeClr val="bg1"/>
                </a:solidFill>
              </a:rPr>
              <a:t>of </a:t>
            </a:r>
            <a:r>
              <a:rPr lang="pl-PL" dirty="0" err="1">
                <a:solidFill>
                  <a:schemeClr val="bg1"/>
                </a:solidFill>
              </a:rPr>
              <a:t>passenger</a:t>
            </a:r>
            <a:endParaRPr lang="pl-PL" dirty="0">
              <a:solidFill>
                <a:schemeClr val="bg1"/>
              </a:solidFill>
            </a:endParaRPr>
          </a:p>
          <a:p>
            <a:pPr algn="ctr"/>
            <a:r>
              <a:rPr lang="pl-PL" dirty="0" err="1">
                <a:solidFill>
                  <a:schemeClr val="bg1"/>
                </a:solidFill>
              </a:rPr>
              <a:t>traffic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volume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5" name="Elipsa 10">
            <a:extLst>
              <a:ext uri="{FF2B5EF4-FFF2-40B4-BE49-F238E27FC236}">
                <a16:creationId xmlns:a16="http://schemas.microsoft.com/office/drawing/2014/main" xmlns="" id="{0AC4AD95-DFB0-499F-9C22-1032051D48EA}"/>
              </a:ext>
            </a:extLst>
          </p:cNvPr>
          <p:cNvSpPr/>
          <p:nvPr/>
        </p:nvSpPr>
        <p:spPr>
          <a:xfrm>
            <a:off x="6506498" y="2847314"/>
            <a:ext cx="2548522" cy="246888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solidFill>
                  <a:schemeClr val="bg1"/>
                </a:solidFill>
              </a:rPr>
              <a:t>traditional</a:t>
            </a:r>
            <a:endParaRPr lang="pl-PL" dirty="0">
              <a:solidFill>
                <a:schemeClr val="bg1"/>
              </a:solidFill>
            </a:endParaRPr>
          </a:p>
          <a:p>
            <a:pPr algn="ctr"/>
            <a:r>
              <a:rPr lang="pl-PL" dirty="0">
                <a:solidFill>
                  <a:schemeClr val="bg1"/>
                </a:solidFill>
              </a:rPr>
              <a:t>and </a:t>
            </a:r>
            <a:r>
              <a:rPr lang="pl-PL" dirty="0" err="1">
                <a:solidFill>
                  <a:schemeClr val="bg1"/>
                </a:solidFill>
              </a:rPr>
              <a:t>low-cost</a:t>
            </a:r>
            <a:endParaRPr lang="pl-PL" dirty="0">
              <a:solidFill>
                <a:schemeClr val="bg1"/>
              </a:solidFill>
            </a:endParaRPr>
          </a:p>
          <a:p>
            <a:pPr algn="ctr"/>
            <a:r>
              <a:rPr lang="pl-PL" dirty="0">
                <a:solidFill>
                  <a:schemeClr val="bg1"/>
                </a:solidFill>
              </a:rPr>
              <a:t>services to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sz="3200" dirty="0">
                <a:solidFill>
                  <a:srgbClr val="FFC000"/>
                </a:solidFill>
                <a:latin typeface="Impact" panose="020B0806030902050204" pitchFamily="34" charset="0"/>
              </a:rPr>
              <a:t>50 </a:t>
            </a:r>
            <a:r>
              <a:rPr lang="pl-PL" dirty="0" err="1">
                <a:solidFill>
                  <a:schemeClr val="bg1"/>
                </a:solidFill>
              </a:rPr>
              <a:t>cities</a:t>
            </a:r>
            <a:r>
              <a:rPr lang="pl-PL" dirty="0">
                <a:solidFill>
                  <a:schemeClr val="bg1"/>
                </a:solidFill>
              </a:rPr>
              <a:t> to </a:t>
            </a:r>
            <a:r>
              <a:rPr lang="pl-PL" sz="2800" dirty="0">
                <a:solidFill>
                  <a:srgbClr val="FFC000"/>
                </a:solidFill>
                <a:latin typeface="Impact" panose="020B0806030902050204" pitchFamily="34" charset="0"/>
              </a:rPr>
              <a:t>18 </a:t>
            </a:r>
          </a:p>
          <a:p>
            <a:pPr algn="ctr"/>
            <a:r>
              <a:rPr lang="pl-PL" dirty="0" err="1">
                <a:solidFill>
                  <a:schemeClr val="bg1"/>
                </a:solidFill>
              </a:rPr>
              <a:t>countries</a:t>
            </a:r>
            <a:r>
              <a:rPr lang="pl-PL" dirty="0">
                <a:solidFill>
                  <a:schemeClr val="bg1"/>
                </a:solidFill>
              </a:rPr>
              <a:t> of Europe</a:t>
            </a:r>
          </a:p>
        </p:txBody>
      </p:sp>
      <p:sp>
        <p:nvSpPr>
          <p:cNvPr id="26" name="Elipsa 10">
            <a:extLst>
              <a:ext uri="{FF2B5EF4-FFF2-40B4-BE49-F238E27FC236}">
                <a16:creationId xmlns:a16="http://schemas.microsoft.com/office/drawing/2014/main" xmlns="" id="{1597F196-DB3D-49AB-9677-CF04B97A4FCD}"/>
              </a:ext>
            </a:extLst>
          </p:cNvPr>
          <p:cNvSpPr/>
          <p:nvPr/>
        </p:nvSpPr>
        <p:spPr>
          <a:xfrm>
            <a:off x="3522765" y="2744218"/>
            <a:ext cx="2548522" cy="246888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solidFill>
                  <a:schemeClr val="bg1"/>
                </a:solidFill>
              </a:rPr>
              <a:t>current</a:t>
            </a:r>
            <a:endParaRPr lang="pl-PL" dirty="0">
              <a:solidFill>
                <a:schemeClr val="bg1"/>
              </a:solidFill>
            </a:endParaRPr>
          </a:p>
          <a:p>
            <a:pPr algn="ctr"/>
            <a:r>
              <a:rPr lang="pl-PL" dirty="0" err="1">
                <a:solidFill>
                  <a:schemeClr val="bg1"/>
                </a:solidFill>
              </a:rPr>
              <a:t>capacity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approx</a:t>
            </a:r>
            <a:r>
              <a:rPr lang="pl-PL" dirty="0"/>
              <a:t/>
            </a:r>
            <a:br>
              <a:rPr lang="pl-PL" dirty="0"/>
            </a:br>
            <a:r>
              <a:rPr lang="pl-PL" sz="3200" dirty="0">
                <a:solidFill>
                  <a:srgbClr val="FFC000"/>
                </a:solidFill>
                <a:latin typeface="Impact" panose="020B0806030902050204" pitchFamily="34" charset="0"/>
              </a:rPr>
              <a:t>ok. 4 mln </a:t>
            </a:r>
          </a:p>
          <a:p>
            <a:pPr algn="ctr"/>
            <a:r>
              <a:rPr lang="pl-PL" dirty="0" err="1">
                <a:solidFill>
                  <a:schemeClr val="bg1"/>
                </a:solidFill>
              </a:rPr>
              <a:t>passengers</a:t>
            </a:r>
            <a:r>
              <a:rPr lang="pl-PL" dirty="0">
                <a:solidFill>
                  <a:schemeClr val="bg1"/>
                </a:solidFill>
              </a:rPr>
              <a:t> per </a:t>
            </a:r>
            <a:r>
              <a:rPr lang="pl-PL" dirty="0" err="1">
                <a:solidFill>
                  <a:schemeClr val="bg1"/>
                </a:solidFill>
              </a:rPr>
              <a:t>year</a:t>
            </a:r>
            <a:r>
              <a:rPr lang="pl-PL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target - </a:t>
            </a:r>
            <a:r>
              <a:rPr lang="pl-PL" dirty="0" err="1">
                <a:solidFill>
                  <a:schemeClr val="bg1"/>
                </a:solidFill>
              </a:rPr>
              <a:t>up</a:t>
            </a:r>
            <a:r>
              <a:rPr lang="pl-PL" dirty="0">
                <a:solidFill>
                  <a:schemeClr val="bg1"/>
                </a:solidFill>
              </a:rPr>
              <a:t> to do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sz="3200" dirty="0">
                <a:solidFill>
                  <a:srgbClr val="FFC000"/>
                </a:solidFill>
                <a:latin typeface="Impact" panose="020B0806030902050204" pitchFamily="34" charset="0"/>
              </a:rPr>
              <a:t>7 mln </a:t>
            </a:r>
          </a:p>
        </p:txBody>
      </p:sp>
      <p:sp>
        <p:nvSpPr>
          <p:cNvPr id="27" name="Elipsa 10">
            <a:extLst>
              <a:ext uri="{FF2B5EF4-FFF2-40B4-BE49-F238E27FC236}">
                <a16:creationId xmlns:a16="http://schemas.microsoft.com/office/drawing/2014/main" xmlns="" id="{A0698C40-30DF-4AB0-ADF3-D030C136DDBD}"/>
              </a:ext>
            </a:extLst>
          </p:cNvPr>
          <p:cNvSpPr/>
          <p:nvPr/>
        </p:nvSpPr>
        <p:spPr>
          <a:xfrm>
            <a:off x="9454853" y="2841418"/>
            <a:ext cx="2548522" cy="246888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rgbClr val="FFC000"/>
                </a:solidFill>
                <a:latin typeface="Impact" panose="020B0806030902050204" pitchFamily="34" charset="0"/>
              </a:rPr>
              <a:t>24 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charter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303515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5"/>
            <a:ext cx="12192000" cy="688400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371" y="4188693"/>
            <a:ext cx="1260389" cy="1260389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1017402" y="1364021"/>
            <a:ext cx="4876800" cy="3856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600" dirty="0" err="1">
                <a:latin typeface="Impact" panose="020B0806030902050204" pitchFamily="34" charset="0"/>
              </a:rPr>
              <a:t>automotive</a:t>
            </a:r>
            <a:r>
              <a:rPr lang="pl-PL" sz="2600" dirty="0">
                <a:latin typeface="Impact" panose="020B0806030902050204" pitchFamily="34" charset="0"/>
              </a:rPr>
              <a:t> </a:t>
            </a:r>
            <a:r>
              <a:rPr lang="pl-PL" sz="2600" dirty="0" err="1">
                <a:latin typeface="Impact" panose="020B0806030902050204" pitchFamily="34" charset="0"/>
              </a:rPr>
              <a:t>sector</a:t>
            </a:r>
            <a:r>
              <a:rPr lang="pl-PL" sz="2600" dirty="0">
                <a:latin typeface="Impact" panose="020B0806030902050204" pitchFamily="34" charset="0"/>
              </a:rPr>
              <a:t> </a:t>
            </a:r>
          </a:p>
          <a:p>
            <a:endParaRPr lang="pl-PL" sz="2600" dirty="0">
              <a:latin typeface="Impact" panose="020B0806030902050204" pitchFamily="34" charset="0"/>
            </a:endParaRPr>
          </a:p>
          <a:p>
            <a:r>
              <a:rPr lang="en-GB" sz="1900" b="1" dirty="0">
                <a:latin typeface="+mn-lt"/>
              </a:rPr>
              <a:t>MERCEDES - BENZ MANUFACTURING POLAND</a:t>
            </a:r>
            <a:endParaRPr lang="pl-PL" sz="1900" b="1" dirty="0">
              <a:latin typeface="+mn-lt"/>
            </a:endParaRPr>
          </a:p>
          <a:p>
            <a:r>
              <a:rPr lang="pl-PL" sz="1900" dirty="0">
                <a:latin typeface="+mn-lt"/>
              </a:rPr>
              <a:t>VOLVO GROUP POLAND </a:t>
            </a:r>
          </a:p>
          <a:p>
            <a:r>
              <a:rPr lang="pl-PL" sz="1900" dirty="0">
                <a:latin typeface="+mn-lt"/>
              </a:rPr>
              <a:t>WABCO POLSKA  </a:t>
            </a:r>
          </a:p>
          <a:p>
            <a:r>
              <a:rPr lang="pl-PL" sz="1900" dirty="0">
                <a:latin typeface="+mn-lt"/>
              </a:rPr>
              <a:t>TOYOTA MOTOR MANUFACTURING POLAND  </a:t>
            </a:r>
          </a:p>
          <a:p>
            <a:r>
              <a:rPr lang="pl-PL" sz="1900" dirty="0">
                <a:latin typeface="+mn-lt"/>
              </a:rPr>
              <a:t>AUTOLIV POLAND </a:t>
            </a:r>
          </a:p>
          <a:p>
            <a:r>
              <a:rPr lang="pl-PL" sz="1900" dirty="0">
                <a:latin typeface="+mn-lt"/>
              </a:rPr>
              <a:t>SITECH  </a:t>
            </a:r>
          </a:p>
          <a:p>
            <a:r>
              <a:rPr lang="pl-PL" sz="1900" dirty="0">
                <a:latin typeface="+mn-lt"/>
              </a:rPr>
              <a:t>RONAL POLSKA  </a:t>
            </a:r>
          </a:p>
          <a:p>
            <a:r>
              <a:rPr lang="pl-PL" sz="1900" dirty="0">
                <a:latin typeface="+mn-lt"/>
              </a:rPr>
              <a:t>VOLKSWAGEN MOTOR POLSKA  </a:t>
            </a:r>
          </a:p>
          <a:p>
            <a:r>
              <a:rPr lang="pl-PL" sz="1900" dirty="0">
                <a:latin typeface="+mn-lt"/>
              </a:rPr>
              <a:t>FAURECIA WAŁBRZYCH </a:t>
            </a:r>
          </a:p>
          <a:p>
            <a:r>
              <a:rPr lang="pl-PL" sz="1900" dirty="0">
                <a:latin typeface="+mn-lt"/>
              </a:rPr>
              <a:t>ROBERT BOSCH   </a:t>
            </a:r>
          </a:p>
          <a:p>
            <a:r>
              <a:rPr lang="pl-PL" sz="1900" dirty="0">
                <a:latin typeface="+mn-lt"/>
              </a:rPr>
              <a:t>BRIDGESTONE DIVERSIFIED PRODUCTS POLAND </a:t>
            </a:r>
          </a:p>
          <a:p>
            <a:r>
              <a:rPr lang="en-GB" sz="1900" dirty="0">
                <a:latin typeface="+mn-lt"/>
              </a:rPr>
              <a:t>BORGERS</a:t>
            </a:r>
            <a:endParaRPr lang="pl-PL" sz="1900" dirty="0">
              <a:latin typeface="+mn-lt"/>
            </a:endParaRPr>
          </a:p>
          <a:p>
            <a:r>
              <a:rPr lang="en-GB" sz="1900" dirty="0">
                <a:latin typeface="+mn-lt"/>
              </a:rPr>
              <a:t>LG CHEM</a:t>
            </a:r>
            <a:r>
              <a:rPr lang="en-GB" sz="2100" dirty="0">
                <a:latin typeface="+mn-lt"/>
              </a:rPr>
              <a:t> </a:t>
            </a:r>
            <a:endParaRPr lang="pl-PL" sz="2100" dirty="0">
              <a:latin typeface="+mn-lt"/>
            </a:endParaRPr>
          </a:p>
          <a:p>
            <a:endParaRPr lang="pl-PL" sz="2100" dirty="0">
              <a:latin typeface="+mn-lt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5974080" y="1278118"/>
            <a:ext cx="4876800" cy="2538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 err="1">
                <a:latin typeface="Impact" panose="020B0806030902050204" pitchFamily="34" charset="0"/>
              </a:rPr>
              <a:t>mechanical</a:t>
            </a:r>
            <a:r>
              <a:rPr lang="pl-PL" sz="2400" dirty="0">
                <a:latin typeface="Impact" panose="020B0806030902050204" pitchFamily="34" charset="0"/>
              </a:rPr>
              <a:t> engineering </a:t>
            </a:r>
            <a:r>
              <a:rPr lang="pl-PL" sz="2400" dirty="0" err="1">
                <a:latin typeface="Impact" panose="020B0806030902050204" pitchFamily="34" charset="0"/>
              </a:rPr>
              <a:t>sector</a:t>
            </a:r>
            <a:endParaRPr lang="pl-PL" sz="2400" dirty="0">
              <a:latin typeface="Impact" panose="020B0806030902050204" pitchFamily="34" charset="0"/>
            </a:endParaRPr>
          </a:p>
          <a:p>
            <a:endParaRPr lang="pl-PL" sz="1800" dirty="0">
              <a:latin typeface="+mn-lt"/>
            </a:endParaRPr>
          </a:p>
          <a:p>
            <a:r>
              <a:rPr lang="pl-PL" sz="1800" dirty="0">
                <a:latin typeface="+mn-lt"/>
              </a:rPr>
              <a:t>ABB  </a:t>
            </a:r>
          </a:p>
          <a:p>
            <a:r>
              <a:rPr lang="pl-PL" sz="1800" dirty="0">
                <a:latin typeface="+mn-lt"/>
              </a:rPr>
              <a:t>ALSTOM POWER </a:t>
            </a:r>
          </a:p>
          <a:p>
            <a:r>
              <a:rPr lang="pl-PL" sz="1800" dirty="0">
                <a:latin typeface="+mn-lt"/>
              </a:rPr>
              <a:t>GE Power Controls Polska</a:t>
            </a:r>
          </a:p>
          <a:p>
            <a:r>
              <a:rPr lang="pl-PL" sz="1800" dirty="0">
                <a:latin typeface="+mn-lt"/>
              </a:rPr>
              <a:t>Legrand Polska </a:t>
            </a:r>
          </a:p>
          <a:p>
            <a:r>
              <a:rPr lang="pl-PL" sz="1800" dirty="0">
                <a:latin typeface="+mn-lt"/>
              </a:rPr>
              <a:t>BOMBARDIER TRANSPORTATION </a:t>
            </a:r>
          </a:p>
          <a:p>
            <a:r>
              <a:rPr lang="pl-PL" sz="1800" dirty="0">
                <a:latin typeface="+mn-lt"/>
              </a:rPr>
              <a:t>Polska  </a:t>
            </a:r>
          </a:p>
          <a:p>
            <a:r>
              <a:rPr lang="pl-PL" sz="1800" dirty="0">
                <a:latin typeface="+mn-lt"/>
              </a:rPr>
              <a:t>SAUER-DANFOSS</a:t>
            </a:r>
          </a:p>
          <a:p>
            <a:r>
              <a:rPr lang="en-GB" sz="1800" dirty="0">
                <a:latin typeface="+mn-lt"/>
              </a:rPr>
              <a:t>XEOS (LUFTHANSA+GENERAL ELECTRIC</a:t>
            </a:r>
            <a:r>
              <a:rPr lang="en-GB" sz="1800" dirty="0"/>
              <a:t>)</a:t>
            </a:r>
            <a:endParaRPr lang="pl-PL" sz="1800" dirty="0"/>
          </a:p>
          <a:p>
            <a:r>
              <a:rPr lang="pl-PL" sz="1800" dirty="0">
                <a:latin typeface="+mn-lt"/>
              </a:rPr>
              <a:t> 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xmlns="" id="{6F987C18-36DA-461D-9619-CE70F67890B8}"/>
              </a:ext>
            </a:extLst>
          </p:cNvPr>
          <p:cNvSpPr txBox="1">
            <a:spLocks/>
          </p:cNvSpPr>
          <p:nvPr/>
        </p:nvSpPr>
        <p:spPr>
          <a:xfrm>
            <a:off x="0" y="5827310"/>
            <a:ext cx="12192000" cy="107349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dirty="0">
                <a:solidFill>
                  <a:schemeClr val="bg1"/>
                </a:solidFill>
                <a:latin typeface="Impact" panose="020B0806030902050204" pitchFamily="34" charset="0"/>
              </a:rPr>
              <a:t>FOREIGN INVESTORS</a:t>
            </a:r>
            <a:endParaRPr lang="pl-PL" sz="32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405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639</Words>
  <Application>Microsoft Office PowerPoint</Application>
  <PresentationFormat>Niestandardowy</PresentationFormat>
  <Paragraphs>223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UNEMPLOYMENT </vt:lpstr>
      <vt:lpstr>Prezentacja programu PowerPoint</vt:lpstr>
      <vt:lpstr>Prezentacja programu PowerPoint</vt:lpstr>
      <vt:lpstr>AIR TRANSPORT</vt:lpstr>
      <vt:lpstr>Prezentacja programu PowerPoint</vt:lpstr>
      <vt:lpstr>SELECTED FOREIGN INVESTORS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pro2062</dc:creator>
  <cp:lastModifiedBy>Użytkownik systemu Windows</cp:lastModifiedBy>
  <cp:revision>29</cp:revision>
  <dcterms:created xsi:type="dcterms:W3CDTF">2019-06-13T06:21:25Z</dcterms:created>
  <dcterms:modified xsi:type="dcterms:W3CDTF">2019-11-07T11:59:02Z</dcterms:modified>
</cp:coreProperties>
</file>