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2" r:id="rId3"/>
    <p:sldId id="273" r:id="rId4"/>
    <p:sldId id="274" r:id="rId5"/>
    <p:sldId id="275" r:id="rId6"/>
    <p:sldId id="265" r:id="rId7"/>
    <p:sldId id="276" r:id="rId8"/>
    <p:sldId id="267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562725" cy="86868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>
          <p15:clr>
            <a:srgbClr val="A4A3A4"/>
          </p15:clr>
        </p15:guide>
        <p15:guide id="2" pos="206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udent 226205" initials="S2" lastIdx="2" clrIdx="0">
    <p:extLst>
      <p:ext uri="{19B8F6BF-5375-455C-9EA6-DF929625EA0E}">
        <p15:presenceInfo xmlns:p15="http://schemas.microsoft.com/office/powerpoint/2012/main" userId="S::226205@student.pwr.edu.pl::0233ec89-f674-4f3a-9d84-cb62980231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A1"/>
    <a:srgbClr val="A719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1BEA2B-F95F-4A70-8ACA-5A8A53104B80}" v="214" dt="2019-12-09T11:04:49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8" autoAdjust="0"/>
    <p:restoredTop sz="91803" autoAdjust="0"/>
  </p:normalViewPr>
  <p:slideViewPr>
    <p:cSldViewPr snapToObjects="1">
      <p:cViewPr varScale="1">
        <p:scale>
          <a:sx n="67" d="100"/>
          <a:sy n="67" d="100"/>
        </p:scale>
        <p:origin x="13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106" d="100"/>
          <a:sy n="106" d="100"/>
        </p:scale>
        <p:origin x="-3516" y="-96"/>
      </p:cViewPr>
      <p:guideLst>
        <p:guide orient="horz" pos="2736"/>
        <p:guide pos="20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17925" y="0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A44A4-21FB-4420-B922-62B232BD2878}" type="datetimeFigureOut">
              <a:rPr lang="pl-PL" smtClean="0"/>
              <a:t>2019-12-11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250238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17925" y="8250238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98176-2097-4028-882F-F8D3C097CD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128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17925" y="0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A7B8F-B13D-42AB-896D-D4142CBE7CC7}" type="datetimeFigureOut">
              <a:rPr lang="pl-PL" smtClean="0"/>
              <a:t>2019-12-11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09663" y="650875"/>
            <a:ext cx="43434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55638" y="4125913"/>
            <a:ext cx="525145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250238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17925" y="8250238"/>
            <a:ext cx="284321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63000-1E3B-452F-A06E-988171F920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4764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563000-1E3B-452F-A06E-988171F9204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99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63000-1E3B-452F-A06E-988171F9204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125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563000-1E3B-452F-A06E-988171F92042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740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14" name="Tytuł 1"/>
          <p:cNvSpPr txBox="1">
            <a:spLocks/>
          </p:cNvSpPr>
          <p:nvPr userDrawn="1"/>
        </p:nvSpPr>
        <p:spPr bwMode="auto">
          <a:xfrm>
            <a:off x="289890" y="2420888"/>
            <a:ext cx="8640959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endParaRPr lang="pl-PL" kern="0" dirty="0">
              <a:latin typeface="Calibri" panose="020F0502020204030204" pitchFamily="34" charset="0"/>
            </a:endParaRPr>
          </a:p>
        </p:txBody>
      </p:sp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403648" y="1988840"/>
            <a:ext cx="7614402" cy="47525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1403648" y="116632"/>
            <a:ext cx="7614402" cy="1728192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5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16632"/>
            <a:ext cx="2407096" cy="6696744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55576" y="116632"/>
            <a:ext cx="5721424" cy="669674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242358533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15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4704169" y="2492896"/>
            <a:ext cx="4313881" cy="1152128"/>
          </a:xfrm>
          <a:solidFill>
            <a:srgbClr val="C00000"/>
          </a:solidFill>
        </p:spPr>
        <p:txBody>
          <a:bodyPr lIns="108000" rIns="10800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Kliknij</a:t>
            </a:r>
          </a:p>
        </p:txBody>
      </p:sp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403648" y="116632"/>
            <a:ext cx="3168352" cy="66247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tekstu 2"/>
          <p:cNvSpPr>
            <a:spLocks noGrp="1"/>
          </p:cNvSpPr>
          <p:nvPr>
            <p:ph type="body" idx="11"/>
          </p:nvPr>
        </p:nvSpPr>
        <p:spPr>
          <a:xfrm>
            <a:off x="4704169" y="116632"/>
            <a:ext cx="4313881" cy="2232248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tekstu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sz="half" idx="12"/>
          </p:nvPr>
        </p:nvSpPr>
        <p:spPr>
          <a:xfrm>
            <a:off x="4704169" y="3861048"/>
            <a:ext cx="4313882" cy="2880320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23557781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5" name="Symbol zastępczy zawartości 2"/>
          <p:cNvSpPr>
            <a:spLocks noGrp="1"/>
          </p:cNvSpPr>
          <p:nvPr>
            <p:ph sz="half" idx="1"/>
          </p:nvPr>
        </p:nvSpPr>
        <p:spPr>
          <a:xfrm>
            <a:off x="755575" y="1556792"/>
            <a:ext cx="8262476" cy="5256584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755575" y="116632"/>
            <a:ext cx="8284723" cy="50405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Kliknij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755575" y="620688"/>
            <a:ext cx="8284724" cy="86409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</a:p>
        </p:txBody>
      </p:sp>
    </p:spTree>
    <p:extLst>
      <p:ext uri="{BB962C8B-B14F-4D97-AF65-F5344CB8AC3E}">
        <p14:creationId xmlns:p14="http://schemas.microsoft.com/office/powerpoint/2010/main" val="3654661862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8" name="Symbol zastępczy obrazu 2"/>
          <p:cNvSpPr>
            <a:spLocks noGrp="1"/>
          </p:cNvSpPr>
          <p:nvPr>
            <p:ph type="pic" idx="1"/>
          </p:nvPr>
        </p:nvSpPr>
        <p:spPr>
          <a:xfrm>
            <a:off x="755575" y="1844823"/>
            <a:ext cx="3672409" cy="49685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9" name="Symbol zastępczy zawartości 2"/>
          <p:cNvSpPr>
            <a:spLocks noGrp="1"/>
          </p:cNvSpPr>
          <p:nvPr>
            <p:ph idx="11"/>
          </p:nvPr>
        </p:nvSpPr>
        <p:spPr>
          <a:xfrm>
            <a:off x="4571428" y="1844823"/>
            <a:ext cx="4465067" cy="496855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4" name="Symbol zastępczy tekstu 2"/>
          <p:cNvSpPr>
            <a:spLocks noGrp="1"/>
          </p:cNvSpPr>
          <p:nvPr>
            <p:ph type="body" idx="12"/>
          </p:nvPr>
        </p:nvSpPr>
        <p:spPr>
          <a:xfrm>
            <a:off x="755575" y="116632"/>
            <a:ext cx="8262475" cy="86409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</a:p>
        </p:txBody>
      </p:sp>
      <p:sp>
        <p:nvSpPr>
          <p:cNvPr id="15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755575" y="1120625"/>
            <a:ext cx="8280920" cy="508175"/>
          </a:xfrm>
          <a:solidFill>
            <a:srgbClr val="C00000"/>
          </a:solidFill>
        </p:spPr>
        <p:txBody>
          <a:bodyPr lIns="108000" rIns="10800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</a:t>
            </a:r>
            <a:r>
              <a:rPr lang="pl-PL" dirty="0" err="1"/>
              <a:t>abyować</a:t>
            </a:r>
            <a:r>
              <a:rPr lang="pl-PL" dirty="0"/>
              <a:t>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Kliknij</a:t>
            </a:r>
          </a:p>
        </p:txBody>
      </p:sp>
    </p:spTree>
    <p:extLst>
      <p:ext uri="{BB962C8B-B14F-4D97-AF65-F5344CB8AC3E}">
        <p14:creationId xmlns:p14="http://schemas.microsoft.com/office/powerpoint/2010/main" val="2158467259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55575" y="1628800"/>
            <a:ext cx="4032449" cy="5112567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Symbol zastępczy zawartości 2"/>
          <p:cNvSpPr>
            <a:spLocks noGrp="1"/>
          </p:cNvSpPr>
          <p:nvPr>
            <p:ph sz="half" idx="11"/>
          </p:nvPr>
        </p:nvSpPr>
        <p:spPr>
          <a:xfrm>
            <a:off x="4932040" y="1628801"/>
            <a:ext cx="4108259" cy="5112566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2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755575" y="44624"/>
            <a:ext cx="8284723" cy="50405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</a:t>
            </a:r>
          </a:p>
        </p:txBody>
      </p:sp>
      <p:sp>
        <p:nvSpPr>
          <p:cNvPr id="13" name="Symbol zastępczy tekstu 2"/>
          <p:cNvSpPr>
            <a:spLocks noGrp="1"/>
          </p:cNvSpPr>
          <p:nvPr>
            <p:ph type="body" idx="12"/>
          </p:nvPr>
        </p:nvSpPr>
        <p:spPr>
          <a:xfrm>
            <a:off x="755575" y="548680"/>
            <a:ext cx="8284724" cy="86409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</a:p>
        </p:txBody>
      </p:sp>
    </p:spTree>
    <p:extLst>
      <p:ext uri="{BB962C8B-B14F-4D97-AF65-F5344CB8AC3E}">
        <p14:creationId xmlns:p14="http://schemas.microsoft.com/office/powerpoint/2010/main" val="3668959180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11" name="Symbol zastępczy zawartości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4050414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1"/>
          </p:nvPr>
        </p:nvSpPr>
        <p:spPr>
          <a:xfrm>
            <a:off x="5004048" y="1628800"/>
            <a:ext cx="4050414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tekstu 2"/>
          <p:cNvSpPr>
            <a:spLocks noGrp="1"/>
          </p:cNvSpPr>
          <p:nvPr>
            <p:ph type="body" idx="12"/>
          </p:nvPr>
        </p:nvSpPr>
        <p:spPr>
          <a:xfrm>
            <a:off x="755575" y="116632"/>
            <a:ext cx="8262475" cy="864096"/>
          </a:xfrm>
        </p:spPr>
        <p:txBody>
          <a:bodyPr lIns="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755576" y="1120625"/>
            <a:ext cx="4050414" cy="508175"/>
          </a:xfrm>
          <a:solidFill>
            <a:srgbClr val="C00000"/>
          </a:solidFill>
        </p:spPr>
        <p:txBody>
          <a:bodyPr lIns="108000" rIns="10800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Kliknij</a:t>
            </a:r>
          </a:p>
        </p:txBody>
      </p:sp>
      <p:sp>
        <p:nvSpPr>
          <p:cNvPr id="19" name="Symbol zastępczy tekstu 2"/>
          <p:cNvSpPr>
            <a:spLocks noGrp="1"/>
          </p:cNvSpPr>
          <p:nvPr>
            <p:ph type="body" idx="13" hasCustomPrompt="1"/>
          </p:nvPr>
        </p:nvSpPr>
        <p:spPr>
          <a:xfrm>
            <a:off x="5004048" y="1120625"/>
            <a:ext cx="4050414" cy="508175"/>
          </a:xfrm>
          <a:solidFill>
            <a:srgbClr val="C00000"/>
          </a:solidFill>
        </p:spPr>
        <p:txBody>
          <a:bodyPr lIns="108000" rIns="108000" anchor="ctr" anchorCtr="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Kliknij, aby edytować style wzorca </a:t>
            </a:r>
            <a:r>
              <a:rPr lang="pl-PL" dirty="0" err="1"/>
              <a:t>tekstuKliknij</a:t>
            </a:r>
            <a:r>
              <a:rPr lang="pl-PL" dirty="0"/>
              <a:t>, aby edytować style wzorca Kliknij</a:t>
            </a:r>
          </a:p>
        </p:txBody>
      </p:sp>
    </p:spTree>
    <p:extLst>
      <p:ext uri="{BB962C8B-B14F-4D97-AF65-F5344CB8AC3E}">
        <p14:creationId xmlns:p14="http://schemas.microsoft.com/office/powerpoint/2010/main" val="3479639312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3312368" cy="13184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39952" y="116632"/>
            <a:ext cx="4896544" cy="66247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83568" y="1435100"/>
            <a:ext cx="3312368" cy="530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72114310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3952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755576" y="283"/>
            <a:ext cx="8388046" cy="4727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253952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663897851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80920" cy="1548656"/>
          </a:xfrm>
        </p:spPr>
        <p:txBody>
          <a:bodyPr/>
          <a:lstStyle>
            <a:lvl1pPr>
              <a:defRPr b="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55576" y="1772816"/>
            <a:ext cx="8280920" cy="4968551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86849646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116632"/>
            <a:ext cx="8280920" cy="1548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/>
              <a:t>Kliknij, aby edytować styl wzorca tytułu</a:t>
            </a:r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1772816"/>
            <a:ext cx="8280920" cy="496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/>
              <a:t>Kliknij, aby edytować style wzorca tekstu</a:t>
            </a:r>
          </a:p>
          <a:p>
            <a:pPr lvl="1"/>
            <a:r>
              <a:rPr lang="pl-PL" altLang="pl-PL" dirty="0"/>
              <a:t>Drugi poziom</a:t>
            </a:r>
          </a:p>
          <a:p>
            <a:pPr lvl="2"/>
            <a:r>
              <a:rPr lang="pl-PL" altLang="pl-PL" dirty="0"/>
              <a:t>Trzeci poziom</a:t>
            </a:r>
          </a:p>
          <a:p>
            <a:pPr lvl="3"/>
            <a:r>
              <a:rPr lang="pl-PL" altLang="pl-PL" dirty="0"/>
              <a:t>Czwarty poziom</a:t>
            </a:r>
          </a:p>
          <a:p>
            <a:pPr lvl="4"/>
            <a:r>
              <a:rPr lang="pl-PL" altLang="pl-PL" dirty="0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51" r:id="rId3"/>
    <p:sldLayoutId id="2147483652" r:id="rId4"/>
    <p:sldLayoutId id="2147483653" r:id="rId5"/>
    <p:sldLayoutId id="2147483654" r:id="rId6"/>
    <p:sldLayoutId id="2147483671" r:id="rId7"/>
    <p:sldLayoutId id="2147483672" r:id="rId8"/>
    <p:sldLayoutId id="2147483673" r:id="rId9"/>
    <p:sldLayoutId id="2147483674" r:id="rId10"/>
  </p:sldLayoutIdLst>
  <p:transition>
    <p:randomBar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1"/>
          </p:nvPr>
        </p:nvSpPr>
        <p:spPr>
          <a:xfrm>
            <a:off x="1403648" y="1628800"/>
            <a:ext cx="7614402" cy="1872208"/>
          </a:xfrm>
        </p:spPr>
        <p:txBody>
          <a:bodyPr/>
          <a:lstStyle/>
          <a:p>
            <a:pPr algn="ctr"/>
            <a:r>
              <a:rPr lang="en-AU" sz="4400" noProof="0" dirty="0" smtClean="0"/>
              <a:t>Models of co-operation of Faculty of Electronics with business </a:t>
            </a:r>
            <a:br>
              <a:rPr lang="en-AU" sz="4400" noProof="0" dirty="0" smtClean="0"/>
            </a:br>
            <a:r>
              <a:rPr lang="en-AU" sz="4400" noProof="0" dirty="0" smtClean="0"/>
              <a:t>in the area of AI</a:t>
            </a:r>
            <a:br>
              <a:rPr lang="en-AU" sz="4400" noProof="0" dirty="0" smtClean="0"/>
            </a:br>
            <a:r>
              <a:rPr lang="en-AU" sz="4400" noProof="0" dirty="0" smtClean="0"/>
              <a:t>– case studies</a:t>
            </a:r>
            <a:endParaRPr lang="en-AU" sz="4400" noProof="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9FC60508-7005-44CE-B65D-64C0A201F799}"/>
              </a:ext>
            </a:extLst>
          </p:cNvPr>
          <p:cNvSpPr txBox="1"/>
          <p:nvPr/>
        </p:nvSpPr>
        <p:spPr>
          <a:xfrm>
            <a:off x="1403648" y="566124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Henryk.Maciejewski@pwr.edu.pl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3660310"/>
      </p:ext>
    </p:extLst>
  </p:cSld>
  <p:clrMapOvr>
    <a:masterClrMapping/>
  </p:clrMapOvr>
  <p:transition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Case study: high-throughput data (life science)</a:t>
            </a:r>
            <a:endParaRPr lang="en-AU" i="1" noProof="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755575" y="1700808"/>
            <a:ext cx="4392489" cy="2088232"/>
          </a:xfrm>
        </p:spPr>
        <p:txBody>
          <a:bodyPr/>
          <a:lstStyle/>
          <a:p>
            <a:pPr marL="0" indent="0">
              <a:buNone/>
            </a:pPr>
            <a:r>
              <a:rPr lang="en-AU" noProof="0" dirty="0" smtClean="0"/>
              <a:t>? Relationship between gene expressions and diseases</a:t>
            </a:r>
          </a:p>
          <a:p>
            <a:endParaRPr lang="pl-PL" noProof="0" dirty="0" smtClean="0"/>
          </a:p>
          <a:p>
            <a:endParaRPr lang="pl-PL" dirty="0"/>
          </a:p>
          <a:p>
            <a:endParaRPr lang="en-AU" noProof="0" dirty="0" smtClean="0"/>
          </a:p>
          <a:p>
            <a:pPr marL="0" indent="0">
              <a:buNone/>
            </a:pPr>
            <a:r>
              <a:rPr lang="en-AU" sz="1800" noProof="0" dirty="0" smtClean="0"/>
              <a:t>Papers in: Briefings in Bioinformatics, PLOS One, Journal of Applied Genetics, Cancer Biology and Therapy, </a:t>
            </a:r>
            <a:r>
              <a:rPr lang="en-AU" sz="1800" noProof="0" dirty="0" err="1" smtClean="0"/>
              <a:t>Leukemia</a:t>
            </a:r>
            <a:r>
              <a:rPr lang="en-AU" sz="1800" noProof="0" dirty="0" smtClean="0"/>
              <a:t> Research, …</a:t>
            </a:r>
          </a:p>
          <a:p>
            <a:pPr marL="0" indent="0">
              <a:buNone/>
            </a:pPr>
            <a:endParaRPr lang="en-AU" sz="1800" noProof="0" dirty="0" smtClean="0"/>
          </a:p>
          <a:p>
            <a:pPr marL="0" indent="0">
              <a:buNone/>
            </a:pPr>
            <a:r>
              <a:rPr lang="en-AU" sz="1800" noProof="0" dirty="0" smtClean="0"/>
              <a:t>Co-operation with SGGW, Medical </a:t>
            </a:r>
            <a:r>
              <a:rPr lang="en-AU" sz="1800" noProof="0" dirty="0" err="1" smtClean="0"/>
              <a:t>Univeristy</a:t>
            </a:r>
            <a:r>
              <a:rPr lang="en-AU" sz="1800" noProof="0" dirty="0" smtClean="0"/>
              <a:t> of </a:t>
            </a:r>
            <a:r>
              <a:rPr lang="en-AU" sz="1800" noProof="0" dirty="0" err="1" smtClean="0"/>
              <a:t>Łódź</a:t>
            </a:r>
            <a:r>
              <a:rPr lang="en-AU" sz="1800" noProof="0" dirty="0" smtClean="0"/>
              <a:t>, PIW </a:t>
            </a:r>
            <a:r>
              <a:rPr lang="en-AU" sz="1800" noProof="0" dirty="0" err="1" smtClean="0"/>
              <a:t>Puławy</a:t>
            </a:r>
            <a:r>
              <a:rPr lang="en-AU" sz="1800" noProof="0" dirty="0" smtClean="0"/>
              <a:t>, …</a:t>
            </a:r>
          </a:p>
          <a:p>
            <a:endParaRPr lang="en-AU" sz="1800" noProof="0" dirty="0" smtClean="0"/>
          </a:p>
          <a:p>
            <a:pPr marL="0" indent="0">
              <a:buNone/>
            </a:pPr>
            <a:r>
              <a:rPr lang="en-AU" sz="1800" noProof="0" dirty="0" smtClean="0"/>
              <a:t>MSc projects</a:t>
            </a:r>
            <a:endParaRPr lang="en-AU" sz="1800" noProof="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45" y="1916832"/>
            <a:ext cx="3406479" cy="3889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 type="none" w="sm" len="med"/>
                <a:tailEnd type="none" w="sm" len="med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233773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Case studies</a:t>
            </a:r>
            <a:endParaRPr lang="en-AU" i="1" noProof="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755575" y="1412776"/>
            <a:ext cx="8208913" cy="5256584"/>
          </a:xfrm>
        </p:spPr>
        <p:txBody>
          <a:bodyPr/>
          <a:lstStyle/>
          <a:p>
            <a:r>
              <a:rPr lang="en-AU" sz="2000" noProof="0" dirty="0" smtClean="0"/>
              <a:t>Monitoring of health / rutting (herds of breeding animals) </a:t>
            </a:r>
            <a:r>
              <a:rPr lang="en-AU" sz="1600" i="1" noProof="0" dirty="0" smtClean="0"/>
              <a:t>POIR project</a:t>
            </a:r>
            <a:endParaRPr lang="en-AU" sz="2000" i="1" noProof="0" dirty="0" smtClean="0"/>
          </a:p>
          <a:p>
            <a:r>
              <a:rPr lang="en-AU" sz="2000" noProof="0" dirty="0" smtClean="0"/>
              <a:t>Airline: </a:t>
            </a:r>
          </a:p>
          <a:p>
            <a:pPr lvl="1"/>
            <a:r>
              <a:rPr lang="en-AU" sz="1800" noProof="0" dirty="0" smtClean="0"/>
              <a:t>Use of social media to determine fare prices</a:t>
            </a:r>
          </a:p>
          <a:p>
            <a:pPr lvl="1"/>
            <a:r>
              <a:rPr lang="en-AU" sz="1800" noProof="0" dirty="0" smtClean="0"/>
              <a:t>Weather impact on flight delays</a:t>
            </a:r>
          </a:p>
          <a:p>
            <a:pPr lvl="1"/>
            <a:r>
              <a:rPr lang="en-AU" sz="1800" noProof="0" dirty="0" smtClean="0"/>
              <a:t>Text mining for customer service request</a:t>
            </a:r>
          </a:p>
          <a:p>
            <a:r>
              <a:rPr lang="en-AU" sz="2000" noProof="0" dirty="0" smtClean="0"/>
              <a:t>Nokia  / NSN</a:t>
            </a:r>
          </a:p>
          <a:p>
            <a:pPr lvl="1"/>
            <a:r>
              <a:rPr lang="en-AU" sz="1800" noProof="0" dirty="0" smtClean="0"/>
              <a:t>Traffic profiling in WCDMA packet networks for capacity planning</a:t>
            </a:r>
          </a:p>
          <a:p>
            <a:pPr lvl="1"/>
            <a:r>
              <a:rPr lang="en-AU" sz="1800" noProof="0" dirty="0" smtClean="0"/>
              <a:t>Support request ticket dispatching </a:t>
            </a:r>
          </a:p>
          <a:p>
            <a:r>
              <a:rPr lang="en-AU" sz="2000" noProof="0" dirty="0" err="1" smtClean="0"/>
              <a:t>Autoresponder</a:t>
            </a:r>
            <a:r>
              <a:rPr lang="en-AU" sz="2000" noProof="0" dirty="0" smtClean="0"/>
              <a:t> for processing large number of emails in recruitment campaigns</a:t>
            </a:r>
          </a:p>
          <a:p>
            <a:pPr marL="57150" indent="0">
              <a:buNone/>
            </a:pPr>
            <a:r>
              <a:rPr lang="en-AU" sz="2000" noProof="0" dirty="0" smtClean="0"/>
              <a:t>…</a:t>
            </a:r>
          </a:p>
          <a:p>
            <a:pPr marL="457200" lvl="1" indent="0">
              <a:buNone/>
            </a:pPr>
            <a:endParaRPr lang="en-AU" sz="1800" noProof="0" dirty="0" smtClean="0"/>
          </a:p>
          <a:p>
            <a:pPr marL="57150" indent="0">
              <a:buNone/>
            </a:pPr>
            <a:r>
              <a:rPr lang="en-AU" sz="2000" noProof="0" dirty="0" smtClean="0"/>
              <a:t>Group / student projects contributed by: </a:t>
            </a:r>
            <a:r>
              <a:rPr lang="en-AU" sz="2000" noProof="0" dirty="0" err="1" smtClean="0"/>
              <a:t>DataArt</a:t>
            </a:r>
            <a:r>
              <a:rPr lang="en-AU" sz="2000" noProof="0" dirty="0" smtClean="0"/>
              <a:t>, </a:t>
            </a:r>
            <a:r>
              <a:rPr lang="en-AU" sz="2000" noProof="0" dirty="0" err="1" smtClean="0"/>
              <a:t>Comarch</a:t>
            </a:r>
            <a:r>
              <a:rPr lang="en-AU" sz="2000" noProof="0" dirty="0" smtClean="0"/>
              <a:t>, </a:t>
            </a:r>
            <a:r>
              <a:rPr lang="en-AU" sz="2000" noProof="0" dirty="0" err="1" smtClean="0"/>
              <a:t>Capgemini</a:t>
            </a:r>
            <a:r>
              <a:rPr lang="en-AU" sz="2000" noProof="0" dirty="0" smtClean="0"/>
              <a:t>, Nokia, Ryanair, Samsung, </a:t>
            </a:r>
            <a:r>
              <a:rPr lang="en-AU" sz="2000" noProof="0" dirty="0" err="1" smtClean="0"/>
              <a:t>Neurosoft</a:t>
            </a:r>
            <a:r>
              <a:rPr lang="en-AU" sz="2000" noProof="0" dirty="0" smtClean="0"/>
              <a:t>, … </a:t>
            </a:r>
          </a:p>
        </p:txBody>
      </p:sp>
    </p:spTree>
    <p:extLst>
      <p:ext uri="{BB962C8B-B14F-4D97-AF65-F5344CB8AC3E}">
        <p14:creationId xmlns:p14="http://schemas.microsoft.com/office/powerpoint/2010/main" val="364885836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Summary</a:t>
            </a:r>
            <a:endParaRPr lang="en-AU" i="1" noProof="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755575" y="1412776"/>
            <a:ext cx="8208913" cy="5256584"/>
          </a:xfrm>
        </p:spPr>
        <p:txBody>
          <a:bodyPr/>
          <a:lstStyle/>
          <a:p>
            <a:endParaRPr lang="en-AU" sz="2400" noProof="0" dirty="0" smtClean="0"/>
          </a:p>
          <a:p>
            <a:r>
              <a:rPr lang="en-AU" sz="2400" noProof="0" dirty="0" smtClean="0"/>
              <a:t>High expectations of AI in business</a:t>
            </a:r>
          </a:p>
          <a:p>
            <a:endParaRPr lang="en-AU" sz="2400" noProof="0" dirty="0" smtClean="0"/>
          </a:p>
          <a:p>
            <a:r>
              <a:rPr lang="en-AU" sz="2400" noProof="0" dirty="0" smtClean="0"/>
              <a:t>Shortage of AI competencies </a:t>
            </a:r>
          </a:p>
          <a:p>
            <a:endParaRPr lang="en-AU" sz="2400" noProof="0" dirty="0" smtClean="0"/>
          </a:p>
          <a:p>
            <a:r>
              <a:rPr lang="en-AU" sz="2400" noProof="0" dirty="0" smtClean="0"/>
              <a:t>Good time for AI-centred projects Business + Academia</a:t>
            </a:r>
          </a:p>
        </p:txBody>
      </p:sp>
    </p:spTree>
    <p:extLst>
      <p:ext uri="{BB962C8B-B14F-4D97-AF65-F5344CB8AC3E}">
        <p14:creationId xmlns:p14="http://schemas.microsoft.com/office/powerpoint/2010/main" val="4011712350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1"/>
          </p:nvPr>
        </p:nvSpPr>
        <p:spPr>
          <a:xfrm>
            <a:off x="1403648" y="1628800"/>
            <a:ext cx="7614402" cy="1872208"/>
          </a:xfrm>
        </p:spPr>
        <p:txBody>
          <a:bodyPr/>
          <a:lstStyle/>
          <a:p>
            <a:pPr algn="ctr"/>
            <a:r>
              <a:rPr lang="en-AU" sz="4400" noProof="0" dirty="0" smtClean="0"/>
              <a:t>Models of co-operation of Faculty of Electronics with business </a:t>
            </a:r>
            <a:br>
              <a:rPr lang="en-AU" sz="4400" noProof="0" dirty="0" smtClean="0"/>
            </a:br>
            <a:r>
              <a:rPr lang="en-AU" sz="4400" noProof="0" dirty="0" smtClean="0"/>
              <a:t>in the area of AI</a:t>
            </a:r>
            <a:br>
              <a:rPr lang="en-AU" sz="4400" noProof="0" dirty="0" smtClean="0"/>
            </a:br>
            <a:r>
              <a:rPr lang="en-AU" sz="4400" noProof="0" dirty="0" smtClean="0"/>
              <a:t>– case studies</a:t>
            </a:r>
            <a:endParaRPr lang="en-AU" sz="4400" noProof="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9FC60508-7005-44CE-B65D-64C0A201F799}"/>
              </a:ext>
            </a:extLst>
          </p:cNvPr>
          <p:cNvSpPr txBox="1"/>
          <p:nvPr/>
        </p:nvSpPr>
        <p:spPr>
          <a:xfrm>
            <a:off x="1403648" y="566124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Henryk.Maciejewski@pwr.edu.pl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2703579"/>
      </p:ext>
    </p:extLst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484784"/>
            <a:ext cx="8262477" cy="5328592"/>
          </a:xfrm>
        </p:spPr>
        <p:txBody>
          <a:bodyPr/>
          <a:lstStyle/>
          <a:p>
            <a:pPr marL="0" indent="0">
              <a:buNone/>
            </a:pPr>
            <a:r>
              <a:rPr lang="en-AU" noProof="0" dirty="0" smtClean="0"/>
              <a:t>discover person with no helmet on his/her head</a:t>
            </a:r>
          </a:p>
          <a:p>
            <a:pPr marL="0" indent="0">
              <a:buNone/>
            </a:pPr>
            <a:r>
              <a:rPr lang="en-AU" noProof="0" dirty="0" smtClean="0"/>
              <a:t>AI-based solution</a:t>
            </a:r>
            <a:endParaRPr lang="en-AU" noProof="0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Case study 1</a:t>
            </a:r>
            <a:endParaRPr lang="en-AU" i="1" noProof="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A72F78F7-DB48-4202-A678-B4C6CCC84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852936"/>
            <a:ext cx="5427603" cy="361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89816"/>
      </p:ext>
    </p:extLst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88640"/>
            <a:ext cx="8262477" cy="792088"/>
          </a:xfrm>
        </p:spPr>
        <p:txBody>
          <a:bodyPr/>
          <a:lstStyle/>
          <a:p>
            <a:pPr marL="0" indent="0">
              <a:buNone/>
            </a:pPr>
            <a:r>
              <a:rPr lang="en-AU" sz="3200" noProof="0" dirty="0" smtClean="0"/>
              <a:t>What is needed to build AI-based solution?</a:t>
            </a:r>
          </a:p>
        </p:txBody>
      </p:sp>
      <p:sp>
        <p:nvSpPr>
          <p:cNvPr id="7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 txBox="1">
            <a:spLocks/>
          </p:cNvSpPr>
          <p:nvPr/>
        </p:nvSpPr>
        <p:spPr bwMode="auto">
          <a:xfrm>
            <a:off x="1043608" y="1772816"/>
            <a:ext cx="432047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kern="0" dirty="0" smtClean="0"/>
              <a:t>Data (</a:t>
            </a:r>
            <a:r>
              <a:rPr lang="pl-PL" kern="0" dirty="0" err="1" smtClean="0"/>
              <a:t>train</a:t>
            </a:r>
            <a:r>
              <a:rPr lang="pl-PL" kern="0" dirty="0" smtClean="0"/>
              <a:t> and test)</a:t>
            </a:r>
          </a:p>
          <a:p>
            <a:pPr marL="0" indent="0">
              <a:buFontTx/>
              <a:buNone/>
            </a:pPr>
            <a:r>
              <a:rPr lang="pl-PL" kern="0" dirty="0" err="1" smtClean="0"/>
              <a:t>Deep</a:t>
            </a:r>
            <a:r>
              <a:rPr lang="pl-PL" kern="0" dirty="0" smtClean="0"/>
              <a:t> learning model</a:t>
            </a:r>
          </a:p>
          <a:p>
            <a:pPr marL="0" indent="0">
              <a:buFontTx/>
              <a:buNone/>
            </a:pPr>
            <a:endParaRPr lang="pl-PL" kern="0" dirty="0" smtClean="0"/>
          </a:p>
          <a:p>
            <a:pPr marL="0" indent="0">
              <a:buFontTx/>
              <a:buNone/>
            </a:pPr>
            <a:r>
              <a:rPr lang="pl-PL" kern="0" dirty="0" smtClean="0"/>
              <a:t>GPU</a:t>
            </a:r>
          </a:p>
          <a:p>
            <a:pPr marL="0" indent="0">
              <a:buFontTx/>
              <a:buNone/>
            </a:pPr>
            <a:r>
              <a:rPr lang="pl-PL" kern="0" smtClean="0"/>
              <a:t>Time </a:t>
            </a:r>
            <a:endParaRPr lang="pl-PL" kern="0" dirty="0" smtClean="0"/>
          </a:p>
          <a:p>
            <a:pPr marL="0" indent="0">
              <a:buFontTx/>
              <a:buNone/>
            </a:pPr>
            <a:endParaRPr lang="pl-PL" kern="0" dirty="0" smtClean="0"/>
          </a:p>
          <a:p>
            <a:pPr marL="0" indent="0">
              <a:buFontTx/>
              <a:buNone/>
            </a:pPr>
            <a:endParaRPr lang="pl-PL" kern="0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F885ADCF-16C2-43C7-9FD2-B5E4D1922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005063"/>
            <a:ext cx="2458243" cy="1637190"/>
          </a:xfrm>
          <a:prstGeom prst="rect">
            <a:avLst/>
          </a:prstGeom>
        </p:spPr>
      </p:pic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5580113" y="2420888"/>
            <a:ext cx="3096344" cy="1512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1800" dirty="0" smtClean="0"/>
              <a:t>20K+ </a:t>
            </a:r>
            <a:r>
              <a:rPr lang="pl-PL" sz="1800" dirty="0" err="1" smtClean="0"/>
              <a:t>examples</a:t>
            </a:r>
            <a:r>
              <a:rPr lang="pl-PL" sz="1800" dirty="0" smtClean="0"/>
              <a:t> of </a:t>
            </a:r>
            <a:r>
              <a:rPr lang="pl-PL" sz="1800" dirty="0" err="1" smtClean="0"/>
              <a:t>helmets</a:t>
            </a:r>
            <a:r>
              <a:rPr lang="pl-PL" sz="1800" dirty="0"/>
              <a:t> </a:t>
            </a:r>
            <a:r>
              <a:rPr lang="pl-PL" sz="1800" dirty="0" smtClean="0"/>
              <a:t>on 2500+ </a:t>
            </a:r>
            <a:r>
              <a:rPr lang="pl-PL" sz="1800" dirty="0" err="1" smtClean="0"/>
              <a:t>images</a:t>
            </a:r>
            <a:endParaRPr lang="pl-PL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1800" dirty="0" smtClean="0"/>
              <a:t>Split </a:t>
            </a:r>
            <a:r>
              <a:rPr lang="pl-PL" sz="1800" dirty="0" err="1" smtClean="0"/>
              <a:t>into</a:t>
            </a:r>
            <a:r>
              <a:rPr lang="pl-PL" sz="1800" dirty="0" smtClean="0"/>
              <a:t> </a:t>
            </a:r>
            <a:r>
              <a:rPr lang="pl-PL" sz="1800" dirty="0" err="1" smtClean="0"/>
              <a:t>train</a:t>
            </a:r>
            <a:r>
              <a:rPr lang="pl-PL" sz="1800" dirty="0" smtClean="0"/>
              <a:t> and test </a:t>
            </a:r>
            <a:r>
              <a:rPr lang="pl-PL" sz="1800" dirty="0" err="1" smtClean="0"/>
              <a:t>partitions</a:t>
            </a:r>
            <a:endParaRPr lang="pl-PL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8669451"/>
      </p:ext>
    </p:extLst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88640"/>
            <a:ext cx="8262477" cy="792088"/>
          </a:xfrm>
        </p:spPr>
        <p:txBody>
          <a:bodyPr/>
          <a:lstStyle/>
          <a:p>
            <a:pPr marL="0" indent="0">
              <a:buNone/>
            </a:pPr>
            <a:r>
              <a:rPr lang="en-AU" sz="3200" noProof="0" dirty="0" smtClean="0"/>
              <a:t>Deep learning model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F885ADCF-16C2-43C7-9FD2-B5E4D19222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5229200"/>
            <a:ext cx="1160802" cy="773094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31900C5E-BF3B-4023-95C6-700C8FEA9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7950740" cy="313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31911"/>
      </p:ext>
    </p:extLst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88640"/>
            <a:ext cx="8262477" cy="792088"/>
          </a:xfrm>
        </p:spPr>
        <p:txBody>
          <a:bodyPr/>
          <a:lstStyle/>
          <a:p>
            <a:pPr marL="0" indent="0">
              <a:buNone/>
            </a:pPr>
            <a:r>
              <a:rPr lang="en-AU" sz="3200" noProof="0" dirty="0" smtClean="0"/>
              <a:t>Results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A72F78F7-DB48-4202-A678-B4C6CCC84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712879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49530"/>
      </p:ext>
    </p:extLst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556792"/>
            <a:ext cx="8262477" cy="5256584"/>
          </a:xfrm>
        </p:spPr>
        <p:txBody>
          <a:bodyPr/>
          <a:lstStyle/>
          <a:p>
            <a:pPr marL="0" indent="0">
              <a:buNone/>
            </a:pPr>
            <a:endParaRPr lang="en-AU" b="1" noProof="0" dirty="0" smtClean="0"/>
          </a:p>
          <a:p>
            <a:pPr marL="0" indent="0">
              <a:buNone/>
            </a:pPr>
            <a:r>
              <a:rPr lang="en-AU" noProof="0" dirty="0" smtClean="0"/>
              <a:t>What we can deliver:</a:t>
            </a:r>
          </a:p>
          <a:p>
            <a:pPr marL="0" indent="0">
              <a:buNone/>
            </a:pPr>
            <a:endParaRPr lang="en-AU" noProof="0" dirty="0" smtClean="0"/>
          </a:p>
          <a:p>
            <a:r>
              <a:rPr lang="en-AU" b="1" noProof="0" dirty="0" smtClean="0"/>
              <a:t>POC -- Proof of Concept / Prototype</a:t>
            </a:r>
          </a:p>
          <a:p>
            <a:r>
              <a:rPr lang="en-AU" noProof="0" dirty="0" smtClean="0"/>
              <a:t>Training (AI-awareness courses)</a:t>
            </a:r>
          </a:p>
          <a:p>
            <a:r>
              <a:rPr lang="en-AU" noProof="0" dirty="0" smtClean="0"/>
              <a:t>Couching (remote-couching)</a:t>
            </a:r>
          </a:p>
          <a:p>
            <a:pPr marL="0" indent="0">
              <a:buNone/>
            </a:pPr>
            <a:endParaRPr lang="en-AU" noProof="0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Models of co-operation with business</a:t>
            </a:r>
            <a:endParaRPr lang="en-AU" i="1" noProof="0" dirty="0"/>
          </a:p>
        </p:txBody>
      </p:sp>
    </p:spTree>
    <p:extLst>
      <p:ext uri="{BB962C8B-B14F-4D97-AF65-F5344CB8AC3E}">
        <p14:creationId xmlns:p14="http://schemas.microsoft.com/office/powerpoint/2010/main" val="2386138537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C6D0D64-BA3C-44A5-980A-363409B9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4" y="1556792"/>
            <a:ext cx="8262477" cy="5256584"/>
          </a:xfrm>
        </p:spPr>
        <p:txBody>
          <a:bodyPr/>
          <a:lstStyle/>
          <a:p>
            <a:pPr marL="0" indent="0">
              <a:buNone/>
            </a:pPr>
            <a:endParaRPr lang="en-AU" noProof="0" dirty="0" smtClean="0"/>
          </a:p>
          <a:p>
            <a:r>
              <a:rPr lang="en-AU" noProof="0" dirty="0" smtClean="0"/>
              <a:t>Commercial projects</a:t>
            </a:r>
          </a:p>
          <a:p>
            <a:r>
              <a:rPr lang="en-AU" noProof="0" dirty="0" smtClean="0"/>
              <a:t>Innovation projects (with public funding)</a:t>
            </a:r>
          </a:p>
          <a:p>
            <a:r>
              <a:rPr lang="en-AU" noProof="0" dirty="0" smtClean="0"/>
              <a:t>Student projects / group projects </a:t>
            </a:r>
            <a:br>
              <a:rPr lang="en-AU" noProof="0" dirty="0" smtClean="0"/>
            </a:br>
            <a:r>
              <a:rPr lang="en-AU" noProof="0" dirty="0" smtClean="0"/>
              <a:t>(conference of student projects)</a:t>
            </a:r>
          </a:p>
          <a:p>
            <a:r>
              <a:rPr lang="en-AU" noProof="0" dirty="0" smtClean="0"/>
              <a:t>MSc, BSc projects </a:t>
            </a:r>
          </a:p>
          <a:p>
            <a:r>
              <a:rPr lang="en-AU" noProof="0" dirty="0" smtClean="0"/>
              <a:t>Research projects</a:t>
            </a:r>
            <a:endParaRPr lang="en-AU" noProof="0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Models of co-operation with business</a:t>
            </a:r>
            <a:endParaRPr lang="en-AU" i="1" noProof="0" dirty="0"/>
          </a:p>
        </p:txBody>
      </p:sp>
    </p:spTree>
    <p:extLst>
      <p:ext uri="{BB962C8B-B14F-4D97-AF65-F5344CB8AC3E}">
        <p14:creationId xmlns:p14="http://schemas.microsoft.com/office/powerpoint/2010/main" val="3183958096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dirty="0" smtClean="0"/>
              <a:t>Case study: discovery of anomalies</a:t>
            </a:r>
            <a:endParaRPr lang="en-AU" i="1" dirty="0"/>
          </a:p>
        </p:txBody>
      </p:sp>
      <p:pic>
        <p:nvPicPr>
          <p:cNvPr id="4" name="Picture 21">
            <a:extLst>
              <a:ext uri="{FF2B5EF4-FFF2-40B4-BE49-F238E27FC236}">
                <a16:creationId xmlns:a16="http://schemas.microsoft.com/office/drawing/2014/main" xmlns="" id="{084A7196-2488-4248-BDAC-755C276B623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42911" y="2757094"/>
            <a:ext cx="5209409" cy="3560327"/>
          </a:xfrm>
          <a:prstGeom prst="rect">
            <a:avLst/>
          </a:prstGeom>
        </p:spPr>
      </p:pic>
      <p:pic>
        <p:nvPicPr>
          <p:cNvPr id="7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540F41E-D8A8-496E-BABD-B070228C7A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FF304C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73415" y="2759837"/>
            <a:ext cx="456291" cy="494541"/>
          </a:xfrm>
          <a:prstGeom prst="rect">
            <a:avLst/>
          </a:prstGeom>
        </p:spPr>
      </p:pic>
      <p:pic>
        <p:nvPicPr>
          <p:cNvPr id="9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540F41E-D8A8-496E-BABD-B070228C7A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FF304C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45423" y="5822880"/>
            <a:ext cx="456291" cy="494541"/>
          </a:xfrm>
          <a:prstGeom prst="rect">
            <a:avLst/>
          </a:prstGeom>
        </p:spPr>
      </p:pic>
      <p:pic>
        <p:nvPicPr>
          <p:cNvPr id="10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540F41E-D8A8-496E-BABD-B070228C7A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FF304C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99334" y="3424173"/>
            <a:ext cx="456291" cy="494541"/>
          </a:xfrm>
          <a:prstGeom prst="rect">
            <a:avLst/>
          </a:prstGeom>
        </p:spPr>
      </p:pic>
      <p:pic>
        <p:nvPicPr>
          <p:cNvPr id="11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540F41E-D8A8-496E-BABD-B070228C7A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FF304C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17772" y="5886787"/>
            <a:ext cx="456291" cy="494541"/>
          </a:xfrm>
          <a:prstGeom prst="rect">
            <a:avLst/>
          </a:prstGeom>
        </p:spPr>
      </p:pic>
      <p:pic>
        <p:nvPicPr>
          <p:cNvPr id="12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540F41E-D8A8-496E-BABD-B070228C7A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FF304C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49632" y="5602662"/>
            <a:ext cx="456291" cy="494541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971600" y="1412776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Discover </a:t>
            </a:r>
            <a:r>
              <a:rPr lang="pl-PL" sz="2400" dirty="0" err="1" smtClean="0"/>
              <a:t>outliers</a:t>
            </a:r>
            <a:r>
              <a:rPr lang="pl-PL" sz="2400" dirty="0" smtClean="0"/>
              <a:t> / </a:t>
            </a:r>
            <a:r>
              <a:rPr lang="pl-PL" sz="2400" dirty="0" err="1" smtClean="0"/>
              <a:t>anomalies</a:t>
            </a:r>
            <a:r>
              <a:rPr lang="en-AU" sz="2400" dirty="0" smtClean="0"/>
              <a:t> in monitoring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Commercial project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2251951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BC8B0FE-C120-4DC9-84E8-25087890E8F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3327" y="332656"/>
            <a:ext cx="8284724" cy="864096"/>
          </a:xfrm>
        </p:spPr>
        <p:txBody>
          <a:bodyPr/>
          <a:lstStyle/>
          <a:p>
            <a:r>
              <a:rPr lang="en-AU" i="1" noProof="0" dirty="0" smtClean="0"/>
              <a:t>Case study: quality of laser drilling </a:t>
            </a:r>
            <a:endParaRPr lang="en-AU" i="1" noProof="0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755575" y="1700808"/>
            <a:ext cx="8262476" cy="2016224"/>
          </a:xfrm>
        </p:spPr>
        <p:txBody>
          <a:bodyPr/>
          <a:lstStyle/>
          <a:p>
            <a:r>
              <a:rPr lang="en-AU" noProof="0" dirty="0" smtClean="0"/>
              <a:t>Control quality / reproducibility of laser drilling in engine parts</a:t>
            </a:r>
          </a:p>
          <a:p>
            <a:r>
              <a:rPr lang="en-AU" noProof="0" dirty="0" smtClean="0"/>
              <a:t>MSc project</a:t>
            </a:r>
            <a:endParaRPr lang="en-AU" noProof="0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645024"/>
            <a:ext cx="2238375" cy="23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 type="none" w="sm" len="med"/>
                <a:tailEnd type="none" w="sm" len="med"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333" y="3645024"/>
            <a:ext cx="1828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 type="none" w="sm" len="med"/>
                <a:tailEnd type="none" w="sm" len="med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2384832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1-PL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szablon1-PL</Template>
  <TotalTime>5938</TotalTime>
  <Words>313</Words>
  <Application>Microsoft Office PowerPoint</Application>
  <PresentationFormat>On-screen Show (4:3)</PresentationFormat>
  <Paragraphs>71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Trebuchet MS</vt:lpstr>
      <vt:lpstr>szablon1-PL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Aleksander Łukowicz</dc:creator>
  <cp:lastModifiedBy>Presentation</cp:lastModifiedBy>
  <cp:revision>104</cp:revision>
  <dcterms:created xsi:type="dcterms:W3CDTF">2015-03-09T09:58:09Z</dcterms:created>
  <dcterms:modified xsi:type="dcterms:W3CDTF">2019-12-11T06:57:30Z</dcterms:modified>
</cp:coreProperties>
</file>