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96" r:id="rId2"/>
  </p:sldMasterIdLst>
  <p:notesMasterIdLst>
    <p:notesMasterId r:id="rId23"/>
  </p:notesMasterIdLst>
  <p:handoutMasterIdLst>
    <p:handoutMasterId r:id="rId24"/>
  </p:handoutMasterIdLst>
  <p:sldIdLst>
    <p:sldId id="283" r:id="rId3"/>
    <p:sldId id="269" r:id="rId4"/>
    <p:sldId id="267" r:id="rId5"/>
    <p:sldId id="270" r:id="rId6"/>
    <p:sldId id="268" r:id="rId7"/>
    <p:sldId id="271" r:id="rId8"/>
    <p:sldId id="292" r:id="rId9"/>
    <p:sldId id="294" r:id="rId10"/>
    <p:sldId id="273" r:id="rId11"/>
    <p:sldId id="281" r:id="rId12"/>
    <p:sldId id="282" r:id="rId13"/>
    <p:sldId id="280" r:id="rId14"/>
    <p:sldId id="279" r:id="rId15"/>
    <p:sldId id="274" r:id="rId16"/>
    <p:sldId id="293" r:id="rId17"/>
    <p:sldId id="291" r:id="rId18"/>
    <p:sldId id="290" r:id="rId19"/>
    <p:sldId id="284" r:id="rId20"/>
    <p:sldId id="289" r:id="rId21"/>
    <p:sldId id="287" r:id="rId22"/>
  </p:sldIdLst>
  <p:sldSz cx="9144000" cy="6858000" type="screen4x3"/>
  <p:notesSz cx="6562725" cy="86868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067"/>
    <a:srgbClr val="666699"/>
    <a:srgbClr val="333399"/>
    <a:srgbClr val="336699"/>
    <a:srgbClr val="FFD3A1"/>
    <a:srgbClr val="A71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 snapToObjects="1">
      <p:cViewPr varScale="1">
        <p:scale>
          <a:sx n="125" d="100"/>
          <a:sy n="125" d="100"/>
        </p:scale>
        <p:origin x="8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17925" y="0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757714C-4147-4537-A9B9-59BDF245C117}" type="datetimeFigureOut">
              <a:rPr lang="pl-PL"/>
              <a:pPr>
                <a:defRPr/>
              </a:pPr>
              <a:t>2019-12-10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250238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17925" y="8250238"/>
            <a:ext cx="2843213" cy="4349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EDDFFC-8742-4D5C-9007-690CCF3649C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56114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17925" y="0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458A48A-8670-40EC-8E7A-DC106C7E7B25}" type="datetimeFigureOut">
              <a:rPr lang="pl-PL"/>
              <a:pPr>
                <a:defRPr/>
              </a:pPr>
              <a:t>2019-12-10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09663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55638" y="4125913"/>
            <a:ext cx="525145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250238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17925" y="8250238"/>
            <a:ext cx="2843213" cy="4349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6B9758-ECB2-4E7A-AF61-9D7BB06AFE6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12651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B9758-ECB2-4E7A-AF61-9D7BB06AFE65}" type="slidenum">
              <a:rPr lang="pl-PL" altLang="pl-PL" smtClean="0"/>
              <a:pPr/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6633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290513" y="2420938"/>
            <a:ext cx="864076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endParaRPr lang="pl-PL" kern="0" dirty="0">
              <a:latin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949950"/>
            <a:ext cx="11890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403648" y="1988840"/>
            <a:ext cx="7614402" cy="4752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1403648" y="116632"/>
            <a:ext cx="7614402" cy="1728192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8849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AA9C38A7-7250-4809-B947-0A5918C1ED57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16632"/>
            <a:ext cx="2407096" cy="6696744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5576" y="116632"/>
            <a:ext cx="5721424" cy="669674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928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502E9-6856-4704-A1FB-C38622973AD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072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36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67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3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2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6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87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8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949950"/>
            <a:ext cx="11890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ymbol zastępczy tekstu 2"/>
          <p:cNvSpPr>
            <a:spLocks noGrp="1"/>
          </p:cNvSpPr>
          <p:nvPr>
            <p:ph type="body" idx="10"/>
          </p:nvPr>
        </p:nvSpPr>
        <p:spPr>
          <a:xfrm>
            <a:off x="4704169" y="2492896"/>
            <a:ext cx="4313881" cy="1152128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403648" y="116632"/>
            <a:ext cx="3168352" cy="6624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10" name="Symbol zastępczy tekstu 2"/>
          <p:cNvSpPr>
            <a:spLocks noGrp="1"/>
          </p:cNvSpPr>
          <p:nvPr>
            <p:ph type="body" idx="11"/>
          </p:nvPr>
        </p:nvSpPr>
        <p:spPr>
          <a:xfrm>
            <a:off x="4704169" y="116632"/>
            <a:ext cx="4313881" cy="2232248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Symbol zastępczy zawartości 2"/>
          <p:cNvSpPr>
            <a:spLocks noGrp="1"/>
          </p:cNvSpPr>
          <p:nvPr>
            <p:ph sz="half" idx="12"/>
          </p:nvPr>
        </p:nvSpPr>
        <p:spPr>
          <a:xfrm>
            <a:off x="4704169" y="3861048"/>
            <a:ext cx="4313882" cy="2880320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2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9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8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7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7464467E-D1A9-4E70-8329-C1C73036F311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5" y="1556792"/>
            <a:ext cx="8262476" cy="5256584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8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5" y="116632"/>
            <a:ext cx="8284723" cy="50405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755575" y="620688"/>
            <a:ext cx="8284724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063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1AD41727-850E-4107-AD4E-19E72A0028ED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8" name="Symbol zastępczy obrazu 2"/>
          <p:cNvSpPr>
            <a:spLocks noGrp="1"/>
          </p:cNvSpPr>
          <p:nvPr>
            <p:ph type="pic" idx="1"/>
          </p:nvPr>
        </p:nvSpPr>
        <p:spPr>
          <a:xfrm>
            <a:off x="755575" y="1844823"/>
            <a:ext cx="3672409" cy="49685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9" name="Symbol zastępczy zawartości 2"/>
          <p:cNvSpPr>
            <a:spLocks noGrp="1"/>
          </p:cNvSpPr>
          <p:nvPr>
            <p:ph idx="11"/>
          </p:nvPr>
        </p:nvSpPr>
        <p:spPr>
          <a:xfrm>
            <a:off x="4571428" y="1844823"/>
            <a:ext cx="4465067" cy="496855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4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5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5" y="1120625"/>
            <a:ext cx="8280920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770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2A247955-36ED-4E08-999D-1F49B46408F2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5" y="1628800"/>
            <a:ext cx="4032449" cy="5112567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sz="half" idx="11"/>
          </p:nvPr>
        </p:nvSpPr>
        <p:spPr>
          <a:xfrm>
            <a:off x="4932040" y="1628801"/>
            <a:ext cx="4108259" cy="5112566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5" y="44624"/>
            <a:ext cx="8284723" cy="50405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3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548680"/>
            <a:ext cx="8284724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0122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08E722E1-F0AC-4A0F-A2C4-D1CBD6AB77E5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4048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6" y="1120625"/>
            <a:ext cx="4050414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/>
          </p:nvPr>
        </p:nvSpPr>
        <p:spPr>
          <a:xfrm>
            <a:off x="5004048" y="1120625"/>
            <a:ext cx="4050414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26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B0859D7D-27E8-4610-9EE9-6F82861468AF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3312368" cy="13184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39952" y="116632"/>
            <a:ext cx="4896544" cy="66247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3568" y="1435100"/>
            <a:ext cx="3312368" cy="53062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711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3D5F7292-A911-445A-89BD-D3C10160546F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5395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755576" y="283"/>
            <a:ext cx="8388046" cy="4727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25395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4196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85633E84-87DA-47E4-B2F0-E9B66E5D8410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80920" cy="1548656"/>
          </a:xfrm>
        </p:spPr>
        <p:txBody>
          <a:bodyPr/>
          <a:lstStyle>
            <a:lvl1pPr>
              <a:defRPr b="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5576" y="1772816"/>
            <a:ext cx="8280920" cy="4968551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9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15888"/>
            <a:ext cx="82804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1773238"/>
            <a:ext cx="82804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32F4CB53-FA07-45B4-AA99-D6A0E8F781F2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2019-12-10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DE3680-E5F9-41ED-A919-3328023549E5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73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tm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tmp"/><Relationship Id="rId5" Type="http://schemas.openxmlformats.org/officeDocument/2006/relationships/image" Target="../media/image64.tmp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6"/>
          <p:cNvSpPr txBox="1">
            <a:spLocks/>
          </p:cNvSpPr>
          <p:nvPr/>
        </p:nvSpPr>
        <p:spPr>
          <a:xfrm>
            <a:off x="3809492" y="1916832"/>
            <a:ext cx="4950681" cy="1728787"/>
          </a:xfrm>
          <a:ln/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pl-PL" sz="28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create system solutions which facilitate transfer of academic knowledge to business and administration</a:t>
            </a:r>
            <a:endParaRPr lang="pl-PL" altLang="pl-PL" sz="2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ymbol zastępczy tekstu 6"/>
          <p:cNvSpPr txBox="1">
            <a:spLocks/>
          </p:cNvSpPr>
          <p:nvPr/>
        </p:nvSpPr>
        <p:spPr bwMode="auto">
          <a:xfrm>
            <a:off x="3749308" y="4292501"/>
            <a:ext cx="50710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pl-PL" altLang="pl-PL" sz="3200" kern="0" dirty="0" smtClean="0">
                <a:solidFill>
                  <a:schemeClr val="bg1"/>
                </a:solidFill>
                <a:cs typeface="Calibri" panose="020F0502020204030204" pitchFamily="34" charset="0"/>
              </a:rPr>
              <a:t>Damian Derlukiewicz </a:t>
            </a:r>
            <a:r>
              <a:rPr lang="pl-PL" altLang="pl-PL" sz="2400" b="0" kern="0" dirty="0" err="1" smtClean="0">
                <a:solidFill>
                  <a:schemeClr val="bg1"/>
                </a:solidFill>
                <a:cs typeface="Calibri" panose="020F0502020204030204" pitchFamily="34" charset="0"/>
              </a:rPr>
              <a:t>Phd</a:t>
            </a:r>
            <a:r>
              <a:rPr lang="pl-PL" altLang="pl-PL" sz="2400" b="0" kern="0" dirty="0" smtClean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pl-PL" altLang="pl-PL" sz="2400" b="0" kern="0" dirty="0" err="1" smtClean="0">
                <a:solidFill>
                  <a:schemeClr val="bg1"/>
                </a:solidFill>
                <a:cs typeface="Calibri" panose="020F0502020204030204" pitchFamily="34" charset="0"/>
              </a:rPr>
              <a:t>MEng</a:t>
            </a:r>
            <a:endParaRPr lang="pl-PL" altLang="pl-PL" sz="2400" b="0" kern="0" dirty="0" smtClean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ctr"/>
            <a:r>
              <a:rPr lang="pl-PL" altLang="pl-PL" sz="1200" kern="0" dirty="0" smtClean="0">
                <a:solidFill>
                  <a:schemeClr val="bg1"/>
                </a:solidFill>
                <a:cs typeface="Calibri" panose="020F0502020204030204" pitchFamily="34" charset="0"/>
              </a:rPr>
              <a:t>Vice-</a:t>
            </a:r>
            <a:r>
              <a:rPr lang="pl-PL" altLang="pl-PL" sz="1200" kern="0" dirty="0" err="1" smtClean="0">
                <a:solidFill>
                  <a:schemeClr val="bg1"/>
                </a:solidFill>
                <a:cs typeface="Calibri" panose="020F0502020204030204" pitchFamily="34" charset="0"/>
              </a:rPr>
              <a:t>Director</a:t>
            </a:r>
            <a:r>
              <a:rPr lang="pl-PL" altLang="pl-PL" sz="1200" kern="0" dirty="0" smtClean="0">
                <a:solidFill>
                  <a:schemeClr val="bg1"/>
                </a:solidFill>
                <a:cs typeface="Calibri" panose="020F0502020204030204" pitchFamily="34" charset="0"/>
              </a:rPr>
              <a:t> of Centre of Knowledge and </a:t>
            </a:r>
            <a:r>
              <a:rPr lang="pl-PL" altLang="pl-PL" sz="1200" kern="0" dirty="0" err="1" smtClean="0">
                <a:solidFill>
                  <a:schemeClr val="bg1"/>
                </a:solidFill>
                <a:cs typeface="Calibri" panose="020F0502020204030204" pitchFamily="34" charset="0"/>
              </a:rPr>
              <a:t>Scientific</a:t>
            </a:r>
            <a:r>
              <a:rPr lang="pl-PL" altLang="pl-PL" sz="1200" kern="0" dirty="0" smtClean="0">
                <a:solidFill>
                  <a:schemeClr val="bg1"/>
                </a:solidFill>
                <a:cs typeface="Calibri" panose="020F0502020204030204" pitchFamily="34" charset="0"/>
              </a:rPr>
              <a:t> and Technical Information</a:t>
            </a:r>
          </a:p>
          <a:p>
            <a:pPr algn="ctr"/>
            <a:r>
              <a:rPr lang="pl-PL" altLang="pl-PL" sz="1200" kern="0" dirty="0" err="1" smtClean="0">
                <a:solidFill>
                  <a:schemeClr val="bg1"/>
                </a:solidFill>
                <a:cs typeface="Calibri" panose="020F0502020204030204" pitchFamily="34" charset="0"/>
              </a:rPr>
              <a:t>Specialist</a:t>
            </a:r>
            <a:r>
              <a:rPr lang="pl-PL" altLang="pl-PL" sz="1200" kern="0" dirty="0" smtClean="0">
                <a:solidFill>
                  <a:schemeClr val="bg1"/>
                </a:solidFill>
                <a:cs typeface="Calibri" panose="020F0502020204030204" pitchFamily="34" charset="0"/>
              </a:rPr>
              <a:t> of </a:t>
            </a:r>
            <a:r>
              <a:rPr lang="pl-PL" altLang="pl-PL" sz="1200" kern="0" dirty="0" err="1" smtClean="0">
                <a:solidFill>
                  <a:schemeClr val="bg1"/>
                </a:solidFill>
                <a:cs typeface="Calibri" panose="020F0502020204030204" pitchFamily="34" charset="0"/>
              </a:rPr>
              <a:t>Comercialistaion</a:t>
            </a:r>
            <a:r>
              <a:rPr lang="pl-PL" altLang="pl-PL" sz="1200" kern="0" dirty="0" smtClean="0">
                <a:solidFill>
                  <a:schemeClr val="bg1"/>
                </a:solidFill>
                <a:cs typeface="Calibri" panose="020F0502020204030204" pitchFamily="34" charset="0"/>
              </a:rPr>
              <a:t> and Technology Transfer</a:t>
            </a:r>
          </a:p>
        </p:txBody>
      </p:sp>
      <p:pic>
        <p:nvPicPr>
          <p:cNvPr id="8" name="Obraz 7" descr="Wycinek ekra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" y="4457167"/>
            <a:ext cx="1375154" cy="2356209"/>
          </a:xfrm>
          <a:prstGeom prst="rect">
            <a:avLst/>
          </a:prstGeom>
        </p:spPr>
      </p:pic>
      <p:pic>
        <p:nvPicPr>
          <p:cNvPr id="11" name="Obraz 10" descr="Wycinek ekra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275" y="260648"/>
            <a:ext cx="1623096" cy="1165979"/>
          </a:xfrm>
          <a:prstGeom prst="rect">
            <a:avLst/>
          </a:prstGeom>
        </p:spPr>
      </p:pic>
      <p:pic>
        <p:nvPicPr>
          <p:cNvPr id="5" name="Obraz 4" descr="Wycinek ekranu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26242"/>
            <a:ext cx="1296506" cy="4554886"/>
          </a:xfrm>
          <a:prstGeom prst="rect">
            <a:avLst/>
          </a:prstGeom>
        </p:spPr>
      </p:pic>
      <p:pic>
        <p:nvPicPr>
          <p:cNvPr id="6" name="Obraz 5" descr="Wycinek ekran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1685374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998832" y="65055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altLang="pl-PL" sz="1400" b="1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Wrocław 2019</a:t>
            </a:r>
            <a:endParaRPr lang="pl-PL" altLang="pl-PL" sz="1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12777"/>
            <a:ext cx="9144000" cy="543566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12" name="Obraz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65" y="97961"/>
            <a:ext cx="3388063" cy="145883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4355976" y="3909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 OF SCIENTIFIC AND TECHNICAL INFORMATION</a:t>
            </a:r>
            <a:endParaRPr lang="pl-PL" sz="20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369662" y="2007519"/>
            <a:ext cx="2473807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Center for Science and Economy Cooperation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6395211" y="3835731"/>
            <a:ext cx="2473807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Contact Point for Technology Transfer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6395212" y="5589240"/>
            <a:ext cx="2473807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Research Laboratories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07504" y="5517232"/>
            <a:ext cx="2473807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AU" sz="2400" dirty="0" smtClean="0"/>
              <a:t>Library – Repository of Knowledge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9188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ycinek ekranu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3000" y="3140968"/>
            <a:ext cx="5318287" cy="3373450"/>
          </a:xfrm>
          <a:prstGeom prst="rect">
            <a:avLst/>
          </a:prstGeom>
        </p:spPr>
      </p:pic>
      <p:pic>
        <p:nvPicPr>
          <p:cNvPr id="38914" name="Picture 2" descr="https://biurokarier.pwr.edu.pl/upload_files/Fotolia_48536347_Subscription_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00" y="116632"/>
            <a:ext cx="3492797" cy="232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biurokarier.pwr.edu.pl/upload_files/pages_offers/Fotolia_28660322_Subscription_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" y="4520877"/>
            <a:ext cx="3571106" cy="1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tekstu 2"/>
          <p:cNvSpPr txBox="1">
            <a:spLocks/>
          </p:cNvSpPr>
          <p:nvPr/>
        </p:nvSpPr>
        <p:spPr>
          <a:xfrm>
            <a:off x="29294" y="2437194"/>
            <a:ext cx="3779912" cy="355871"/>
          </a:xfrm>
          <a:ln/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CAREER PLANNING</a:t>
            </a:r>
            <a:endParaRPr lang="en-GB" alt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89382" y="6108460"/>
            <a:ext cx="3019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TRAINNING AND WORKSHOPS</a:t>
            </a:r>
            <a:endParaRPr 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716016" y="6477792"/>
            <a:ext cx="3859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+mn-lt"/>
              </a:rPr>
              <a:t>MONITORING CAREERS OF GRADUATES</a:t>
            </a:r>
            <a:endParaRPr lang="pl-P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8918" name="Picture 6" descr="https://biurokarier.pwr.edu.pl/upload_files/pages_offers/banner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5" y="3074167"/>
            <a:ext cx="306705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https://biurokarier.pwr.edu.pl/upload_files/pages_offers/Fotolia_50224337_Subscription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06" y="123395"/>
            <a:ext cx="5192794" cy="232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09" y="-7203"/>
            <a:ext cx="1731278" cy="1065680"/>
          </a:xfrm>
          <a:prstGeom prst="rect">
            <a:avLst/>
          </a:prstGeom>
        </p:spPr>
      </p:pic>
      <p:sp>
        <p:nvSpPr>
          <p:cNvPr id="14" name="Symbol zastępczy tekstu 2"/>
          <p:cNvSpPr txBox="1">
            <a:spLocks/>
          </p:cNvSpPr>
          <p:nvPr/>
        </p:nvSpPr>
        <p:spPr>
          <a:xfrm>
            <a:off x="4716016" y="2445164"/>
            <a:ext cx="3779912" cy="355871"/>
          </a:xfrm>
          <a:ln/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MEETINGS WITH EMPLOYERS</a:t>
            </a:r>
            <a:endParaRPr lang="en-GB" altLang="pl-P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ymbol zastępczy tekstu 2"/>
          <p:cNvSpPr txBox="1">
            <a:spLocks/>
          </p:cNvSpPr>
          <p:nvPr/>
        </p:nvSpPr>
        <p:spPr>
          <a:xfrm>
            <a:off x="7181796" y="904446"/>
            <a:ext cx="1907704" cy="355871"/>
          </a:xfrm>
          <a:ln/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CAREER OFFICE</a:t>
            </a:r>
            <a:endParaRPr lang="en-GB" altLang="pl-P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" y="0"/>
            <a:ext cx="9144000" cy="6864370"/>
          </a:xfrm>
          <a:prstGeom prst="rect">
            <a:avLst/>
          </a:prstGeom>
        </p:spPr>
      </p:pic>
      <p:pic>
        <p:nvPicPr>
          <p:cNvPr id="23554" name="Picture 2" descr="Header-wide-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6625458" cy="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07504" y="2924944"/>
            <a:ext cx="2088232" cy="132802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FULL </a:t>
            </a:r>
            <a:r>
              <a:rPr lang="en-US" dirty="0" smtClean="0">
                <a:solidFill>
                  <a:schemeClr val="bg1"/>
                </a:solidFill>
              </a:rPr>
              <a:t>ASSISTANCE IN ESTABLISHING THEIR MICRO-BUSINESSES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971600" y="4653136"/>
            <a:ext cx="1728192" cy="40862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INCUBATION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804248" y="1350443"/>
            <a:ext cx="2155044" cy="10215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PROMOTING AND SUPPORTING THE ENTERPRISE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724128" y="5445224"/>
            <a:ext cx="2429166" cy="132802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EFFECTIVE USE OF THE INTELLECTUAL AND TECHNOLOGICAL POTENTIAL OF </a:t>
            </a:r>
            <a:r>
              <a:rPr lang="pl-PL" dirty="0" smtClean="0">
                <a:solidFill>
                  <a:schemeClr val="bg1"/>
                </a:solidFill>
              </a:rPr>
              <a:t>WUST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715698" y="1197210"/>
            <a:ext cx="1728192" cy="132802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RANSFER OF RESEARCH RESULTS TO THE ECONOMY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3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69" y="4984"/>
            <a:ext cx="4632555" cy="308643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" y="1484778"/>
            <a:ext cx="5620143" cy="374442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98" y="3645024"/>
            <a:ext cx="4873322" cy="304863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1197" y="5260099"/>
            <a:ext cx="423277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 smtClean="0">
                <a:solidFill>
                  <a:schemeClr val="bg1"/>
                </a:solidFill>
                <a:effectLst/>
                <a:latin typeface="+mn-lt"/>
              </a:rPr>
              <a:t>Congress Hall </a:t>
            </a:r>
            <a:endParaRPr lang="pl-PL" sz="2800" b="1" i="0" dirty="0" smtClean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US" b="0" i="0" dirty="0" smtClean="0">
                <a:solidFill>
                  <a:schemeClr val="bg1"/>
                </a:solidFill>
                <a:effectLst/>
                <a:latin typeface="+mn-lt"/>
              </a:rPr>
              <a:t>with an area of over 700 square </a:t>
            </a:r>
            <a:r>
              <a:rPr lang="en-US" b="0" i="0" dirty="0" err="1" smtClean="0">
                <a:solidFill>
                  <a:schemeClr val="bg1"/>
                </a:solidFill>
                <a:effectLst/>
                <a:latin typeface="+mn-lt"/>
              </a:rPr>
              <a:t>metres</a:t>
            </a:r>
            <a:r>
              <a:rPr lang="en-US" b="0" i="0" dirty="0" smtClean="0">
                <a:solidFill>
                  <a:schemeClr val="bg1"/>
                </a:solidFill>
                <a:effectLst/>
                <a:latin typeface="+mn-lt"/>
              </a:rPr>
              <a:t> (620 seats) – one of the largest halls of its kind in </a:t>
            </a:r>
            <a:r>
              <a:rPr lang="en-US" b="0" i="0" dirty="0" err="1" smtClean="0">
                <a:solidFill>
                  <a:schemeClr val="bg1"/>
                </a:solidFill>
                <a:effectLst/>
                <a:latin typeface="+mn-lt"/>
              </a:rPr>
              <a:t>Wrocław</a:t>
            </a:r>
            <a:r>
              <a:rPr lang="en-US" b="0" i="0" dirty="0" smtClean="0">
                <a:solidFill>
                  <a:schemeClr val="bg1"/>
                </a:solidFill>
                <a:effectLst/>
                <a:latin typeface="+mn-lt"/>
              </a:rPr>
              <a:t> and the region</a:t>
            </a:r>
            <a:endParaRPr lang="pl-P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48229" y="458315"/>
            <a:ext cx="3226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pl-PL" sz="2800" b="1" i="0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Congress</a:t>
            </a:r>
            <a:r>
              <a:rPr lang="pl-PL" sz="2800" b="1" i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Centre</a:t>
            </a:r>
            <a:endParaRPr lang="pl-PL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791245" y="3091423"/>
            <a:ext cx="3215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0" dirty="0" smtClean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rPr>
              <a:t>CONFERENCES, </a:t>
            </a:r>
            <a:r>
              <a:rPr lang="pl-PL" sz="2000" b="1" dirty="0" smtClean="0">
                <a:solidFill>
                  <a:schemeClr val="bg1"/>
                </a:solidFill>
                <a:latin typeface="+mn-lt"/>
              </a:rPr>
              <a:t>EXHIBITIONS</a:t>
            </a:r>
            <a:endParaRPr lang="pl-PL" sz="2000" b="1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C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72" y="0"/>
            <a:ext cx="5145528" cy="68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ctt.pl/site_media/upload/images/2014_logo_wctt_ang_kolor_pozi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" y="404664"/>
            <a:ext cx="3890968" cy="58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07504" y="1916832"/>
            <a:ext cx="3600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+mn-lt"/>
              </a:rPr>
              <a:t>The </a:t>
            </a:r>
            <a:r>
              <a:rPr lang="pl-PL" sz="2000" b="1" dirty="0" err="1">
                <a:solidFill>
                  <a:schemeClr val="bg1"/>
                </a:solidFill>
                <a:latin typeface="+mn-lt"/>
              </a:rPr>
              <a:t>mission</a:t>
            </a:r>
            <a:r>
              <a:rPr lang="pl-PL" sz="2000" b="1" dirty="0">
                <a:solidFill>
                  <a:schemeClr val="bg1"/>
                </a:solidFill>
                <a:latin typeface="+mn-lt"/>
              </a:rPr>
              <a:t> of the </a:t>
            </a:r>
            <a:endParaRPr lang="pl-PL" sz="2000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+mn-lt"/>
              </a:rPr>
              <a:t>Wrocław Center </a:t>
            </a:r>
            <a:br>
              <a:rPr lang="pl-PL" sz="2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2000" b="1" dirty="0" smtClean="0">
                <a:solidFill>
                  <a:schemeClr val="bg1"/>
                </a:solidFill>
                <a:latin typeface="+mn-lt"/>
              </a:rPr>
              <a:t>for Technology Transfer</a:t>
            </a:r>
          </a:p>
          <a:p>
            <a:pPr algn="ctr"/>
            <a:endParaRPr lang="pl-PL" sz="2000" b="1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err="1" smtClean="0">
                <a:solidFill>
                  <a:schemeClr val="bg1"/>
                </a:solidFill>
                <a:latin typeface="+mn-lt"/>
              </a:rPr>
              <a:t>commercialization</a:t>
            </a: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of the </a:t>
            </a:r>
            <a:r>
              <a:rPr lang="pl-PL" sz="2000" dirty="0" err="1">
                <a:solidFill>
                  <a:schemeClr val="bg1"/>
                </a:solidFill>
                <a:latin typeface="+mn-lt"/>
              </a:rPr>
              <a:t>results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 of </a:t>
            </a:r>
            <a:r>
              <a:rPr lang="pl-PL" sz="2000" dirty="0" err="1">
                <a:solidFill>
                  <a:schemeClr val="bg1"/>
                </a:solidFill>
                <a:latin typeface="+mn-lt"/>
              </a:rPr>
              <a:t>scientific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+mn-lt"/>
              </a:rPr>
              <a:t>research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+mn-lt"/>
              </a:rPr>
              <a:t>obtained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  <a:latin typeface="+mn-lt"/>
              </a:rPr>
              <a:t>at</a:t>
            </a: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the Wrocław University of </a:t>
            </a: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Science and Technology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err="1" smtClean="0">
                <a:solidFill>
                  <a:schemeClr val="bg1"/>
                </a:solidFill>
                <a:latin typeface="+mn-lt"/>
              </a:rPr>
              <a:t>animation</a:t>
            </a: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of </a:t>
            </a:r>
            <a:r>
              <a:rPr lang="pl-PL" sz="2000" dirty="0" err="1">
                <a:solidFill>
                  <a:schemeClr val="bg1"/>
                </a:solidFill>
                <a:latin typeface="+mn-lt"/>
              </a:rPr>
              <a:t>research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pl-PL" sz="2000" dirty="0" err="1">
                <a:solidFill>
                  <a:schemeClr val="bg1"/>
                </a:solidFill>
                <a:latin typeface="+mn-lt"/>
              </a:rPr>
              <a:t>technological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+mn-lt"/>
              </a:rPr>
              <a:t>cooperation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 </a:t>
            </a:r>
            <a:endParaRPr lang="pl-PL" sz="2000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err="1" smtClean="0">
                <a:solidFill>
                  <a:schemeClr val="bg1"/>
                </a:solidFill>
                <a:latin typeface="+mn-lt"/>
              </a:rPr>
              <a:t>support</a:t>
            </a: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for the </a:t>
            </a:r>
            <a:r>
              <a:rPr lang="pl-PL" sz="2000" dirty="0" err="1">
                <a:solidFill>
                  <a:schemeClr val="bg1"/>
                </a:solidFill>
                <a:latin typeface="+mn-lt"/>
              </a:rPr>
              <a:t>innovative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+mn-lt"/>
              </a:rPr>
              <a:t>activity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 of enterprises.</a:t>
            </a:r>
          </a:p>
        </p:txBody>
      </p:sp>
    </p:spTree>
    <p:extLst>
      <p:ext uri="{BB962C8B-B14F-4D97-AF65-F5344CB8AC3E}">
        <p14:creationId xmlns:p14="http://schemas.microsoft.com/office/powerpoint/2010/main" val="21599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ycinek ekra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93"/>
            <a:ext cx="9144000" cy="6754614"/>
          </a:xfrm>
          <a:prstGeom prst="rect">
            <a:avLst/>
          </a:prstGeom>
        </p:spPr>
      </p:pic>
      <p:sp>
        <p:nvSpPr>
          <p:cNvPr id="7" name="Prostokąt zaokrąglony 11"/>
          <p:cNvSpPr>
            <a:spLocks noChangeArrowheads="1"/>
          </p:cNvSpPr>
          <p:nvPr/>
        </p:nvSpPr>
        <p:spPr bwMode="auto">
          <a:xfrm>
            <a:off x="1327710" y="2742361"/>
            <a:ext cx="1943589" cy="1117759"/>
          </a:xfrm>
          <a:prstGeom prst="roundRect">
            <a:avLst>
              <a:gd name="adj" fmla="val 16667"/>
            </a:avLst>
          </a:prstGeom>
          <a:solidFill>
            <a:srgbClr val="375067"/>
          </a:solidFill>
          <a:ln w="9525" algn="ctr">
            <a:solidFill>
              <a:srgbClr val="375067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Prostokąt 1"/>
          <p:cNvSpPr/>
          <p:nvPr/>
        </p:nvSpPr>
        <p:spPr>
          <a:xfrm>
            <a:off x="2555776" y="202150"/>
            <a:ext cx="4412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+mn-lt"/>
              </a:rPr>
              <a:t>RESEARCH POTENTIAL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327710" y="2824967"/>
            <a:ext cx="194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pl-PL" altLang="pl-PL" b="1" dirty="0" smtClean="0">
                <a:solidFill>
                  <a:schemeClr val="bg1"/>
                </a:solidFill>
              </a:rPr>
              <a:t>17</a:t>
            </a:r>
          </a:p>
          <a:p>
            <a:pPr marL="0" lvl="1" algn="ctr"/>
            <a:r>
              <a:rPr lang="en-US" altLang="pl-PL" dirty="0" smtClean="0">
                <a:solidFill>
                  <a:schemeClr val="bg1"/>
                </a:solidFill>
              </a:rPr>
              <a:t>CENTERS OF </a:t>
            </a:r>
            <a:r>
              <a:rPr lang="pl-PL" altLang="pl-PL" dirty="0" smtClean="0">
                <a:solidFill>
                  <a:schemeClr val="bg1"/>
                </a:solidFill>
              </a:rPr>
              <a:t/>
            </a:r>
            <a:br>
              <a:rPr lang="pl-PL" altLang="pl-PL" dirty="0" smtClean="0">
                <a:solidFill>
                  <a:schemeClr val="bg1"/>
                </a:solidFill>
              </a:rPr>
            </a:br>
            <a:r>
              <a:rPr lang="en-US" altLang="pl-PL" dirty="0" smtClean="0">
                <a:solidFill>
                  <a:schemeClr val="bg1"/>
                </a:solidFill>
              </a:rPr>
              <a:t>THE </a:t>
            </a:r>
            <a:r>
              <a:rPr lang="pl-PL" altLang="pl-PL" dirty="0" smtClean="0">
                <a:solidFill>
                  <a:schemeClr val="bg1"/>
                </a:solidFill>
              </a:rPr>
              <a:t>WUST</a:t>
            </a:r>
            <a:endParaRPr lang="pl-PL" altLang="pl-PL" b="1" dirty="0" smtClean="0">
              <a:solidFill>
                <a:schemeClr val="bg1"/>
              </a:solidFill>
            </a:endParaRPr>
          </a:p>
          <a:p>
            <a:endParaRPr lang="pl-PL" dirty="0"/>
          </a:p>
        </p:txBody>
      </p:sp>
      <p:sp>
        <p:nvSpPr>
          <p:cNvPr id="20" name="Prostokąt zaokrąglony 11"/>
          <p:cNvSpPr>
            <a:spLocks noChangeArrowheads="1"/>
          </p:cNvSpPr>
          <p:nvPr/>
        </p:nvSpPr>
        <p:spPr bwMode="auto">
          <a:xfrm>
            <a:off x="1847880" y="4351147"/>
            <a:ext cx="1943589" cy="1542463"/>
          </a:xfrm>
          <a:prstGeom prst="roundRect">
            <a:avLst>
              <a:gd name="adj" fmla="val 16667"/>
            </a:avLst>
          </a:prstGeom>
          <a:solidFill>
            <a:srgbClr val="375067"/>
          </a:solidFill>
          <a:ln w="9525" algn="ctr">
            <a:solidFill>
              <a:srgbClr val="375067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1" name="pole tekstowe 20"/>
          <p:cNvSpPr txBox="1"/>
          <p:nvPr/>
        </p:nvSpPr>
        <p:spPr>
          <a:xfrm>
            <a:off x="1841228" y="4666162"/>
            <a:ext cx="194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AU" altLang="pl-PL" b="1" dirty="0" smtClean="0">
                <a:solidFill>
                  <a:schemeClr val="bg1"/>
                </a:solidFill>
              </a:rPr>
              <a:t>1</a:t>
            </a:r>
            <a:r>
              <a:rPr lang="pl-PL" altLang="pl-PL" b="1" dirty="0" smtClean="0">
                <a:solidFill>
                  <a:schemeClr val="bg1"/>
                </a:solidFill>
              </a:rPr>
              <a:t>44</a:t>
            </a:r>
            <a:endParaRPr lang="en-AU" altLang="pl-PL" b="1" dirty="0" smtClean="0">
              <a:solidFill>
                <a:schemeClr val="bg1"/>
              </a:solidFill>
            </a:endParaRPr>
          </a:p>
          <a:p>
            <a:pPr marL="0" lvl="1" algn="ctr"/>
            <a:r>
              <a:rPr lang="en-AU" altLang="pl-PL" dirty="0" smtClean="0">
                <a:solidFill>
                  <a:schemeClr val="bg1"/>
                </a:solidFill>
              </a:rPr>
              <a:t>RESEARCH </a:t>
            </a:r>
            <a:r>
              <a:rPr lang="pl-PL" altLang="pl-PL" dirty="0" smtClean="0">
                <a:solidFill>
                  <a:schemeClr val="bg1"/>
                </a:solidFill>
              </a:rPr>
              <a:t>L</a:t>
            </a:r>
            <a:r>
              <a:rPr lang="en-AU" altLang="pl-PL" dirty="0" smtClean="0">
                <a:solidFill>
                  <a:schemeClr val="bg1"/>
                </a:solidFill>
              </a:rPr>
              <a:t>ABORATORIES </a:t>
            </a:r>
            <a:endParaRPr lang="en-AU" altLang="pl-PL" b="1" dirty="0" smtClean="0">
              <a:solidFill>
                <a:schemeClr val="bg1"/>
              </a:solidFill>
            </a:endParaRPr>
          </a:p>
          <a:p>
            <a:endParaRPr lang="en-AU" dirty="0"/>
          </a:p>
        </p:txBody>
      </p:sp>
      <p:sp>
        <p:nvSpPr>
          <p:cNvPr id="22" name="Prostokąt zaokrąglony 11"/>
          <p:cNvSpPr>
            <a:spLocks noChangeArrowheads="1"/>
          </p:cNvSpPr>
          <p:nvPr/>
        </p:nvSpPr>
        <p:spPr bwMode="auto">
          <a:xfrm>
            <a:off x="6929635" y="1392844"/>
            <a:ext cx="1943589" cy="1542463"/>
          </a:xfrm>
          <a:prstGeom prst="roundRect">
            <a:avLst>
              <a:gd name="adj" fmla="val 16667"/>
            </a:avLst>
          </a:prstGeom>
          <a:solidFill>
            <a:srgbClr val="375067"/>
          </a:solidFill>
          <a:ln w="9525" algn="ctr">
            <a:solidFill>
              <a:srgbClr val="375067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3" name="pole tekstowe 22"/>
          <p:cNvSpPr txBox="1"/>
          <p:nvPr/>
        </p:nvSpPr>
        <p:spPr>
          <a:xfrm>
            <a:off x="6914407" y="1676639"/>
            <a:ext cx="1943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AU" altLang="pl-PL" b="1" dirty="0" smtClean="0">
                <a:solidFill>
                  <a:schemeClr val="bg1"/>
                </a:solidFill>
              </a:rPr>
              <a:t>1</a:t>
            </a:r>
            <a:r>
              <a:rPr lang="pl-PL" altLang="pl-PL" b="1" dirty="0" smtClean="0">
                <a:solidFill>
                  <a:schemeClr val="bg1"/>
                </a:solidFill>
              </a:rPr>
              <a:t>2</a:t>
            </a:r>
            <a:endParaRPr lang="en-AU" altLang="pl-PL" b="1" dirty="0" smtClean="0">
              <a:solidFill>
                <a:schemeClr val="bg1"/>
              </a:solidFill>
            </a:endParaRPr>
          </a:p>
          <a:p>
            <a:pPr marL="0" lvl="1" algn="ctr"/>
            <a:r>
              <a:rPr lang="en-AU" altLang="pl-PL" dirty="0" smtClean="0">
                <a:solidFill>
                  <a:schemeClr val="bg1"/>
                </a:solidFill>
              </a:rPr>
              <a:t>ACCREDITED LABORATORIES</a:t>
            </a:r>
            <a:endParaRPr lang="en-AU" dirty="0"/>
          </a:p>
        </p:txBody>
      </p:sp>
      <p:sp>
        <p:nvSpPr>
          <p:cNvPr id="24" name="Prostokąt zaokrąglony 11"/>
          <p:cNvSpPr>
            <a:spLocks noChangeArrowheads="1"/>
          </p:cNvSpPr>
          <p:nvPr/>
        </p:nvSpPr>
        <p:spPr bwMode="auto">
          <a:xfrm>
            <a:off x="5652120" y="3094729"/>
            <a:ext cx="1943589" cy="1408906"/>
          </a:xfrm>
          <a:prstGeom prst="roundRect">
            <a:avLst>
              <a:gd name="adj" fmla="val 16667"/>
            </a:avLst>
          </a:prstGeom>
          <a:solidFill>
            <a:srgbClr val="375067"/>
          </a:solidFill>
          <a:ln w="9525" algn="ctr">
            <a:solidFill>
              <a:srgbClr val="375067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5" name="pole tekstowe 24"/>
          <p:cNvSpPr txBox="1"/>
          <p:nvPr/>
        </p:nvSpPr>
        <p:spPr>
          <a:xfrm>
            <a:off x="5645468" y="3409743"/>
            <a:ext cx="1943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AU" altLang="pl-PL" b="1" dirty="0" smtClean="0">
                <a:solidFill>
                  <a:schemeClr val="bg1"/>
                </a:solidFill>
              </a:rPr>
              <a:t>1</a:t>
            </a:r>
            <a:r>
              <a:rPr lang="pl-PL" altLang="pl-PL" b="1" dirty="0">
                <a:solidFill>
                  <a:schemeClr val="bg1"/>
                </a:solidFill>
              </a:rPr>
              <a:t>3</a:t>
            </a:r>
            <a:endParaRPr lang="en-AU" altLang="pl-PL" b="1" dirty="0" smtClean="0">
              <a:solidFill>
                <a:schemeClr val="bg1"/>
              </a:solidFill>
            </a:endParaRPr>
          </a:p>
          <a:p>
            <a:pPr marL="0" lvl="1" algn="ctr"/>
            <a:r>
              <a:rPr lang="pl-PL" altLang="pl-PL" dirty="0" smtClean="0">
                <a:solidFill>
                  <a:schemeClr val="bg1"/>
                </a:solidFill>
              </a:rPr>
              <a:t>CLASTERS</a:t>
            </a:r>
            <a:endParaRPr lang="en-AU" dirty="0"/>
          </a:p>
        </p:txBody>
      </p:sp>
      <p:sp>
        <p:nvSpPr>
          <p:cNvPr id="26" name="Prostokąt zaokrąglony 11"/>
          <p:cNvSpPr>
            <a:spLocks noChangeArrowheads="1"/>
          </p:cNvSpPr>
          <p:nvPr/>
        </p:nvSpPr>
        <p:spPr bwMode="auto">
          <a:xfrm>
            <a:off x="6958229" y="4883739"/>
            <a:ext cx="1943589" cy="1542463"/>
          </a:xfrm>
          <a:prstGeom prst="roundRect">
            <a:avLst>
              <a:gd name="adj" fmla="val 16667"/>
            </a:avLst>
          </a:prstGeom>
          <a:solidFill>
            <a:srgbClr val="375067"/>
          </a:solidFill>
          <a:ln w="9525" algn="ctr">
            <a:solidFill>
              <a:srgbClr val="375067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9" name="pole tekstowe 28"/>
          <p:cNvSpPr txBox="1"/>
          <p:nvPr/>
        </p:nvSpPr>
        <p:spPr>
          <a:xfrm>
            <a:off x="6951577" y="5198754"/>
            <a:ext cx="1943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AU" altLang="pl-PL" b="1" dirty="0" smtClean="0">
                <a:solidFill>
                  <a:schemeClr val="bg1"/>
                </a:solidFill>
              </a:rPr>
              <a:t>1</a:t>
            </a:r>
            <a:r>
              <a:rPr lang="pl-PL" altLang="pl-PL" b="1" dirty="0" smtClean="0">
                <a:solidFill>
                  <a:schemeClr val="bg1"/>
                </a:solidFill>
              </a:rPr>
              <a:t>0</a:t>
            </a:r>
            <a:endParaRPr lang="en-AU" altLang="pl-PL" b="1" dirty="0" smtClean="0">
              <a:solidFill>
                <a:schemeClr val="bg1"/>
              </a:solidFill>
            </a:endParaRPr>
          </a:p>
          <a:p>
            <a:pPr marL="0" lvl="1" algn="ctr"/>
            <a:r>
              <a:rPr lang="pl-PL" altLang="pl-PL" dirty="0" smtClean="0">
                <a:solidFill>
                  <a:schemeClr val="bg1"/>
                </a:solidFill>
              </a:rPr>
              <a:t>CONSORTIA</a:t>
            </a:r>
            <a:endParaRPr lang="en-AU" dirty="0"/>
          </a:p>
        </p:txBody>
      </p:sp>
      <p:pic>
        <p:nvPicPr>
          <p:cNvPr id="33" name="Obraz 32" descr="Wycinek ekra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9" y="161490"/>
            <a:ext cx="1375154" cy="235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-107899" y="1112935"/>
            <a:ext cx="4391867" cy="386624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over </a:t>
            </a:r>
            <a:r>
              <a:rPr lang="en-US" sz="2000" b="1" dirty="0">
                <a:solidFill>
                  <a:schemeClr val="bg1"/>
                </a:solidFill>
              </a:rPr>
              <a:t>220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buildings </a:t>
            </a:r>
            <a:r>
              <a:rPr lang="en-US" sz="1600" b="1" dirty="0">
                <a:solidFill>
                  <a:schemeClr val="bg1"/>
                </a:solidFill>
              </a:rPr>
              <a:t>with modern laboratories, </a:t>
            </a:r>
            <a:r>
              <a:rPr lang="en-US" sz="1600" b="1" dirty="0" smtClean="0">
                <a:solidFill>
                  <a:schemeClr val="bg1"/>
                </a:solidFill>
              </a:rPr>
              <a:t>libraries,</a:t>
            </a:r>
            <a:r>
              <a:rPr lang="pl-PL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teaching </a:t>
            </a:r>
            <a:r>
              <a:rPr lang="en-US" sz="1600" b="1" dirty="0">
                <a:solidFill>
                  <a:schemeClr val="bg1"/>
                </a:solidFill>
              </a:rPr>
              <a:t>rooms equipped with multimedia</a:t>
            </a: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r>
              <a:rPr lang="en-US" sz="2000" b="1" dirty="0">
                <a:solidFill>
                  <a:schemeClr val="bg1"/>
                </a:solidFill>
              </a:rPr>
              <a:t>383</a:t>
            </a:r>
            <a:r>
              <a:rPr lang="en-US" sz="1600" b="1" dirty="0">
                <a:solidFill>
                  <a:schemeClr val="bg1"/>
                </a:solidFill>
              </a:rPr>
              <a:t> rooms and lecture-and-training labs</a:t>
            </a: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r>
              <a:rPr lang="en-US" sz="2000" b="1" dirty="0">
                <a:solidFill>
                  <a:schemeClr val="bg1"/>
                </a:solidFill>
              </a:rPr>
              <a:t>451</a:t>
            </a:r>
            <a:r>
              <a:rPr lang="en-US" sz="1600" b="1" dirty="0">
                <a:solidFill>
                  <a:schemeClr val="bg1"/>
                </a:solidFill>
              </a:rPr>
              <a:t> teaching laboratories</a:t>
            </a: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r>
              <a:rPr lang="en-US" sz="2000" b="1" dirty="0">
                <a:solidFill>
                  <a:schemeClr val="bg1"/>
                </a:solidFill>
              </a:rPr>
              <a:t>118 </a:t>
            </a:r>
            <a:r>
              <a:rPr lang="en-US" sz="1600" b="1" dirty="0">
                <a:solidFill>
                  <a:schemeClr val="bg1"/>
                </a:solidFill>
              </a:rPr>
              <a:t>computer laboratories</a:t>
            </a: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bg1"/>
                </a:solidFill>
              </a:rPr>
              <a:t>wireless internet access on campus</a:t>
            </a: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bg1"/>
                </a:solidFill>
              </a:rPr>
              <a:t>free access to knowledge bases, lab </a:t>
            </a:r>
            <a:r>
              <a:rPr lang="en-US" sz="1600" b="1" dirty="0" smtClean="0">
                <a:solidFill>
                  <a:schemeClr val="bg1"/>
                </a:solidFill>
              </a:rPr>
              <a:t>bases</a:t>
            </a:r>
            <a:r>
              <a:rPr lang="pl-PL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and </a:t>
            </a:r>
            <a:r>
              <a:rPr lang="en-US" sz="1600" b="1" dirty="0">
                <a:solidFill>
                  <a:schemeClr val="bg1"/>
                </a:solidFill>
              </a:rPr>
              <a:t>equipment base</a:t>
            </a: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marL="459891" lvl="1">
              <a:spcBef>
                <a:spcPts val="0"/>
              </a:spcBef>
              <a:buClr>
                <a:schemeClr val="bg1"/>
              </a:buClr>
              <a:buSzPct val="110000"/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solidFill>
                  <a:schemeClr val="bg1"/>
                </a:solidFill>
              </a:rPr>
              <a:t>free access to </a:t>
            </a:r>
            <a:r>
              <a:rPr lang="pl-PL" sz="1600" b="1" dirty="0" err="1" smtClean="0">
                <a:solidFill>
                  <a:schemeClr val="bg1"/>
                </a:solidFill>
              </a:rPr>
              <a:t>specific</a:t>
            </a:r>
            <a:r>
              <a:rPr lang="en-US" sz="1600" b="1" dirty="0" smtClean="0">
                <a:solidFill>
                  <a:schemeClr val="bg1"/>
                </a:solidFill>
              </a:rPr>
              <a:t> software</a:t>
            </a:r>
            <a:endParaRPr lang="pl-PL" sz="1600" b="1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46" y="1213399"/>
            <a:ext cx="2244174" cy="157339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70973"/>
            <a:ext cx="3846277" cy="22827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302626"/>
            <a:ext cx="2153464" cy="14366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74" y="5302626"/>
            <a:ext cx="2448347" cy="14366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09" y="1213399"/>
            <a:ext cx="2307279" cy="153818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771800" y="415626"/>
            <a:ext cx="4274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+mn-lt"/>
              </a:rPr>
              <a:t>SCIENTIFIC AND DIDACTIC </a:t>
            </a:r>
            <a:r>
              <a:rPr lang="pl-PL" sz="2400" b="1" dirty="0" smtClean="0">
                <a:solidFill>
                  <a:schemeClr val="bg1"/>
                </a:solidFill>
                <a:latin typeface="+mn-lt"/>
              </a:rPr>
              <a:t>BASE</a:t>
            </a:r>
            <a:endParaRPr lang="pl-PL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034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55" y="1777872"/>
            <a:ext cx="3640465" cy="273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2119" y="1777873"/>
            <a:ext cx="3490861" cy="273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3130820" cy="23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 descr="Wycinek ekran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976" y="4509120"/>
            <a:ext cx="3598184" cy="2320779"/>
          </a:xfrm>
          <a:prstGeom prst="rect">
            <a:avLst/>
          </a:prstGeom>
        </p:spPr>
      </p:pic>
      <p:pic>
        <p:nvPicPr>
          <p:cNvPr id="6" name="Obraz 5" descr="Wycinek ekran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" y="20436"/>
            <a:ext cx="2503860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062" y="116632"/>
            <a:ext cx="1698922" cy="942902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3583189" y="1136717"/>
            <a:ext cx="5059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+mn-lt"/>
              </a:rPr>
              <a:t>HIGH QUALITY RESEARCH</a:t>
            </a:r>
            <a:endParaRPr lang="pl-PL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508104" y="248561"/>
            <a:ext cx="1783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+mn-lt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33318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14" y="980728"/>
            <a:ext cx="9220767" cy="5877272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56616" y="4479754"/>
            <a:ext cx="2372923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prstClr val="white"/>
                </a:solidFill>
              </a:rPr>
              <a:t>SCIENTIFIC PROGRAMS: </a:t>
            </a:r>
          </a:p>
          <a:p>
            <a:pPr algn="ctr"/>
            <a:r>
              <a:rPr lang="pl-PL" dirty="0" smtClean="0">
                <a:solidFill>
                  <a:prstClr val="white"/>
                </a:solidFill>
              </a:rPr>
              <a:t>Erasmus +, Erasmus-</a:t>
            </a:r>
            <a:r>
              <a:rPr lang="pl-PL" dirty="0" err="1" smtClean="0">
                <a:solidFill>
                  <a:prstClr val="white"/>
                </a:solidFill>
              </a:rPr>
              <a:t>Mundus</a:t>
            </a:r>
            <a:r>
              <a:rPr lang="pl-PL" dirty="0" smtClean="0">
                <a:solidFill>
                  <a:prstClr val="white"/>
                </a:solidFill>
              </a:rPr>
              <a:t>, VII Program Ramowy, Leonardo da Vinci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6616" y="2107902"/>
            <a:ext cx="1737314" cy="14773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INTERNATIONAL TRADE FAIR FOR INNOVATION AND NEW TECHNOLOGIES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5364088" y="1669320"/>
            <a:ext cx="1692773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prstClr val="white"/>
                </a:solidFill>
              </a:rPr>
              <a:t>INTERNATIONAL RESEARCH PROJECTS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6084168" y="4895252"/>
            <a:ext cx="1692773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prstClr val="white"/>
                </a:solidFill>
              </a:rPr>
              <a:t>LEARNING OUTSIDE THE COUNTRY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6533925" y="3734698"/>
            <a:ext cx="1692773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prstClr val="white"/>
                </a:solidFill>
              </a:rPr>
              <a:t>INTERNSHIPS</a:t>
            </a:r>
            <a:endParaRPr lang="pl-PL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3447178" y="5541583"/>
            <a:ext cx="1692773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GLOBAL LEVEL OF RESEARCH AND LABORATORIES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2205293" y="166938"/>
            <a:ext cx="4967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+mn-lt"/>
              </a:rPr>
              <a:t>INTERNATIONAL UNIVERSITY</a:t>
            </a:r>
          </a:p>
        </p:txBody>
      </p:sp>
    </p:spTree>
    <p:extLst>
      <p:ext uri="{BB962C8B-B14F-4D97-AF65-F5344CB8AC3E}">
        <p14:creationId xmlns:p14="http://schemas.microsoft.com/office/powerpoint/2010/main" val="307390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2"/>
          <p:cNvSpPr txBox="1">
            <a:spLocks/>
          </p:cNvSpPr>
          <p:nvPr/>
        </p:nvSpPr>
        <p:spPr>
          <a:xfrm>
            <a:off x="358972" y="475353"/>
            <a:ext cx="8285163" cy="504825"/>
          </a:xfrm>
          <a:ln/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GB" altLang="pl-PL" b="1" dirty="0" smtClean="0">
                <a:solidFill>
                  <a:schemeClr val="bg1"/>
                </a:solidFill>
              </a:rPr>
              <a:t>INNOVATIONS – THE STRATEGY FOR THE SUCCESS </a:t>
            </a:r>
            <a:endParaRPr lang="pl-PL" altLang="pl-PL" b="1" dirty="0" smtClean="0">
              <a:solidFill>
                <a:schemeClr val="bg1"/>
              </a:solidFill>
            </a:endParaRPr>
          </a:p>
          <a:p>
            <a:r>
              <a:rPr lang="en-GB" altLang="pl-PL" b="1" dirty="0" smtClean="0">
                <a:solidFill>
                  <a:schemeClr val="bg1"/>
                </a:solidFill>
              </a:rPr>
              <a:t>– UNIVERSITY MISSION</a:t>
            </a:r>
            <a:endParaRPr lang="en-GB" altLang="pl-PL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987825" y="1937864"/>
            <a:ext cx="6017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CREATIVITY that changes the trajectories of the future</a:t>
            </a:r>
            <a:endParaRPr lang="pl-PL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8990"/>
            <a:ext cx="2561084" cy="168416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0" y="1536111"/>
            <a:ext cx="2016338" cy="133299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0" y="3309750"/>
            <a:ext cx="2016338" cy="134338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0" y="4952509"/>
            <a:ext cx="2016338" cy="157283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987823" y="3548072"/>
            <a:ext cx="5904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PROFESSIONALISM AND HARD SKILLS that condition the functioning of the </a:t>
            </a:r>
            <a:r>
              <a:rPr 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technosphere</a:t>
            </a:r>
            <a:endParaRPr lang="pl-PL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987824" y="5324783"/>
            <a:ext cx="56326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PARTNERSHIP - cooperation with the environment and external partners that facilitates the achievement of goals</a:t>
            </a:r>
            <a:endParaRPr lang="pl-PL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6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2" y="1124744"/>
            <a:ext cx="9109043" cy="470396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69" y="636360"/>
            <a:ext cx="5141507" cy="155283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08818" y="5858685"/>
            <a:ext cx="8339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Centre for Scientific and Technical Information</a:t>
            </a:r>
            <a:endParaRPr lang="pl-PL" sz="1400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</a:rPr>
              <a:t>plac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</a:rPr>
              <a:t>Grunwaldzki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11 (building D-21, entrance C) </a:t>
            </a:r>
            <a:r>
              <a:rPr lang="pl-PL" sz="1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1400" dirty="0" smtClean="0">
                <a:solidFill>
                  <a:schemeClr val="bg1"/>
                </a:solidFill>
                <a:latin typeface="+mn-lt"/>
              </a:rPr>
            </a:b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www.biznes.pwr.edu.pl</a:t>
            </a:r>
            <a:r>
              <a:rPr lang="pl-PL" sz="1400" dirty="0" smtClean="0">
                <a:solidFill>
                  <a:schemeClr val="bg1"/>
                </a:solidFill>
                <a:latin typeface="+mn-lt"/>
              </a:rPr>
              <a:t>/laboratoria,  </a:t>
            </a:r>
            <a:r>
              <a:rPr lang="pl-PL" sz="1400" dirty="0" err="1" smtClean="0">
                <a:solidFill>
                  <a:schemeClr val="bg1"/>
                </a:solidFill>
                <a:latin typeface="+mn-lt"/>
              </a:rPr>
              <a:t>centrum.lab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@pwr.edu.pl </a:t>
            </a:r>
            <a:endParaRPr lang="pl-PL" sz="140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phone 71 320 </a:t>
            </a:r>
            <a:r>
              <a:rPr lang="pl-PL" sz="1400" dirty="0" smtClean="0">
                <a:solidFill>
                  <a:schemeClr val="bg1"/>
                </a:solidFill>
                <a:latin typeface="+mn-lt"/>
              </a:rPr>
              <a:t>47 13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, 71 320 47 59</a:t>
            </a:r>
            <a:endParaRPr lang="pl-PL" sz="1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11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8538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467544" y="5877272"/>
            <a:ext cx="7301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SO HERE COMES THE IDEAS OF OUR SCIENTISTS…</a:t>
            </a:r>
            <a:endParaRPr lang="en-GB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007871"/>
            <a:ext cx="9144001" cy="587751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round/>
            <a:headEnd/>
            <a:tailEnd/>
          </a:ln>
          <a:effectLst/>
          <a:extLst/>
        </p:spPr>
      </p:pic>
      <p:sp>
        <p:nvSpPr>
          <p:cNvPr id="8" name="Prostokąt zaokrąglony 11"/>
          <p:cNvSpPr>
            <a:spLocks noChangeArrowheads="1"/>
          </p:cNvSpPr>
          <p:nvPr/>
        </p:nvSpPr>
        <p:spPr bwMode="auto">
          <a:xfrm>
            <a:off x="196456" y="4005064"/>
            <a:ext cx="1435997" cy="127775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375067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0" name="Prostokąt zaokrąglony 11"/>
          <p:cNvSpPr>
            <a:spLocks noChangeArrowheads="1"/>
          </p:cNvSpPr>
          <p:nvPr/>
        </p:nvSpPr>
        <p:spPr bwMode="auto">
          <a:xfrm>
            <a:off x="2474349" y="4005064"/>
            <a:ext cx="1435997" cy="127775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375067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2" name="Prostokąt zaokrąglony 11"/>
          <p:cNvSpPr>
            <a:spLocks noChangeArrowheads="1"/>
          </p:cNvSpPr>
          <p:nvPr/>
        </p:nvSpPr>
        <p:spPr bwMode="auto">
          <a:xfrm>
            <a:off x="4994629" y="4005064"/>
            <a:ext cx="1435997" cy="127775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375067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4" name="Prostokąt zaokrąglony 11"/>
          <p:cNvSpPr>
            <a:spLocks noChangeArrowheads="1"/>
          </p:cNvSpPr>
          <p:nvPr/>
        </p:nvSpPr>
        <p:spPr bwMode="auto">
          <a:xfrm>
            <a:off x="7370893" y="4005064"/>
            <a:ext cx="1435997" cy="127775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rgbClr val="375067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16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3" y="5503302"/>
            <a:ext cx="1403648" cy="136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77" y="5489788"/>
            <a:ext cx="1428969" cy="143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93" y="5503302"/>
            <a:ext cx="2086119" cy="13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trzałka w prawo 19"/>
          <p:cNvSpPr/>
          <p:nvPr/>
        </p:nvSpPr>
        <p:spPr>
          <a:xfrm>
            <a:off x="1898285" y="4544838"/>
            <a:ext cx="285488" cy="223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21" name="Strzałka w prawo 20"/>
          <p:cNvSpPr/>
          <p:nvPr/>
        </p:nvSpPr>
        <p:spPr>
          <a:xfrm>
            <a:off x="4346557" y="4552768"/>
            <a:ext cx="285488" cy="223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22" name="Strzałka w prawo 21"/>
          <p:cNvSpPr/>
          <p:nvPr/>
        </p:nvSpPr>
        <p:spPr>
          <a:xfrm>
            <a:off x="6866837" y="4624776"/>
            <a:ext cx="285488" cy="223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308902" y="4480079"/>
            <a:ext cx="1272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latin typeface="Calibri" panose="020F0502020204030204"/>
              </a:rPr>
              <a:t>SOLLUTION</a:t>
            </a:r>
            <a:endParaRPr lang="pl-PL" dirty="0"/>
          </a:p>
        </p:txBody>
      </p:sp>
      <p:sp>
        <p:nvSpPr>
          <p:cNvPr id="25" name="Prostokąt 24"/>
          <p:cNvSpPr/>
          <p:nvPr/>
        </p:nvSpPr>
        <p:spPr>
          <a:xfrm>
            <a:off x="2521248" y="4182274"/>
            <a:ext cx="13756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latin typeface="Calibri" panose="020F0502020204030204"/>
              </a:rPr>
              <a:t>PRODUCT</a:t>
            </a:r>
          </a:p>
          <a:p>
            <a:pPr algn="ctr"/>
            <a:r>
              <a:rPr lang="pl-PL" b="1" dirty="0">
                <a:latin typeface="Calibri" panose="020F0502020204030204"/>
              </a:rPr>
              <a:t>COMMER-</a:t>
            </a:r>
          </a:p>
          <a:p>
            <a:pPr algn="ctr"/>
            <a:r>
              <a:rPr lang="pl-PL" b="1" dirty="0">
                <a:latin typeface="Calibri" panose="020F0502020204030204"/>
              </a:rPr>
              <a:t>CIALISATION</a:t>
            </a:r>
            <a:endParaRPr lang="pl-PL" dirty="0"/>
          </a:p>
        </p:txBody>
      </p:sp>
      <p:sp>
        <p:nvSpPr>
          <p:cNvPr id="26" name="Prostokąt 25"/>
          <p:cNvSpPr/>
          <p:nvPr/>
        </p:nvSpPr>
        <p:spPr>
          <a:xfrm>
            <a:off x="5173816" y="4489131"/>
            <a:ext cx="112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 smtClean="0">
                <a:latin typeface="Calibri" panose="020F0502020204030204"/>
              </a:rPr>
              <a:t>PRODUCT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7383319" y="4163111"/>
            <a:ext cx="14767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 smtClean="0">
                <a:latin typeface="Calibri" panose="020F0502020204030204"/>
              </a:rPr>
              <a:t>PRODUCT</a:t>
            </a:r>
          </a:p>
          <a:p>
            <a:pPr algn="ctr"/>
            <a:r>
              <a:rPr lang="pl-PL" b="1" dirty="0" smtClean="0">
                <a:latin typeface="Calibri" panose="020F0502020204030204"/>
              </a:rPr>
              <a:t>GOES </a:t>
            </a:r>
          </a:p>
          <a:p>
            <a:pPr algn="ctr"/>
            <a:r>
              <a:rPr lang="pl-PL" b="1" dirty="0" smtClean="0">
                <a:latin typeface="Calibri" panose="020F0502020204030204"/>
              </a:rPr>
              <a:t>TO INDUSTRY</a:t>
            </a:r>
            <a:endParaRPr lang="pl-PL" dirty="0"/>
          </a:p>
        </p:txBody>
      </p:sp>
      <p:sp>
        <p:nvSpPr>
          <p:cNvPr id="28" name="Prostokąt 27"/>
          <p:cNvSpPr/>
          <p:nvPr/>
        </p:nvSpPr>
        <p:spPr>
          <a:xfrm>
            <a:off x="971600" y="121823"/>
            <a:ext cx="7301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…THAT TRANSFORM INTO NEW SOLLUTION AND PRODUCT</a:t>
            </a:r>
            <a:endParaRPr lang="en-GB" sz="3200" b="1" dirty="0" smtClean="0">
              <a:solidFill>
                <a:schemeClr val="bg1"/>
              </a:solidFill>
            </a:endParaRPr>
          </a:p>
        </p:txBody>
      </p:sp>
      <p:pic>
        <p:nvPicPr>
          <p:cNvPr id="29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237" y="5497219"/>
            <a:ext cx="1686235" cy="136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01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6187" y="5590208"/>
            <a:ext cx="4318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We complete formalities on behalf of </a:t>
            </a:r>
            <a:r>
              <a:rPr lang="en-US" sz="1400" b="1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entrepreneurs</a:t>
            </a:r>
            <a:r>
              <a:rPr lang="pl-PL" sz="1400" b="1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r>
              <a:rPr lang="en-US" sz="1400" b="1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and </a:t>
            </a:r>
            <a:r>
              <a:rPr lang="en-US" sz="14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scientists.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Formal and legal service also in the area of protection of intellectual property and patent protection</a:t>
            </a:r>
            <a:r>
              <a:rPr lang="pl-PL" sz="1400" b="1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.</a:t>
            </a:r>
            <a:endParaRPr lang="pl-PL" sz="1400" b="1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43" y="2760903"/>
            <a:ext cx="2420186" cy="161076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6632"/>
            <a:ext cx="2573621" cy="172111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" y="948744"/>
            <a:ext cx="3291423" cy="247268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16832"/>
            <a:ext cx="2573621" cy="17146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17032"/>
            <a:ext cx="2573621" cy="1714675"/>
          </a:xfrm>
          <a:prstGeom prst="rect">
            <a:avLst/>
          </a:prstGeom>
        </p:spPr>
      </p:pic>
      <p:sp>
        <p:nvSpPr>
          <p:cNvPr id="15" name="pole tekstowe 1"/>
          <p:cNvSpPr txBox="1">
            <a:spLocks noChangeArrowheads="1"/>
          </p:cNvSpPr>
          <p:nvPr/>
        </p:nvSpPr>
        <p:spPr bwMode="auto">
          <a:xfrm>
            <a:off x="241980" y="3448613"/>
            <a:ext cx="29742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pl-PL" altLang="pl-PL" b="1" dirty="0" smtClean="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  <a:cs typeface="+mn-cs"/>
              </a:rPr>
              <a:t>Company / </a:t>
            </a:r>
            <a:r>
              <a:rPr lang="pl-PL" altLang="pl-PL" b="1" dirty="0" err="1" smtClean="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  <a:cs typeface="+mn-cs"/>
              </a:rPr>
              <a:t>External</a:t>
            </a:r>
            <a:r>
              <a:rPr lang="pl-PL" altLang="pl-PL" b="1" dirty="0" smtClean="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  <a:cs typeface="+mn-cs"/>
              </a:rPr>
              <a:t> </a:t>
            </a:r>
            <a:r>
              <a:rPr lang="pl-PL" altLang="pl-PL" b="1" dirty="0" err="1" smtClean="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  <a:cs typeface="+mn-cs"/>
              </a:rPr>
              <a:t>organisation</a:t>
            </a:r>
            <a:endParaRPr lang="pl-PL" altLang="pl-PL" b="1" dirty="0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9" name="pole tekstowe 8"/>
          <p:cNvSpPr txBox="1">
            <a:spLocks noChangeArrowheads="1"/>
          </p:cNvSpPr>
          <p:nvPr/>
        </p:nvSpPr>
        <p:spPr bwMode="auto">
          <a:xfrm>
            <a:off x="6379206" y="5511892"/>
            <a:ext cx="2703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pl-PL" altLang="pl-PL" b="1" dirty="0" smtClean="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  <a:cs typeface="+mn-cs"/>
              </a:rPr>
              <a:t>UNIVERSITY RESEARCH UNITS</a:t>
            </a:r>
            <a:endParaRPr lang="pl-PL" altLang="pl-PL" b="1" dirty="0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05860" y="303900"/>
            <a:ext cx="6194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HOW IT'S </a:t>
            </a:r>
            <a:r>
              <a:rPr lang="en-US" sz="2400" b="1" dirty="0" smtClean="0">
                <a:solidFill>
                  <a:prstClr val="white"/>
                </a:solidFill>
                <a:latin typeface="Calibri" panose="020F0502020204030204"/>
              </a:rPr>
              <a:t>WORKING 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- COOPERATION SCHEME</a:t>
            </a:r>
            <a:endParaRPr lang="pl-PL" sz="2400" dirty="0"/>
          </a:p>
        </p:txBody>
      </p:sp>
      <p:sp>
        <p:nvSpPr>
          <p:cNvPr id="12" name="Strzałka w prawo 11"/>
          <p:cNvSpPr/>
          <p:nvPr/>
        </p:nvSpPr>
        <p:spPr>
          <a:xfrm>
            <a:off x="1679718" y="3840966"/>
            <a:ext cx="1751173" cy="8284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2"/>
          <p:cNvSpPr txBox="1">
            <a:spLocks noChangeArrowheads="1"/>
          </p:cNvSpPr>
          <p:nvPr/>
        </p:nvSpPr>
        <p:spPr bwMode="auto">
          <a:xfrm>
            <a:off x="1984155" y="4087006"/>
            <a:ext cx="923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pl-PL" b="1" dirty="0" smtClean="0">
                <a:latin typeface="+mn-lt"/>
              </a:rPr>
              <a:t>INQUIRY</a:t>
            </a:r>
            <a:r>
              <a:rPr lang="pl-PL" altLang="pl-PL" sz="1200" b="1" dirty="0" smtClean="0">
                <a:latin typeface="+mn-lt"/>
                <a:ea typeface="Microsoft YaHei" panose="020B0503020204020204" pitchFamily="34" charset="-122"/>
                <a:cs typeface="+mn-cs"/>
              </a:rPr>
              <a:t/>
            </a:r>
            <a:br>
              <a:rPr lang="pl-PL" altLang="pl-PL" sz="1200" b="1" dirty="0" smtClean="0">
                <a:latin typeface="+mn-lt"/>
                <a:ea typeface="Microsoft YaHei" panose="020B0503020204020204" pitchFamily="34" charset="-122"/>
                <a:cs typeface="+mn-cs"/>
              </a:rPr>
            </a:br>
            <a:endParaRPr lang="pl-PL" altLang="pl-PL" sz="1200" b="1" dirty="0">
              <a:latin typeface="+mn-lt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1" name="Strzałka w prawo 20"/>
          <p:cNvSpPr/>
          <p:nvPr/>
        </p:nvSpPr>
        <p:spPr>
          <a:xfrm>
            <a:off x="4451172" y="4792390"/>
            <a:ext cx="1918916" cy="94351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"/>
          <p:cNvSpPr txBox="1">
            <a:spLocks noChangeArrowheads="1"/>
          </p:cNvSpPr>
          <p:nvPr/>
        </p:nvSpPr>
        <p:spPr bwMode="auto">
          <a:xfrm>
            <a:off x="4398591" y="5038430"/>
            <a:ext cx="16371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pl-PL" sz="1200" b="1" dirty="0" smtClean="0">
                <a:latin typeface="+mn-lt"/>
                <a:ea typeface="Microsoft YaHei" panose="020B0503020204020204" pitchFamily="34" charset="-122"/>
                <a:cs typeface="+mn-cs"/>
              </a:rPr>
              <a:t>WE </a:t>
            </a:r>
            <a:r>
              <a:rPr lang="pl-PL" altLang="pl-PL" sz="1200" b="1" dirty="0" smtClean="0">
                <a:latin typeface="+mn-lt"/>
                <a:ea typeface="Microsoft YaHei" panose="020B0503020204020204" pitchFamily="34" charset="-122"/>
                <a:cs typeface="+mn-cs"/>
              </a:rPr>
              <a:t>SELECT</a:t>
            </a:r>
            <a:r>
              <a:rPr lang="en-US" altLang="pl-PL" sz="1200" b="1" dirty="0" smtClean="0">
                <a:latin typeface="+mn-lt"/>
                <a:ea typeface="Microsoft YaHei" panose="020B0503020204020204" pitchFamily="34" charset="-122"/>
                <a:cs typeface="+mn-cs"/>
              </a:rPr>
              <a:t> THE RIGHT </a:t>
            </a:r>
            <a:endParaRPr lang="pl-PL" altLang="pl-PL" sz="1200" b="1" dirty="0" smtClean="0">
              <a:latin typeface="+mn-lt"/>
              <a:ea typeface="Microsoft YaHei" panose="020B0503020204020204" pitchFamily="34" charset="-122"/>
              <a:cs typeface="+mn-cs"/>
            </a:endParaRPr>
          </a:p>
          <a:p>
            <a:pPr algn="ctr"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pl-PL" sz="1200" b="1" dirty="0" smtClean="0">
                <a:latin typeface="+mn-lt"/>
                <a:ea typeface="Microsoft YaHei" panose="020B0503020204020204" pitchFamily="34" charset="-122"/>
                <a:cs typeface="+mn-cs"/>
              </a:rPr>
              <a:t>RESEARCH TEAM</a:t>
            </a:r>
            <a:r>
              <a:rPr lang="pl-PL" altLang="pl-PL" sz="1200" b="1" dirty="0" smtClean="0">
                <a:latin typeface="+mn-lt"/>
                <a:ea typeface="Microsoft YaHei" panose="020B0503020204020204" pitchFamily="34" charset="-122"/>
                <a:cs typeface="+mn-cs"/>
              </a:rPr>
              <a:t/>
            </a:r>
            <a:br>
              <a:rPr lang="pl-PL" altLang="pl-PL" sz="1200" b="1" dirty="0" smtClean="0">
                <a:latin typeface="+mn-lt"/>
                <a:ea typeface="Microsoft YaHei" panose="020B0503020204020204" pitchFamily="34" charset="-122"/>
                <a:cs typeface="+mn-cs"/>
              </a:rPr>
            </a:br>
            <a:endParaRPr lang="pl-PL" altLang="pl-PL" sz="1200" b="1" dirty="0">
              <a:latin typeface="+mn-lt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3527164" y="4461028"/>
            <a:ext cx="2358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Point for Technology Transfer</a:t>
            </a:r>
          </a:p>
        </p:txBody>
      </p:sp>
      <p:sp>
        <p:nvSpPr>
          <p:cNvPr id="26" name="Strzałka zakrzywiona w dół 25"/>
          <p:cNvSpPr/>
          <p:nvPr/>
        </p:nvSpPr>
        <p:spPr bwMode="auto">
          <a:xfrm rot="11673859">
            <a:off x="-64320" y="4602426"/>
            <a:ext cx="2829563" cy="531813"/>
          </a:xfrm>
          <a:prstGeom prst="curvedDownArrow">
            <a:avLst>
              <a:gd name="adj1" fmla="val 17696"/>
              <a:gd name="adj2" fmla="val 49085"/>
              <a:gd name="adj3" fmla="val 34749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black"/>
              </a:solidFill>
            </a:endParaRPr>
          </a:p>
        </p:txBody>
      </p:sp>
      <p:sp>
        <p:nvSpPr>
          <p:cNvPr id="28" name="Prostokąt 27"/>
          <p:cNvSpPr/>
          <p:nvPr/>
        </p:nvSpPr>
        <p:spPr>
          <a:xfrm rot="973710">
            <a:off x="499871" y="4601326"/>
            <a:ext cx="20163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hangingPunct="1"/>
            <a:r>
              <a:rPr lang="en-US" altLang="pl-PL" sz="1600" b="1" i="1" dirty="0">
                <a:solidFill>
                  <a:schemeClr val="bg1"/>
                </a:solidFill>
                <a:latin typeface="Calibri" panose="020F0502020204030204" pitchFamily="34" charset="0"/>
              </a:rPr>
              <a:t>Answer to the inquiry</a:t>
            </a:r>
          </a:p>
        </p:txBody>
      </p:sp>
    </p:spTree>
    <p:extLst>
      <p:ext uri="{BB962C8B-B14F-4D97-AF65-F5344CB8AC3E}">
        <p14:creationId xmlns:p14="http://schemas.microsoft.com/office/powerpoint/2010/main" val="348759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96"/>
            <a:ext cx="9144000" cy="683430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07504" y="2044174"/>
            <a:ext cx="2701998" cy="46166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TECHNOLOGIES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066214" y="3390091"/>
            <a:ext cx="2605080" cy="83099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COMPANY DEVELOPMENT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50125" y="3549870"/>
            <a:ext cx="2683122" cy="46166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RESEARCH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764257" y="1864734"/>
            <a:ext cx="22859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accent2">
                    <a:lumMod val="75000"/>
                  </a:schemeClr>
                </a:solidFill>
              </a:rPr>
              <a:t>PROFIT</a:t>
            </a:r>
            <a:endParaRPr lang="pl-PL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39328" y="5055567"/>
            <a:ext cx="2670174" cy="46166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INNOVATIONS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764255" y="4167437"/>
            <a:ext cx="2285907" cy="33855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 defTabSz="179388"/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</a:rPr>
              <a:t>PRICES &amp; PRESTIGE</a:t>
            </a:r>
            <a:endParaRPr lang="pl-PL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52" y="2448961"/>
            <a:ext cx="2275311" cy="1706483"/>
          </a:xfrm>
          <a:prstGeom prst="rect">
            <a:avLst/>
          </a:prstGeom>
        </p:spPr>
      </p:pic>
      <p:sp>
        <p:nvSpPr>
          <p:cNvPr id="16" name="Strzałka w prawo 15"/>
          <p:cNvSpPr/>
          <p:nvPr/>
        </p:nvSpPr>
        <p:spPr>
          <a:xfrm rot="2570834">
            <a:off x="2883101" y="2453909"/>
            <a:ext cx="1097874" cy="37032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70C0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8472772" y="3667126"/>
            <a:ext cx="101129" cy="100876"/>
          </a:xfrm>
          <a:prstGeom prst="rect">
            <a:avLst/>
          </a:prstGeom>
          <a:solidFill>
            <a:srgbClr val="ED9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 w prawo 20"/>
          <p:cNvSpPr/>
          <p:nvPr/>
        </p:nvSpPr>
        <p:spPr>
          <a:xfrm rot="19191588">
            <a:off x="2883066" y="4696013"/>
            <a:ext cx="1097874" cy="37032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70C0"/>
              </a:solidFill>
            </a:endParaRPr>
          </a:p>
        </p:txBody>
      </p:sp>
      <p:sp>
        <p:nvSpPr>
          <p:cNvPr id="22" name="Strzałka w prawo 21"/>
          <p:cNvSpPr/>
          <p:nvPr/>
        </p:nvSpPr>
        <p:spPr>
          <a:xfrm>
            <a:off x="3002033" y="3581775"/>
            <a:ext cx="807627" cy="37032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Wycinek ekran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966540" y="1362744"/>
            <a:ext cx="3673475" cy="9953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Tahoma" pitchFamily="34" charset="0"/>
                <a:cs typeface="Tahoma" pitchFamily="34" charset="0"/>
              </a:rPr>
              <a:t>Results of research and development work, created at the </a:t>
            </a:r>
            <a:r>
              <a:rPr lang="pl-PL" sz="2000" dirty="0" smtClean="0">
                <a:solidFill>
                  <a:schemeClr val="tx1"/>
                </a:solidFill>
                <a:latin typeface="+mn-lt"/>
                <a:ea typeface="Tahoma" pitchFamily="34" charset="0"/>
                <a:cs typeface="Tahoma" pitchFamily="34" charset="0"/>
              </a:rPr>
              <a:t>U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  <a:ea typeface="Tahoma" pitchFamily="34" charset="0"/>
                <a:cs typeface="Tahoma" pitchFamily="34" charset="0"/>
              </a:rPr>
              <a:t>niversity</a:t>
            </a:r>
            <a:endParaRPr lang="pl-PL" sz="2000" dirty="0">
              <a:solidFill>
                <a:schemeClr val="tx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768897" y="4785890"/>
            <a:ext cx="4068762" cy="158417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266700" lvl="1" indent="-174625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1600" dirty="0" err="1">
                <a:solidFill>
                  <a:schemeClr val="bg1"/>
                </a:solidFill>
                <a:latin typeface="+mn-lt"/>
              </a:rPr>
              <a:t>Licenses</a:t>
            </a:r>
            <a:r>
              <a:rPr lang="pl-PL" sz="1400" b="0" dirty="0">
                <a:solidFill>
                  <a:schemeClr val="bg1"/>
                </a:solidFill>
                <a:latin typeface="+mn-lt"/>
              </a:rPr>
              <a:t/>
            </a:r>
            <a:br>
              <a:rPr lang="pl-PL" sz="1400" b="0" dirty="0">
                <a:solidFill>
                  <a:schemeClr val="bg1"/>
                </a:solidFill>
                <a:latin typeface="+mn-lt"/>
              </a:rPr>
            </a:br>
            <a:r>
              <a:rPr lang="pl-PL" sz="1400" b="0" dirty="0">
                <a:solidFill>
                  <a:schemeClr val="bg1"/>
                </a:solidFill>
                <a:latin typeface="+mn-lt"/>
              </a:rPr>
              <a:t>(</a:t>
            </a:r>
            <a:r>
              <a:rPr lang="pl-PL" sz="1400" b="0" dirty="0" err="1">
                <a:solidFill>
                  <a:schemeClr val="bg1"/>
                </a:solidFill>
                <a:latin typeface="+mn-lt"/>
              </a:rPr>
              <a:t>exclusive</a:t>
            </a:r>
            <a:r>
              <a:rPr lang="pl-PL" sz="1400" b="0" dirty="0">
                <a:solidFill>
                  <a:schemeClr val="bg1"/>
                </a:solidFill>
                <a:latin typeface="+mn-lt"/>
              </a:rPr>
              <a:t>/</a:t>
            </a:r>
            <a:r>
              <a:rPr lang="pl-PL" sz="1400" b="0" dirty="0" err="1">
                <a:solidFill>
                  <a:schemeClr val="bg1"/>
                </a:solidFill>
                <a:latin typeface="+mn-lt"/>
              </a:rPr>
              <a:t>non-exclusive</a:t>
            </a:r>
            <a:r>
              <a:rPr lang="pl-PL" sz="1400" b="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266700" indent="-174625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chemeClr val="bg1"/>
                </a:solidFill>
                <a:latin typeface="+mn-lt"/>
              </a:rPr>
              <a:t>I</a:t>
            </a:r>
            <a:r>
              <a:rPr lang="en-US" sz="1600" dirty="0" err="1">
                <a:solidFill>
                  <a:schemeClr val="bg1"/>
                </a:solidFill>
                <a:latin typeface="+mn-lt"/>
              </a:rPr>
              <a:t>ntellectual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property rights for technology </a:t>
            </a:r>
            <a:r>
              <a:rPr lang="pl-PL" sz="1600" dirty="0">
                <a:solidFill>
                  <a:schemeClr val="bg1"/>
                </a:solidFill>
                <a:latin typeface="+mn-lt"/>
              </a:rPr>
              <a:t/>
            </a:r>
            <a:br>
              <a:rPr lang="pl-PL" sz="1600" dirty="0">
                <a:solidFill>
                  <a:schemeClr val="bg1"/>
                </a:solidFill>
                <a:latin typeface="+mn-lt"/>
              </a:rPr>
            </a:br>
            <a:r>
              <a:rPr lang="pl-PL" sz="1400" b="0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sz="1400" b="0" dirty="0">
                <a:solidFill>
                  <a:schemeClr val="bg1"/>
                </a:solidFill>
                <a:latin typeface="+mn-lt"/>
              </a:rPr>
              <a:t>rights to know-how, patents, trademarks, etc.)</a:t>
            </a:r>
            <a:endParaRPr lang="pl-PL" sz="1400" b="0" dirty="0">
              <a:solidFill>
                <a:schemeClr val="bg1"/>
              </a:solidFill>
              <a:latin typeface="+mn-lt"/>
            </a:endParaRPr>
          </a:p>
          <a:p>
            <a:pPr marL="266700" indent="-174625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1600" dirty="0" err="1">
                <a:solidFill>
                  <a:schemeClr val="bg1"/>
                </a:solidFill>
                <a:latin typeface="+mn-lt"/>
              </a:rPr>
              <a:t>Ready</a:t>
            </a:r>
            <a:r>
              <a:rPr lang="pl-P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1600" dirty="0" err="1">
                <a:solidFill>
                  <a:schemeClr val="bg1"/>
                </a:solidFill>
                <a:latin typeface="+mn-lt"/>
              </a:rPr>
              <a:t>solutions</a:t>
            </a:r>
            <a:r>
              <a:rPr lang="pl-PL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1400" b="0" dirty="0">
                <a:solidFill>
                  <a:schemeClr val="bg1"/>
                </a:solidFill>
                <a:latin typeface="+mn-lt"/>
              </a:rPr>
              <a:t/>
            </a:r>
            <a:br>
              <a:rPr lang="pl-PL" sz="1400" b="0" dirty="0">
                <a:solidFill>
                  <a:schemeClr val="bg1"/>
                </a:solidFill>
                <a:latin typeface="+mn-lt"/>
              </a:rPr>
            </a:br>
            <a:r>
              <a:rPr lang="pl-PL" sz="1400" b="0" dirty="0">
                <a:solidFill>
                  <a:schemeClr val="bg1"/>
                </a:solidFill>
                <a:latin typeface="+mn-lt"/>
              </a:rPr>
              <a:t>(</a:t>
            </a:r>
            <a:r>
              <a:rPr lang="pl-PL" sz="1400" b="0" dirty="0" err="1">
                <a:solidFill>
                  <a:schemeClr val="bg1"/>
                </a:solidFill>
                <a:latin typeface="+mn-lt"/>
              </a:rPr>
              <a:t>equipment</a:t>
            </a:r>
            <a:r>
              <a:rPr lang="pl-PL" sz="1400" b="0" dirty="0">
                <a:solidFill>
                  <a:schemeClr val="bg1"/>
                </a:solidFill>
                <a:latin typeface="+mn-lt"/>
              </a:rPr>
              <a:t>, </a:t>
            </a:r>
            <a:r>
              <a:rPr lang="pl-PL" sz="1400" b="0" dirty="0" err="1">
                <a:solidFill>
                  <a:schemeClr val="bg1"/>
                </a:solidFill>
                <a:latin typeface="+mn-lt"/>
              </a:rPr>
              <a:t>apparatus</a:t>
            </a:r>
            <a:r>
              <a:rPr lang="pl-PL" sz="1400" b="0" dirty="0">
                <a:solidFill>
                  <a:schemeClr val="bg1"/>
                </a:solidFill>
                <a:latin typeface="+mn-lt"/>
              </a:rPr>
              <a:t>, </a:t>
            </a:r>
            <a:r>
              <a:rPr lang="pl-PL" sz="1400" b="0" dirty="0" err="1">
                <a:solidFill>
                  <a:schemeClr val="bg1"/>
                </a:solidFill>
                <a:latin typeface="+mn-lt"/>
              </a:rPr>
              <a:t>machinery</a:t>
            </a:r>
            <a:r>
              <a:rPr lang="pl-PL" sz="1400" b="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4" name="Strzałka w dół 3"/>
          <p:cNvSpPr/>
          <p:nvPr/>
        </p:nvSpPr>
        <p:spPr>
          <a:xfrm>
            <a:off x="7514974" y="2846040"/>
            <a:ext cx="864096" cy="1735088"/>
          </a:xfrm>
          <a:prstGeom prst="downArrow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l-PL" sz="1400" dirty="0" err="1">
                <a:solidFill>
                  <a:schemeClr val="tx1"/>
                </a:solidFill>
              </a:rPr>
              <a:t>Free</a:t>
            </a:r>
            <a:endParaRPr lang="pl-PL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l-PL" sz="1400" dirty="0">
                <a:solidFill>
                  <a:schemeClr val="tx1"/>
                </a:solidFill>
              </a:rPr>
              <a:t>Transfer</a:t>
            </a:r>
          </a:p>
        </p:txBody>
      </p:sp>
      <p:sp>
        <p:nvSpPr>
          <p:cNvPr id="5" name="Strzałka w dół 4"/>
          <p:cNvSpPr/>
          <p:nvPr/>
        </p:nvSpPr>
        <p:spPr>
          <a:xfrm>
            <a:off x="5210718" y="2846040"/>
            <a:ext cx="864096" cy="1702482"/>
          </a:xfrm>
          <a:prstGeom prst="down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l-PL" sz="1400" dirty="0">
                <a:solidFill>
                  <a:schemeClr val="tx1"/>
                </a:solidFill>
              </a:rPr>
              <a:t>Sale</a:t>
            </a:r>
          </a:p>
        </p:txBody>
      </p:sp>
      <p:sp>
        <p:nvSpPr>
          <p:cNvPr id="6" name="Strzałka w dół 5"/>
          <p:cNvSpPr/>
          <p:nvPr/>
        </p:nvSpPr>
        <p:spPr>
          <a:xfrm>
            <a:off x="6371230" y="2813434"/>
            <a:ext cx="864096" cy="1735088"/>
          </a:xfrm>
          <a:prstGeom prst="down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pl-PL" sz="1400" dirty="0" err="1">
                <a:solidFill>
                  <a:schemeClr val="tx1"/>
                </a:solidFill>
              </a:rPr>
              <a:t>Apport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7" name="Symbol zastępczy zawartości 1"/>
          <p:cNvSpPr txBox="1">
            <a:spLocks/>
          </p:cNvSpPr>
          <p:nvPr/>
        </p:nvSpPr>
        <p:spPr bwMode="auto">
          <a:xfrm>
            <a:off x="865883" y="1439029"/>
            <a:ext cx="3924300" cy="539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alt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Technology Transfer</a:t>
            </a:r>
            <a:endParaRPr lang="pl-PL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Symbol zastępczy zawartości 1"/>
          <p:cNvSpPr txBox="1">
            <a:spLocks/>
          </p:cNvSpPr>
          <p:nvPr/>
        </p:nvSpPr>
        <p:spPr bwMode="auto">
          <a:xfrm>
            <a:off x="2194992" y="5049490"/>
            <a:ext cx="1504950" cy="539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WHAT</a:t>
            </a:r>
            <a:endParaRPr lang="pl-PL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971600" y="2060848"/>
            <a:ext cx="3490912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971600" y="3573016"/>
            <a:ext cx="3490912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>
            <a:off x="899592" y="5589240"/>
            <a:ext cx="3490912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Symbol zastępczy zawartości 1"/>
          <p:cNvSpPr txBox="1">
            <a:spLocks/>
          </p:cNvSpPr>
          <p:nvPr/>
        </p:nvSpPr>
        <p:spPr bwMode="auto">
          <a:xfrm>
            <a:off x="2194992" y="2968359"/>
            <a:ext cx="1504950" cy="539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</a:t>
            </a:r>
            <a:endParaRPr lang="pl-PL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12" y="0"/>
            <a:ext cx="9217024" cy="685915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51520" y="4941168"/>
            <a:ext cx="1728192" cy="872192"/>
          </a:xfrm>
          <a:prstGeom prst="roundRect">
            <a:avLst>
              <a:gd name="adj" fmla="val 3283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INNOVATION BROKERS</a:t>
            </a: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9552" y="196591"/>
            <a:ext cx="2448272" cy="1630620"/>
          </a:xfrm>
          <a:prstGeom prst="roundRect">
            <a:avLst>
              <a:gd name="adj" fmla="val 3283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ORGANISED BUSINESS WITH SCIENCE MEETINGS</a:t>
            </a:r>
            <a:endParaRPr lang="pl-PL" sz="20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1" y="5888223"/>
            <a:ext cx="724299" cy="55730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71" y="639273"/>
            <a:ext cx="745535" cy="57410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32" y="5787684"/>
            <a:ext cx="753810" cy="58000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37" y="5542354"/>
            <a:ext cx="765651" cy="58912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80" y="1910529"/>
            <a:ext cx="846232" cy="649110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3057278" y="5109597"/>
            <a:ext cx="1728192" cy="492978"/>
          </a:xfrm>
          <a:prstGeom prst="roundRect">
            <a:avLst>
              <a:gd name="adj" fmla="val 3283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EXPERTISES</a:t>
            </a:r>
            <a:endParaRPr lang="pl-PL" sz="20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734156" y="5269587"/>
            <a:ext cx="1870292" cy="1251406"/>
          </a:xfrm>
          <a:prstGeom prst="roundRect">
            <a:avLst>
              <a:gd name="adj" fmla="val 3283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TRAININGS AND WORKSHOPS</a:t>
            </a:r>
            <a:endParaRPr lang="pl-PL" sz="20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6012160" y="188864"/>
            <a:ext cx="2426648" cy="1630620"/>
          </a:xfrm>
          <a:prstGeom prst="roundRect">
            <a:avLst>
              <a:gd name="adj" fmla="val 3283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AT 16 FACULTIES MORE THAN 400 RESEARCH and TECHNOLOGIES</a:t>
            </a:r>
            <a:endParaRPr lang="pl-PL" sz="2000" dirty="0"/>
          </a:p>
        </p:txBody>
      </p:sp>
      <p:pic>
        <p:nvPicPr>
          <p:cNvPr id="3074" name="Picture 2" descr="Znalezione obrazy dla zapytania transf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65" y="1628800"/>
            <a:ext cx="1349901" cy="134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2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04" y="2002518"/>
            <a:ext cx="1731278" cy="1065680"/>
          </a:xfrm>
          <a:prstGeom prst="rect">
            <a:avLst/>
          </a:prstGeom>
        </p:spPr>
      </p:pic>
      <p:sp>
        <p:nvSpPr>
          <p:cNvPr id="4" name="Symbol zastępczy tekstu 2"/>
          <p:cNvSpPr txBox="1">
            <a:spLocks/>
          </p:cNvSpPr>
          <p:nvPr/>
        </p:nvSpPr>
        <p:spPr>
          <a:xfrm>
            <a:off x="179512" y="197439"/>
            <a:ext cx="8285163" cy="504825"/>
          </a:xfrm>
          <a:ln/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l-PL" altLang="pl-PL" sz="28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UNITS SUPPORTING THE TRANSFER </a:t>
            </a:r>
            <a:endParaRPr lang="en-GB" altLang="pl-PL" sz="2800" b="1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ymbol zastępczy tekstu 2"/>
          <p:cNvSpPr txBox="1">
            <a:spLocks/>
          </p:cNvSpPr>
          <p:nvPr/>
        </p:nvSpPr>
        <p:spPr>
          <a:xfrm>
            <a:off x="2592288" y="2412656"/>
            <a:ext cx="4355976" cy="504825"/>
          </a:xfrm>
          <a:ln/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 OFFICE</a:t>
            </a:r>
            <a:endParaRPr lang="en-GB" altLang="pl-PL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56" name="Picture 4" descr="Report confer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4" y="4293096"/>
            <a:ext cx="1997614" cy="14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biurokarier.pwr.edu.pl/upload_files/Fotolia_50098752_Subscription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4" y="1916832"/>
            <a:ext cx="1958174" cy="13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ymbol zastępczy tekstu 2"/>
          <p:cNvSpPr txBox="1">
            <a:spLocks/>
          </p:cNvSpPr>
          <p:nvPr/>
        </p:nvSpPr>
        <p:spPr>
          <a:xfrm>
            <a:off x="1907704" y="4961645"/>
            <a:ext cx="4355976" cy="504825"/>
          </a:xfrm>
          <a:ln/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b="1" dirty="0" smtClean="0">
                <a:solidFill>
                  <a:schemeClr val="bg1"/>
                </a:solidFill>
                <a:latin typeface="+mn-lt"/>
              </a:rPr>
              <a:t>THE UNIVERSITY CONGRESS CENTRE</a:t>
            </a:r>
            <a:endParaRPr lang="en-GB" altLang="pl-PL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560" name="Picture 8" descr="Mis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140968"/>
            <a:ext cx="1925888" cy="148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29" y="692696"/>
            <a:ext cx="2355602" cy="1382246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295636" y="1001836"/>
            <a:ext cx="5580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 OF SCIENTIFIC AND TECHNICAL INFORMATION</a:t>
            </a:r>
            <a:endParaRPr lang="pl-PL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 FOR SCIENCE AND ECONOMY COOPERATION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6" descr="http://www.inkubator.pwr.wroc.pl/images/grap/aip-logo.jpg?13524881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97" y="3563530"/>
            <a:ext cx="166052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01877" y="3625449"/>
            <a:ext cx="4426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pl-PL" b="1" dirty="0" smtClean="0">
                <a:solidFill>
                  <a:schemeClr val="bg1"/>
                </a:solidFill>
                <a:latin typeface="+mn-lt"/>
              </a:rPr>
              <a:t>ACADEMIC </a:t>
            </a:r>
            <a:r>
              <a:rPr lang="pl-PL" altLang="pl-PL" b="1" dirty="0" smtClean="0">
                <a:solidFill>
                  <a:schemeClr val="bg1"/>
                </a:solidFill>
                <a:latin typeface="+mn-lt"/>
              </a:rPr>
              <a:t>ENTREPRENEURSHIP</a:t>
            </a:r>
            <a:r>
              <a:rPr lang="en-US" altLang="pl-PL" b="1" dirty="0" smtClean="0">
                <a:solidFill>
                  <a:schemeClr val="bg1"/>
                </a:solidFill>
                <a:latin typeface="+mn-lt"/>
              </a:rPr>
              <a:t> INCUBATOR</a:t>
            </a:r>
            <a:endParaRPr lang="pl-PL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30" name="Picture 6" descr="http://www.wctt.pl/site_media/upload/images/2014_logo_wctt_ang_kolor_pi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4" y="5665384"/>
            <a:ext cx="2988840" cy="107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ymbol zastępczy tekstu 2"/>
          <p:cNvSpPr txBox="1">
            <a:spLocks/>
          </p:cNvSpPr>
          <p:nvPr/>
        </p:nvSpPr>
        <p:spPr>
          <a:xfrm>
            <a:off x="683568" y="6093296"/>
            <a:ext cx="5076056" cy="504825"/>
          </a:xfrm>
          <a:ln/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b="1" dirty="0" smtClean="0">
                <a:solidFill>
                  <a:schemeClr val="bg1"/>
                </a:solidFill>
                <a:latin typeface="+mn-lt"/>
              </a:rPr>
              <a:t>WROCŁAW CENTRE FOR TECHNOLOGY TRANSFER</a:t>
            </a:r>
            <a:endParaRPr lang="en-GB" altLang="pl-PL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078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1-PL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Projekt domyślny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jekt domyślny 1">
        <a:dk1>
          <a:srgbClr val="000000"/>
        </a:dk1>
        <a:lt1>
          <a:srgbClr val="FFFFFF"/>
        </a:lt1>
        <a:dk2>
          <a:srgbClr val="FFEBD5"/>
        </a:dk2>
        <a:lt2>
          <a:srgbClr val="78120A"/>
        </a:lt2>
        <a:accent1>
          <a:srgbClr val="E32213"/>
        </a:accent1>
        <a:accent2>
          <a:srgbClr val="FFD3A1"/>
        </a:accent2>
        <a:accent3>
          <a:srgbClr val="FFFFFF"/>
        </a:accent3>
        <a:accent4>
          <a:srgbClr val="000000"/>
        </a:accent4>
        <a:accent5>
          <a:srgbClr val="EFABAA"/>
        </a:accent5>
        <a:accent6>
          <a:srgbClr val="E7BF91"/>
        </a:accent6>
        <a:hlink>
          <a:srgbClr val="FFD9AF"/>
        </a:hlink>
        <a:folHlink>
          <a:srgbClr val="FFB2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prezentacja_v2_2017-03_en</Template>
  <TotalTime>306</TotalTime>
  <Words>482</Words>
  <Application>Microsoft Office PowerPoint</Application>
  <PresentationFormat>Pokaz na ekranie (4:3)</PresentationFormat>
  <Paragraphs>124</Paragraphs>
  <Slides>20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20</vt:i4>
      </vt:variant>
    </vt:vector>
  </HeadingPairs>
  <TitlesOfParts>
    <vt:vector size="29" baseType="lpstr">
      <vt:lpstr>Microsoft YaHei</vt:lpstr>
      <vt:lpstr>Arial</vt:lpstr>
      <vt:lpstr>Calibri</vt:lpstr>
      <vt:lpstr>Calibri Light</vt:lpstr>
      <vt:lpstr>Courier New</vt:lpstr>
      <vt:lpstr>Tahoma</vt:lpstr>
      <vt:lpstr>Trebuchet MS</vt:lpstr>
      <vt:lpstr>szablon1-PL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Damian Derlukiewicz</dc:creator>
  <cp:lastModifiedBy>ZLNB</cp:lastModifiedBy>
  <cp:revision>38</cp:revision>
  <dcterms:created xsi:type="dcterms:W3CDTF">2018-03-12T22:15:56Z</dcterms:created>
  <dcterms:modified xsi:type="dcterms:W3CDTF">2019-12-10T15:49:57Z</dcterms:modified>
</cp:coreProperties>
</file>