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7" r:id="rId1"/>
  </p:sldMasterIdLst>
  <p:notesMasterIdLst>
    <p:notesMasterId r:id="rId20"/>
  </p:notesMasterIdLst>
  <p:sldIdLst>
    <p:sldId id="256" r:id="rId2"/>
    <p:sldId id="282" r:id="rId3"/>
    <p:sldId id="288" r:id="rId4"/>
    <p:sldId id="296" r:id="rId5"/>
    <p:sldId id="279" r:id="rId6"/>
    <p:sldId id="290" r:id="rId7"/>
    <p:sldId id="293" r:id="rId8"/>
    <p:sldId id="294" r:id="rId9"/>
    <p:sldId id="295" r:id="rId10"/>
    <p:sldId id="277" r:id="rId11"/>
    <p:sldId id="272" r:id="rId12"/>
    <p:sldId id="297" r:id="rId13"/>
    <p:sldId id="283" r:id="rId14"/>
    <p:sldId id="285" r:id="rId15"/>
    <p:sldId id="286" r:id="rId16"/>
    <p:sldId id="289" r:id="rId17"/>
    <p:sldId id="287" r:id="rId18"/>
    <p:sldId id="263" r:id="rId19"/>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dia Piechocka" initials="LP" lastIdx="1" clrIdx="0">
    <p:extLst>
      <p:ext uri="{19B8F6BF-5375-455C-9EA6-DF929625EA0E}">
        <p15:presenceInfo xmlns:p15="http://schemas.microsoft.com/office/powerpoint/2012/main" userId="Lidia Piechoc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50" autoAdjust="0"/>
    <p:restoredTop sz="94660"/>
  </p:normalViewPr>
  <p:slideViewPr>
    <p:cSldViewPr snapToGrid="0">
      <p:cViewPr varScale="1">
        <p:scale>
          <a:sx n="68" d="100"/>
          <a:sy n="68" d="100"/>
        </p:scale>
        <p:origin x="524"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0-13T11:05:56.322" idx="1">
    <p:pos x="10" y="10"/>
    <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4A9FD2-8A73-4C07-A264-B119D5603692}"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pl-PL"/>
        </a:p>
      </dgm:t>
    </dgm:pt>
    <dgm:pt modelId="{26B7F6EB-A619-467F-BEF4-1B6C647BC6F7}">
      <dgm:prSet/>
      <dgm:spPr/>
      <dgm:t>
        <a:bodyPr/>
        <a:lstStyle/>
        <a:p>
          <a:r>
            <a:rPr lang="en-AU" dirty="0"/>
            <a:t>Actions conducted for the acquisition by the </a:t>
          </a:r>
          <a:r>
            <a:rPr lang="en-AU" dirty="0" err="1"/>
            <a:t>Wielkopolska</a:t>
          </a:r>
          <a:r>
            <a:rPr lang="en-AU" dirty="0"/>
            <a:t> Development Fund full operating capacity (</a:t>
          </a:r>
          <a:r>
            <a:rPr lang="en-AU" dirty="0" err="1"/>
            <a:t>i.a</a:t>
          </a:r>
          <a:r>
            <a:rPr lang="en-AU" dirty="0"/>
            <a:t>. organizational, technical, human resources)</a:t>
          </a:r>
          <a:endParaRPr lang="pl-PL" dirty="0"/>
        </a:p>
      </dgm:t>
    </dgm:pt>
    <dgm:pt modelId="{FAAA2ED7-0689-42B3-8521-BF3F7BA1A490}" type="parTrans" cxnId="{15A51408-D569-43C6-B3A6-F90BBD1FD8E7}">
      <dgm:prSet/>
      <dgm:spPr/>
      <dgm:t>
        <a:bodyPr/>
        <a:lstStyle/>
        <a:p>
          <a:endParaRPr lang="pl-PL"/>
        </a:p>
      </dgm:t>
    </dgm:pt>
    <dgm:pt modelId="{1E430374-7F5B-4638-8557-5680AB7F66DE}" type="sibTrans" cxnId="{15A51408-D569-43C6-B3A6-F90BBD1FD8E7}">
      <dgm:prSet/>
      <dgm:spPr/>
      <dgm:t>
        <a:bodyPr/>
        <a:lstStyle/>
        <a:p>
          <a:endParaRPr lang="pl-PL"/>
        </a:p>
      </dgm:t>
    </dgm:pt>
    <dgm:pt modelId="{852CB01E-2131-4C5C-8BE1-63CCE0469A7A}">
      <dgm:prSet custT="1"/>
      <dgm:spPr/>
      <dgm:t>
        <a:bodyPr/>
        <a:lstStyle/>
        <a:p>
          <a:r>
            <a:rPr lang="pl-PL" sz="1600" b="1" i="0" dirty="0"/>
            <a:t>Im</a:t>
          </a:r>
          <a:r>
            <a:rPr lang="en-US" sz="1600" b="1" i="0" dirty="0" err="1"/>
            <a:t>plementation</a:t>
          </a:r>
          <a:r>
            <a:rPr lang="en-US" sz="1600" b="1" i="0" dirty="0"/>
            <a:t> of the statutory tasks</a:t>
          </a:r>
          <a:r>
            <a:rPr lang="en-US" sz="1600" b="0" i="0" dirty="0"/>
            <a:t> </a:t>
          </a:r>
          <a:endParaRPr lang="pl-PL" sz="1600" dirty="0"/>
        </a:p>
      </dgm:t>
    </dgm:pt>
    <dgm:pt modelId="{6389EF22-6DD3-474C-AEA5-A1AA24D01C75}" type="sibTrans" cxnId="{6A1822A2-D1EB-4CBF-BFB0-E4AE28F65ADB}">
      <dgm:prSet/>
      <dgm:spPr/>
      <dgm:t>
        <a:bodyPr/>
        <a:lstStyle/>
        <a:p>
          <a:endParaRPr lang="pl-PL"/>
        </a:p>
      </dgm:t>
    </dgm:pt>
    <dgm:pt modelId="{5A92E270-3196-40B3-9715-F28BC0BD8B81}" type="parTrans" cxnId="{6A1822A2-D1EB-4CBF-BFB0-E4AE28F65ADB}">
      <dgm:prSet/>
      <dgm:spPr/>
      <dgm:t>
        <a:bodyPr/>
        <a:lstStyle/>
        <a:p>
          <a:endParaRPr lang="pl-PL"/>
        </a:p>
      </dgm:t>
    </dgm:pt>
    <dgm:pt modelId="{635C481E-D83A-425A-A3C6-FC6C0FA420E3}" type="pres">
      <dgm:prSet presAssocID="{264A9FD2-8A73-4C07-A264-B119D5603692}" presName="CompostProcess" presStyleCnt="0">
        <dgm:presLayoutVars>
          <dgm:dir/>
          <dgm:resizeHandles val="exact"/>
        </dgm:presLayoutVars>
      </dgm:prSet>
      <dgm:spPr/>
    </dgm:pt>
    <dgm:pt modelId="{F1E2F1E5-5AF9-4280-9DA5-9B32C2B762F0}" type="pres">
      <dgm:prSet presAssocID="{264A9FD2-8A73-4C07-A264-B119D5603692}" presName="arrow" presStyleLbl="bgShp" presStyleIdx="0" presStyleCnt="1" custLinFactNeighborX="-2942" custLinFactNeighborY="-26958"/>
      <dgm:spPr/>
    </dgm:pt>
    <dgm:pt modelId="{24A99E7E-DA51-4F82-9116-6806798E4696}" type="pres">
      <dgm:prSet presAssocID="{264A9FD2-8A73-4C07-A264-B119D5603692}" presName="linearProcess" presStyleCnt="0"/>
      <dgm:spPr/>
    </dgm:pt>
    <dgm:pt modelId="{760BAD31-5811-42D8-BAA8-73E259A77DE1}" type="pres">
      <dgm:prSet presAssocID="{26B7F6EB-A619-467F-BEF4-1B6C647BC6F7}" presName="textNode" presStyleLbl="node1" presStyleIdx="0" presStyleCnt="2">
        <dgm:presLayoutVars>
          <dgm:bulletEnabled val="1"/>
        </dgm:presLayoutVars>
      </dgm:prSet>
      <dgm:spPr/>
    </dgm:pt>
    <dgm:pt modelId="{908D680B-139F-48DD-8E73-4FE7C43B0B6B}" type="pres">
      <dgm:prSet presAssocID="{1E430374-7F5B-4638-8557-5680AB7F66DE}" presName="sibTrans" presStyleCnt="0"/>
      <dgm:spPr/>
    </dgm:pt>
    <dgm:pt modelId="{D8CB7265-2580-4B49-AF10-637E57C951E1}" type="pres">
      <dgm:prSet presAssocID="{852CB01E-2131-4C5C-8BE1-63CCE0469A7A}" presName="textNode" presStyleLbl="node1" presStyleIdx="1" presStyleCnt="2" custLinFactNeighborX="35074" custLinFactNeighborY="-2143">
        <dgm:presLayoutVars>
          <dgm:bulletEnabled val="1"/>
        </dgm:presLayoutVars>
      </dgm:prSet>
      <dgm:spPr/>
    </dgm:pt>
  </dgm:ptLst>
  <dgm:cxnLst>
    <dgm:cxn modelId="{15A51408-D569-43C6-B3A6-F90BBD1FD8E7}" srcId="{264A9FD2-8A73-4C07-A264-B119D5603692}" destId="{26B7F6EB-A619-467F-BEF4-1B6C647BC6F7}" srcOrd="0" destOrd="0" parTransId="{FAAA2ED7-0689-42B3-8521-BF3F7BA1A490}" sibTransId="{1E430374-7F5B-4638-8557-5680AB7F66DE}"/>
    <dgm:cxn modelId="{6A1822A2-D1EB-4CBF-BFB0-E4AE28F65ADB}" srcId="{264A9FD2-8A73-4C07-A264-B119D5603692}" destId="{852CB01E-2131-4C5C-8BE1-63CCE0469A7A}" srcOrd="1" destOrd="0" parTransId="{5A92E270-3196-40B3-9715-F28BC0BD8B81}" sibTransId="{6389EF22-6DD3-474C-AEA5-A1AA24D01C75}"/>
    <dgm:cxn modelId="{4A01EED0-AE7D-47BE-A542-5D63CD99779D}" type="presOf" srcId="{26B7F6EB-A619-467F-BEF4-1B6C647BC6F7}" destId="{760BAD31-5811-42D8-BAA8-73E259A77DE1}" srcOrd="0" destOrd="0" presId="urn:microsoft.com/office/officeart/2005/8/layout/hProcess9"/>
    <dgm:cxn modelId="{F969E7E9-7664-414E-857F-A55B4B62468A}" type="presOf" srcId="{852CB01E-2131-4C5C-8BE1-63CCE0469A7A}" destId="{D8CB7265-2580-4B49-AF10-637E57C951E1}" srcOrd="0" destOrd="0" presId="urn:microsoft.com/office/officeart/2005/8/layout/hProcess9"/>
    <dgm:cxn modelId="{9CEA64F8-B330-47A3-9D9B-36FBEFB98377}" type="presOf" srcId="{264A9FD2-8A73-4C07-A264-B119D5603692}" destId="{635C481E-D83A-425A-A3C6-FC6C0FA420E3}" srcOrd="0" destOrd="0" presId="urn:microsoft.com/office/officeart/2005/8/layout/hProcess9"/>
    <dgm:cxn modelId="{66250AED-E7D1-4633-BECC-B976F1CC1C2E}" type="presParOf" srcId="{635C481E-D83A-425A-A3C6-FC6C0FA420E3}" destId="{F1E2F1E5-5AF9-4280-9DA5-9B32C2B762F0}" srcOrd="0" destOrd="0" presId="urn:microsoft.com/office/officeart/2005/8/layout/hProcess9"/>
    <dgm:cxn modelId="{859AED68-5AAC-4DE9-97DE-61F71CF3C48B}" type="presParOf" srcId="{635C481E-D83A-425A-A3C6-FC6C0FA420E3}" destId="{24A99E7E-DA51-4F82-9116-6806798E4696}" srcOrd="1" destOrd="0" presId="urn:microsoft.com/office/officeart/2005/8/layout/hProcess9"/>
    <dgm:cxn modelId="{E07C792E-1774-44B5-BD14-CB8DD81038BD}" type="presParOf" srcId="{24A99E7E-DA51-4F82-9116-6806798E4696}" destId="{760BAD31-5811-42D8-BAA8-73E259A77DE1}" srcOrd="0" destOrd="0" presId="urn:microsoft.com/office/officeart/2005/8/layout/hProcess9"/>
    <dgm:cxn modelId="{77E4D61C-E74B-4AC8-8A1D-7863FEE1FF15}" type="presParOf" srcId="{24A99E7E-DA51-4F82-9116-6806798E4696}" destId="{908D680B-139F-48DD-8E73-4FE7C43B0B6B}" srcOrd="1" destOrd="0" presId="urn:microsoft.com/office/officeart/2005/8/layout/hProcess9"/>
    <dgm:cxn modelId="{47EABDD5-813C-4E7C-9A9A-624FEAA72F6F}" type="presParOf" srcId="{24A99E7E-DA51-4F82-9116-6806798E4696}" destId="{D8CB7265-2580-4B49-AF10-637E57C951E1}"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D0456E-98F1-4E62-90C5-DD1A3E88B1C5}" type="doc">
      <dgm:prSet loTypeId="urn:microsoft.com/office/officeart/2005/8/layout/pyramid3" loCatId="pyramid" qsTypeId="urn:microsoft.com/office/officeart/2005/8/quickstyle/simple1" qsCatId="simple" csTypeId="urn:microsoft.com/office/officeart/2005/8/colors/accent1_2" csCatId="accent1" phldr="0"/>
      <dgm:spPr/>
    </dgm:pt>
    <dgm:pt modelId="{02EE0EAC-942A-4ECF-BC46-EC82072ABB3C}" type="pres">
      <dgm:prSet presAssocID="{C5D0456E-98F1-4E62-90C5-DD1A3E88B1C5}" presName="Name0" presStyleCnt="0">
        <dgm:presLayoutVars>
          <dgm:dir/>
          <dgm:animLvl val="lvl"/>
          <dgm:resizeHandles val="exact"/>
        </dgm:presLayoutVars>
      </dgm:prSet>
      <dgm:spPr/>
    </dgm:pt>
  </dgm:ptLst>
  <dgm:cxnLst>
    <dgm:cxn modelId="{65B13BC6-AC33-4584-8CD8-C8E3F517E04C}" type="presOf" srcId="{C5D0456E-98F1-4E62-90C5-DD1A3E88B1C5}" destId="{02EE0EAC-942A-4ECF-BC46-EC82072ABB3C}" srcOrd="0" destOrd="0" presId="urn:microsoft.com/office/officeart/2005/8/layout/pyramid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E2F1E5-5AF9-4280-9DA5-9B32C2B762F0}">
      <dsp:nvSpPr>
        <dsp:cNvPr id="0" name=""/>
        <dsp:cNvSpPr/>
      </dsp:nvSpPr>
      <dsp:spPr>
        <a:xfrm>
          <a:off x="314341" y="0"/>
          <a:ext cx="5344556" cy="313746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0BAD31-5811-42D8-BAA8-73E259A77DE1}">
      <dsp:nvSpPr>
        <dsp:cNvPr id="0" name=""/>
        <dsp:cNvSpPr/>
      </dsp:nvSpPr>
      <dsp:spPr>
        <a:xfrm>
          <a:off x="76" y="941238"/>
          <a:ext cx="3067102" cy="125498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dirty="0"/>
            <a:t>Actions conducted for the acquisition by the </a:t>
          </a:r>
          <a:r>
            <a:rPr lang="en-AU" sz="1500" kern="1200" dirty="0" err="1"/>
            <a:t>Wielkopolska</a:t>
          </a:r>
          <a:r>
            <a:rPr lang="en-AU" sz="1500" kern="1200" dirty="0"/>
            <a:t> Development Fund full operating capacity (</a:t>
          </a:r>
          <a:r>
            <a:rPr lang="en-AU" sz="1500" kern="1200" dirty="0" err="1"/>
            <a:t>i.a</a:t>
          </a:r>
          <a:r>
            <a:rPr lang="en-AU" sz="1500" kern="1200" dirty="0"/>
            <a:t>. organizational, technical, human resources)</a:t>
          </a:r>
          <a:endParaRPr lang="pl-PL" sz="1500" kern="1200" dirty="0"/>
        </a:p>
      </dsp:txBody>
      <dsp:txXfrm>
        <a:off x="61339" y="1002501"/>
        <a:ext cx="2944576" cy="1132458"/>
      </dsp:txXfrm>
    </dsp:sp>
    <dsp:sp modelId="{D8CB7265-2580-4B49-AF10-637E57C951E1}">
      <dsp:nvSpPr>
        <dsp:cNvPr id="0" name=""/>
        <dsp:cNvSpPr/>
      </dsp:nvSpPr>
      <dsp:spPr>
        <a:xfrm>
          <a:off x="3220610" y="914343"/>
          <a:ext cx="3067102" cy="125498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b="1" i="0" kern="1200" dirty="0"/>
            <a:t>Im</a:t>
          </a:r>
          <a:r>
            <a:rPr lang="en-US" sz="1600" b="1" i="0" kern="1200" dirty="0" err="1"/>
            <a:t>plementation</a:t>
          </a:r>
          <a:r>
            <a:rPr lang="en-US" sz="1600" b="1" i="0" kern="1200" dirty="0"/>
            <a:t> of the statutory tasks</a:t>
          </a:r>
          <a:r>
            <a:rPr lang="en-US" sz="1600" b="0" i="0" kern="1200" dirty="0"/>
            <a:t> </a:t>
          </a:r>
          <a:endParaRPr lang="pl-PL" sz="1600" kern="1200" dirty="0"/>
        </a:p>
      </dsp:txBody>
      <dsp:txXfrm>
        <a:off x="3281873" y="975606"/>
        <a:ext cx="2944576" cy="11324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EEAD4FAA-BA14-411C-BD45-B941BFD48B1B}" type="datetimeFigureOut">
              <a:rPr lang="pl-PL" smtClean="0"/>
              <a:t>2017-10-16</a:t>
            </a:fld>
            <a:endParaRPr lang="pl-PL"/>
          </a:p>
        </p:txBody>
      </p:sp>
      <p:sp>
        <p:nvSpPr>
          <p:cNvPr id="4" name="Symbol zastępczy obrazu slajd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4A6467C8-436B-40A5-9F1E-98F76F619F1E}" type="slidenum">
              <a:rPr lang="pl-PL" smtClean="0"/>
              <a:t>‹#›</a:t>
            </a:fld>
            <a:endParaRPr lang="pl-PL"/>
          </a:p>
        </p:txBody>
      </p:sp>
    </p:spTree>
    <p:extLst>
      <p:ext uri="{BB962C8B-B14F-4D97-AF65-F5344CB8AC3E}">
        <p14:creationId xmlns:p14="http://schemas.microsoft.com/office/powerpoint/2010/main" val="535872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l-PL"/>
              <a:t>Kliknij, aby edytować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3918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10/16/2017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16361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10/16/2017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82907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10/16/2017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15405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10/16/2017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16070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10/16/2017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086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pPr/>
              <a:t>10/16/2017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pPr/>
              <a:t>‹#›</a:t>
            </a:fld>
            <a:endParaRPr lang="en-US" dirty="0"/>
          </a:p>
        </p:txBody>
      </p:sp>
    </p:spTree>
    <p:extLst>
      <p:ext uri="{BB962C8B-B14F-4D97-AF65-F5344CB8AC3E}">
        <p14:creationId xmlns:p14="http://schemas.microsoft.com/office/powerpoint/2010/main" val="2795208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l-PL"/>
              <a:t>Kliknij, aby edytować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6371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pPr/>
              <a:t>10/16/2017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410176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10/16/2017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4674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pPr/>
              <a:t>10/16/2017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2935674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5484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81658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5040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l-PL"/>
              <a:t>Kliknij, aby edytować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42A54C80-263E-416B-A8E0-580EDEADCBDC}" type="datetimeFigureOut">
              <a:rPr lang="en-US" smtClean="0"/>
              <a:pPr/>
              <a:t>10/16/2017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2536294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B61BEF0D-F0BB-DE4B-95CE-6DB70DBA9567}" type="datetimeFigureOut">
              <a:rPr lang="en-US" smtClean="0"/>
              <a:pPr/>
              <a:t>10/16/2017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17554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10/16/2017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1646212"/>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 id="214748387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8.png"/><Relationship Id="rId7" Type="http://schemas.openxmlformats.org/officeDocument/2006/relationships/diagramColors" Target="../diagrams/colors2.xml"/><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0C49FB2A-160E-42FE-8F6E-D7C0D71E62DB}"/>
              </a:ext>
            </a:extLst>
          </p:cNvPr>
          <p:cNvPicPr>
            <a:picLocks noChangeAspect="1"/>
          </p:cNvPicPr>
          <p:nvPr/>
        </p:nvPicPr>
        <p:blipFill>
          <a:blip r:embed="rId2"/>
          <a:stretch>
            <a:fillRect/>
          </a:stretch>
        </p:blipFill>
        <p:spPr>
          <a:xfrm>
            <a:off x="1012455" y="874322"/>
            <a:ext cx="4279392" cy="1335024"/>
          </a:xfrm>
          <a:prstGeom prst="rect">
            <a:avLst/>
          </a:prstGeom>
        </p:spPr>
      </p:pic>
      <p:pic>
        <p:nvPicPr>
          <p:cNvPr id="7" name="Obraz 6">
            <a:extLst>
              <a:ext uri="{FF2B5EF4-FFF2-40B4-BE49-F238E27FC236}">
                <a16:creationId xmlns:a16="http://schemas.microsoft.com/office/drawing/2014/main" id="{1D1E42FD-7628-44C9-AED7-1280ADC2AE90}"/>
              </a:ext>
            </a:extLst>
          </p:cNvPr>
          <p:cNvPicPr>
            <a:picLocks noChangeAspect="1"/>
          </p:cNvPicPr>
          <p:nvPr/>
        </p:nvPicPr>
        <p:blipFill>
          <a:blip r:embed="rId3"/>
          <a:stretch>
            <a:fillRect/>
          </a:stretch>
        </p:blipFill>
        <p:spPr>
          <a:xfrm>
            <a:off x="5663686" y="642026"/>
            <a:ext cx="3577875" cy="1800785"/>
          </a:xfrm>
          <a:prstGeom prst="rect">
            <a:avLst/>
          </a:prstGeom>
        </p:spPr>
      </p:pic>
      <p:sp>
        <p:nvSpPr>
          <p:cNvPr id="8" name="Prostokąt 7">
            <a:extLst>
              <a:ext uri="{FF2B5EF4-FFF2-40B4-BE49-F238E27FC236}">
                <a16:creationId xmlns:a16="http://schemas.microsoft.com/office/drawing/2014/main" id="{8969D99D-1D90-4216-9635-A62BC840A38E}"/>
              </a:ext>
            </a:extLst>
          </p:cNvPr>
          <p:cNvSpPr/>
          <p:nvPr/>
        </p:nvSpPr>
        <p:spPr>
          <a:xfrm>
            <a:off x="520700" y="2705854"/>
            <a:ext cx="9715499" cy="1938992"/>
          </a:xfrm>
          <a:prstGeom prst="rect">
            <a:avLst/>
          </a:prstGeom>
        </p:spPr>
        <p:txBody>
          <a:bodyPr wrap="square">
            <a:spAutoFit/>
          </a:bodyPr>
          <a:lstStyle/>
          <a:p>
            <a:pPr algn="ctr" eaLnBrk="0" fontAlgn="base" hangingPunct="0">
              <a:spcBef>
                <a:spcPct val="0"/>
              </a:spcBef>
              <a:spcAft>
                <a:spcPct val="0"/>
              </a:spcAft>
              <a:defRPr/>
            </a:pPr>
            <a:r>
              <a:rPr lang="en-US" sz="4000" b="1" dirty="0">
                <a:solidFill>
                  <a:schemeClr val="accent2">
                    <a:lumMod val="75000"/>
                  </a:schemeClr>
                </a:solidFill>
                <a:latin typeface="Agency" panose="00000400000000000000" pitchFamily="2" charset="0"/>
                <a:ea typeface="SimSun" panose="02010600030101010101" pitchFamily="2" charset="-122"/>
                <a:cs typeface="Arial" panose="020B0604020202020204" pitchFamily="34" charset="0"/>
              </a:rPr>
              <a:t>WIELKOPOLSKA REGION DEVELOPMENT FUND</a:t>
            </a:r>
            <a:endParaRPr lang="pl-PL" sz="4000" b="1" dirty="0">
              <a:solidFill>
                <a:schemeClr val="accent2">
                  <a:lumMod val="75000"/>
                </a:schemeClr>
              </a:solidFill>
              <a:latin typeface="Agency" panose="00000400000000000000" pitchFamily="2" charset="0"/>
              <a:ea typeface="SimSun" panose="02010600030101010101" pitchFamily="2" charset="-122"/>
              <a:cs typeface="Arial" panose="020B0604020202020204" pitchFamily="34" charset="0"/>
            </a:endParaRPr>
          </a:p>
          <a:p>
            <a:pPr algn="ctr" eaLnBrk="0" fontAlgn="base" hangingPunct="0">
              <a:spcBef>
                <a:spcPct val="0"/>
              </a:spcBef>
              <a:spcAft>
                <a:spcPct val="0"/>
              </a:spcAft>
              <a:defRPr/>
            </a:pPr>
            <a:r>
              <a:rPr lang="en-US" sz="4000" b="1" dirty="0">
                <a:solidFill>
                  <a:schemeClr val="accent2">
                    <a:lumMod val="75000"/>
                  </a:schemeClr>
                </a:solidFill>
                <a:latin typeface="Agency" panose="00000400000000000000" pitchFamily="2" charset="0"/>
                <a:ea typeface="SimSun" panose="02010600030101010101" pitchFamily="2" charset="-122"/>
                <a:cs typeface="Arial" panose="020B0604020202020204" pitchFamily="34" charset="0"/>
              </a:rPr>
              <a:t>SELF-GOVERNMENT COMPANY </a:t>
            </a:r>
          </a:p>
        </p:txBody>
      </p:sp>
      <p:sp>
        <p:nvSpPr>
          <p:cNvPr id="10" name="Podtytuł 2">
            <a:extLst>
              <a:ext uri="{FF2B5EF4-FFF2-40B4-BE49-F238E27FC236}">
                <a16:creationId xmlns:a16="http://schemas.microsoft.com/office/drawing/2014/main" id="{9106E6D5-16AC-42E3-B911-57A1692888D3}"/>
              </a:ext>
            </a:extLst>
          </p:cNvPr>
          <p:cNvSpPr txBox="1">
            <a:spLocks/>
          </p:cNvSpPr>
          <p:nvPr/>
        </p:nvSpPr>
        <p:spPr bwMode="auto">
          <a:xfrm>
            <a:off x="1536700" y="4772025"/>
            <a:ext cx="773430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marL="0" indent="0" algn="r" defTabSz="457200" rtl="0" eaLnBrk="0" fontAlgn="base" hangingPunct="0">
              <a:spcBef>
                <a:spcPts val="1000"/>
              </a:spcBef>
              <a:spcAft>
                <a:spcPct val="0"/>
              </a:spcAft>
              <a:buClr>
                <a:schemeClr val="accent1"/>
              </a:buClr>
              <a:buSzPct val="80000"/>
              <a:buFont typeface="Wingdings 3" panose="05040102010807070707" pitchFamily="18" charset="2"/>
              <a:buNone/>
              <a:defRPr sz="3200" kern="1200">
                <a:solidFill>
                  <a:schemeClr val="tx1">
                    <a:lumMod val="50000"/>
                    <a:lumOff val="50000"/>
                  </a:schemeClr>
                </a:solidFill>
                <a:latin typeface="+mn-lt"/>
                <a:ea typeface="+mn-ea"/>
                <a:cs typeface="+mn-cs"/>
              </a:defRPr>
            </a:lvl1pPr>
            <a:lvl2pPr marL="457200" indent="0" algn="ctr" defTabSz="457200" rtl="0" eaLnBrk="0" fontAlgn="base" hangingPunct="0">
              <a:spcBef>
                <a:spcPts val="1000"/>
              </a:spcBef>
              <a:spcAft>
                <a:spcPct val="0"/>
              </a:spcAft>
              <a:buClr>
                <a:schemeClr val="accent1"/>
              </a:buClr>
              <a:buSzPct val="80000"/>
              <a:buFont typeface="Wingdings 3" panose="05040102010807070707" pitchFamily="18" charset="2"/>
              <a:buNone/>
              <a:defRPr sz="1600" kern="1200">
                <a:solidFill>
                  <a:schemeClr val="tx1">
                    <a:tint val="75000"/>
                  </a:schemeClr>
                </a:solidFill>
                <a:latin typeface="+mn-lt"/>
                <a:ea typeface="+mn-ea"/>
                <a:cs typeface="+mn-cs"/>
              </a:defRPr>
            </a:lvl2pPr>
            <a:lvl3pPr marL="914400" indent="0" algn="ctr" defTabSz="457200" rtl="0" eaLnBrk="0" fontAlgn="base" hangingPunct="0">
              <a:spcBef>
                <a:spcPts val="1000"/>
              </a:spcBef>
              <a:spcAft>
                <a:spcPct val="0"/>
              </a:spcAft>
              <a:buClr>
                <a:schemeClr val="accent1"/>
              </a:buClr>
              <a:buSzPct val="80000"/>
              <a:buFont typeface="Wingdings 3" panose="05040102010807070707" pitchFamily="18" charset="2"/>
              <a:buNone/>
              <a:defRPr sz="1400" kern="1200">
                <a:solidFill>
                  <a:schemeClr val="tx1">
                    <a:tint val="75000"/>
                  </a:schemeClr>
                </a:solidFill>
                <a:latin typeface="+mn-lt"/>
                <a:ea typeface="+mn-ea"/>
                <a:cs typeface="+mn-cs"/>
              </a:defRPr>
            </a:lvl3pPr>
            <a:lvl4pPr marL="1371600" indent="0" algn="ctr" defTabSz="457200" rtl="0" eaLnBrk="0" fontAlgn="base" hangingPunct="0">
              <a:spcBef>
                <a:spcPts val="1000"/>
              </a:spcBef>
              <a:spcAft>
                <a:spcPct val="0"/>
              </a:spcAft>
              <a:buClr>
                <a:schemeClr val="accent1"/>
              </a:buClr>
              <a:buSzPct val="80000"/>
              <a:buFont typeface="Wingdings 3" panose="05040102010807070707" pitchFamily="18" charset="2"/>
              <a:buNone/>
              <a:defRPr sz="1200" kern="1200">
                <a:solidFill>
                  <a:schemeClr val="tx1">
                    <a:tint val="75000"/>
                  </a:schemeClr>
                </a:solidFill>
                <a:latin typeface="+mn-lt"/>
                <a:ea typeface="+mn-ea"/>
                <a:cs typeface="+mn-cs"/>
              </a:defRPr>
            </a:lvl4pPr>
            <a:lvl5pPr marL="1828800" indent="0" algn="ctr" defTabSz="457200" rtl="0" eaLnBrk="0" fontAlgn="base" hangingPunct="0">
              <a:spcBef>
                <a:spcPts val="1000"/>
              </a:spcBef>
              <a:spcAft>
                <a:spcPct val="0"/>
              </a:spcAft>
              <a:buClr>
                <a:schemeClr val="accent1"/>
              </a:buClr>
              <a:buSzPct val="80000"/>
              <a:buFont typeface="Wingdings 3" panose="050401020108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ts val="1000"/>
              </a:spcBef>
              <a:spcAft>
                <a:spcPts val="0"/>
              </a:spcAft>
              <a:buClr>
                <a:srgbClr val="F2F2F2"/>
              </a:buClr>
              <a:buSzPct val="80000"/>
              <a:buFont typeface="Wingdings 3" charset="2"/>
              <a:buNone/>
              <a:tabLst/>
              <a:defRPr/>
            </a:pPr>
            <a:r>
              <a:rPr kumimoji="0" lang="pl-PL" sz="2800" b="1" i="0" u="none" strike="noStrike" kern="1200" cap="none" spc="0" normalizeH="0" baseline="0" noProof="0" dirty="0">
                <a:ln>
                  <a:noFill/>
                </a:ln>
                <a:solidFill>
                  <a:schemeClr val="accent1">
                    <a:lumMod val="75000"/>
                  </a:schemeClr>
                </a:solidFill>
                <a:effectLst/>
                <a:uLnTx/>
                <a:uFillTx/>
                <a:latin typeface="+mj-lt"/>
                <a:ea typeface="SimSun" panose="02010600030101010101" pitchFamily="2" charset="-122"/>
                <a:cs typeface="Arial" panose="020B0604020202020204" pitchFamily="34" charset="0"/>
              </a:rPr>
              <a:t>New </a:t>
            </a:r>
            <a:r>
              <a:rPr kumimoji="0" lang="pl-PL" sz="2800" b="1" i="0" u="none" strike="noStrike" kern="1200" cap="none" spc="0" normalizeH="0" baseline="0" noProof="0" dirty="0" err="1">
                <a:ln>
                  <a:noFill/>
                </a:ln>
                <a:solidFill>
                  <a:schemeClr val="accent1">
                    <a:lumMod val="75000"/>
                  </a:schemeClr>
                </a:solidFill>
                <a:effectLst/>
                <a:uLnTx/>
                <a:uFillTx/>
                <a:latin typeface="+mj-lt"/>
                <a:ea typeface="SimSun" panose="02010600030101010101" pitchFamily="2" charset="-122"/>
                <a:cs typeface="Arial" panose="020B0604020202020204" pitchFamily="34" charset="0"/>
              </a:rPr>
              <a:t>support</a:t>
            </a:r>
            <a:r>
              <a:rPr kumimoji="0" lang="pl-PL" sz="2800" b="1" i="0" u="none" strike="noStrike" kern="1200" cap="none" spc="0" normalizeH="0" baseline="0" noProof="0" dirty="0">
                <a:ln>
                  <a:noFill/>
                </a:ln>
                <a:solidFill>
                  <a:schemeClr val="accent1">
                    <a:lumMod val="75000"/>
                  </a:schemeClr>
                </a:solidFill>
                <a:effectLst/>
                <a:uLnTx/>
                <a:uFillTx/>
                <a:latin typeface="+mj-lt"/>
                <a:ea typeface="SimSun" panose="02010600030101010101" pitchFamily="2" charset="-122"/>
                <a:cs typeface="Arial" panose="020B0604020202020204" pitchFamily="34" charset="0"/>
              </a:rPr>
              <a:t> instruments for MSE </a:t>
            </a:r>
          </a:p>
          <a:p>
            <a:pPr marL="0" marR="0" lvl="0" indent="0" algn="ctr" defTabSz="457200" rtl="0" eaLnBrk="1" fontAlgn="auto" latinLnBrk="0" hangingPunct="1">
              <a:lnSpc>
                <a:spcPct val="100000"/>
              </a:lnSpc>
              <a:spcBef>
                <a:spcPts val="1000"/>
              </a:spcBef>
              <a:spcAft>
                <a:spcPts val="0"/>
              </a:spcAft>
              <a:buClr>
                <a:srgbClr val="F2F2F2"/>
              </a:buClr>
              <a:buSzPct val="80000"/>
              <a:buFont typeface="Wingdings 3" charset="2"/>
              <a:buNone/>
              <a:tabLst/>
              <a:defRPr/>
            </a:pPr>
            <a:r>
              <a:rPr kumimoji="0" lang="pl-PL" sz="2800" b="1" i="0" u="none" strike="noStrike" kern="1200" cap="none" spc="0" normalizeH="0" baseline="0" noProof="0" dirty="0">
                <a:ln>
                  <a:noFill/>
                </a:ln>
                <a:solidFill>
                  <a:schemeClr val="accent1">
                    <a:lumMod val="75000"/>
                  </a:schemeClr>
                </a:solidFill>
                <a:effectLst/>
                <a:uLnTx/>
                <a:uFillTx/>
                <a:latin typeface="+mj-lt"/>
                <a:ea typeface="SimSun" panose="02010600030101010101" pitchFamily="2" charset="-122"/>
                <a:cs typeface="Arial" panose="020B0604020202020204" pitchFamily="34" charset="0"/>
              </a:rPr>
              <a:t>and </a:t>
            </a:r>
            <a:r>
              <a:rPr kumimoji="0" lang="pl-PL" sz="2800" b="1" i="0" u="none" strike="noStrike" kern="1200" cap="none" spc="0" normalizeH="0" baseline="0" noProof="0" dirty="0" err="1">
                <a:ln>
                  <a:noFill/>
                </a:ln>
                <a:solidFill>
                  <a:schemeClr val="accent1">
                    <a:lumMod val="75000"/>
                  </a:schemeClr>
                </a:solidFill>
                <a:effectLst/>
                <a:uLnTx/>
                <a:uFillTx/>
                <a:latin typeface="+mj-lt"/>
                <a:ea typeface="SimSun" panose="02010600030101010101" pitchFamily="2" charset="-122"/>
                <a:cs typeface="Arial" panose="020B0604020202020204" pitchFamily="34" charset="0"/>
              </a:rPr>
              <a:t>urban</a:t>
            </a:r>
            <a:r>
              <a:rPr kumimoji="0" lang="pl-PL" sz="2800" b="1" i="0" u="none" strike="noStrike" kern="1200" cap="none" spc="0" normalizeH="0" baseline="0" noProof="0" dirty="0">
                <a:ln>
                  <a:noFill/>
                </a:ln>
                <a:solidFill>
                  <a:schemeClr val="accent1">
                    <a:lumMod val="75000"/>
                  </a:schemeClr>
                </a:solidFill>
                <a:effectLst/>
                <a:uLnTx/>
                <a:uFillTx/>
                <a:latin typeface="+mj-lt"/>
                <a:ea typeface="SimSun" panose="02010600030101010101" pitchFamily="2" charset="-122"/>
                <a:cs typeface="Arial" panose="020B0604020202020204" pitchFamily="34" charset="0"/>
              </a:rPr>
              <a:t> </a:t>
            </a:r>
            <a:r>
              <a:rPr kumimoji="0" lang="pl-PL" sz="2800" b="1" i="0" u="none" strike="noStrike" kern="1200" cap="none" spc="0" normalizeH="0" baseline="0" noProof="0" dirty="0" err="1">
                <a:ln>
                  <a:noFill/>
                </a:ln>
                <a:solidFill>
                  <a:schemeClr val="accent1">
                    <a:lumMod val="75000"/>
                  </a:schemeClr>
                </a:solidFill>
                <a:effectLst/>
                <a:uLnTx/>
                <a:uFillTx/>
                <a:latin typeface="+mj-lt"/>
                <a:ea typeface="SimSun" panose="02010600030101010101" pitchFamily="2" charset="-122"/>
                <a:cs typeface="Arial" panose="020B0604020202020204" pitchFamily="34" charset="0"/>
              </a:rPr>
              <a:t>areas</a:t>
            </a:r>
            <a:endParaRPr kumimoji="0" lang="pl-PL" sz="2800" b="1" i="0" u="none" strike="noStrike" kern="1200" cap="none" spc="0" normalizeH="0" baseline="0" noProof="0" dirty="0">
              <a:ln>
                <a:noFill/>
              </a:ln>
              <a:solidFill>
                <a:schemeClr val="accent1">
                  <a:lumMod val="75000"/>
                </a:schemeClr>
              </a:solidFill>
              <a:effectLst/>
              <a:uLnTx/>
              <a:uFillTx/>
              <a:latin typeface="+mj-lt"/>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2604420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5247826" y="4448906"/>
            <a:ext cx="2347782" cy="2285999"/>
          </a:xfrm>
          <a:prstGeom prst="rect">
            <a:avLst/>
          </a:prstGeom>
        </p:spPr>
      </p:pic>
      <p:sp>
        <p:nvSpPr>
          <p:cNvPr id="2" name="Tytuł 1">
            <a:extLst>
              <a:ext uri="{FF2B5EF4-FFF2-40B4-BE49-F238E27FC236}">
                <a16:creationId xmlns:a16="http://schemas.microsoft.com/office/drawing/2014/main" id="{809D07C1-D260-4EB7-AA62-67CEAB96C97D}"/>
              </a:ext>
            </a:extLst>
          </p:cNvPr>
          <p:cNvSpPr>
            <a:spLocks noGrp="1"/>
          </p:cNvSpPr>
          <p:nvPr>
            <p:ph type="title"/>
          </p:nvPr>
        </p:nvSpPr>
        <p:spPr>
          <a:xfrm>
            <a:off x="677334" y="609600"/>
            <a:ext cx="6424506" cy="723089"/>
          </a:xfrm>
        </p:spPr>
        <p:txBody>
          <a:bodyPr>
            <a:normAutofit/>
          </a:bodyPr>
          <a:lstStyle/>
          <a:p>
            <a:pPr algn="ctr"/>
            <a:r>
              <a:rPr lang="pl-PL" sz="3200" dirty="0"/>
              <a:t>COMPANY ACTIVITY</a:t>
            </a:r>
          </a:p>
        </p:txBody>
      </p:sp>
      <p:sp>
        <p:nvSpPr>
          <p:cNvPr id="3" name="Symbol zastępczy zawartości 2">
            <a:extLst>
              <a:ext uri="{FF2B5EF4-FFF2-40B4-BE49-F238E27FC236}">
                <a16:creationId xmlns:a16="http://schemas.microsoft.com/office/drawing/2014/main" id="{9C325A41-A921-47CF-8925-0821A42889A2}"/>
              </a:ext>
            </a:extLst>
          </p:cNvPr>
          <p:cNvSpPr>
            <a:spLocks noGrp="1"/>
          </p:cNvSpPr>
          <p:nvPr>
            <p:ph idx="1"/>
          </p:nvPr>
        </p:nvSpPr>
        <p:spPr>
          <a:xfrm>
            <a:off x="1350602" y="1686358"/>
            <a:ext cx="8048024" cy="3065626"/>
          </a:xfrm>
        </p:spPr>
        <p:txBody>
          <a:bodyPr>
            <a:normAutofit fontScale="40000" lnSpcReduction="20000"/>
          </a:bodyPr>
          <a:lstStyle/>
          <a:p>
            <a:pPr marL="342000" algn="just">
              <a:lnSpc>
                <a:spcPct val="110000"/>
              </a:lnSpc>
            </a:pPr>
            <a:r>
              <a:rPr lang="pl-PL" sz="6000" dirty="0">
                <a:solidFill>
                  <a:schemeClr val="tx1"/>
                </a:solidFill>
              </a:rPr>
              <a:t>Wielkopolska Region Development Fund </a:t>
            </a:r>
          </a:p>
          <a:p>
            <a:pPr marL="0" indent="0" algn="just">
              <a:lnSpc>
                <a:spcPct val="110000"/>
              </a:lnSpc>
              <a:buNone/>
            </a:pPr>
            <a:r>
              <a:rPr lang="pl-PL" sz="6000" dirty="0">
                <a:solidFill>
                  <a:schemeClr val="tx1"/>
                </a:solidFill>
              </a:rPr>
              <a:t>    </a:t>
            </a:r>
            <a:r>
              <a:rPr lang="pl-PL" sz="6000" dirty="0" err="1">
                <a:solidFill>
                  <a:schemeClr val="tx1"/>
                </a:solidFill>
              </a:rPr>
              <a:t>provides</a:t>
            </a:r>
            <a:r>
              <a:rPr lang="pl-PL" sz="6000" dirty="0">
                <a:solidFill>
                  <a:schemeClr val="tx1"/>
                </a:solidFill>
              </a:rPr>
              <a:t> </a:t>
            </a:r>
            <a:r>
              <a:rPr lang="pl-PL" sz="6000" dirty="0" err="1">
                <a:solidFill>
                  <a:schemeClr val="tx1"/>
                </a:solidFill>
              </a:rPr>
              <a:t>back</a:t>
            </a:r>
            <a:r>
              <a:rPr lang="pl-PL" sz="6000" dirty="0">
                <a:solidFill>
                  <a:schemeClr val="tx1"/>
                </a:solidFill>
              </a:rPr>
              <a:t> </a:t>
            </a:r>
            <a:r>
              <a:rPr lang="pl-PL" sz="6000" dirty="0" err="1">
                <a:solidFill>
                  <a:schemeClr val="tx1"/>
                </a:solidFill>
              </a:rPr>
              <a:t>support</a:t>
            </a:r>
            <a:r>
              <a:rPr lang="pl-PL" sz="6000" dirty="0">
                <a:solidFill>
                  <a:schemeClr val="tx1"/>
                </a:solidFill>
              </a:rPr>
              <a:t> in the form of:</a:t>
            </a:r>
          </a:p>
          <a:p>
            <a:pPr marL="742050" lvl="2" algn="just">
              <a:lnSpc>
                <a:spcPct val="110000"/>
              </a:lnSpc>
              <a:buFont typeface="Arial" panose="020B0604020202020204" pitchFamily="34" charset="0"/>
              <a:buChar char="•"/>
            </a:pPr>
            <a:r>
              <a:rPr lang="pl-PL" sz="6000" b="1" dirty="0" err="1">
                <a:solidFill>
                  <a:schemeClr val="tx1"/>
                </a:solidFill>
              </a:rPr>
              <a:t>low</a:t>
            </a:r>
            <a:r>
              <a:rPr lang="pl-PL" sz="6000" b="1" dirty="0">
                <a:solidFill>
                  <a:schemeClr val="tx1"/>
                </a:solidFill>
              </a:rPr>
              <a:t>–</a:t>
            </a:r>
            <a:r>
              <a:rPr lang="pl-PL" sz="6000" b="1" dirty="0" err="1">
                <a:solidFill>
                  <a:schemeClr val="tx1"/>
                </a:solidFill>
              </a:rPr>
              <a:t>interest</a:t>
            </a:r>
            <a:r>
              <a:rPr lang="pl-PL" sz="6000" b="1" dirty="0">
                <a:solidFill>
                  <a:schemeClr val="tx1"/>
                </a:solidFill>
              </a:rPr>
              <a:t> </a:t>
            </a:r>
            <a:r>
              <a:rPr lang="pl-PL" sz="6000" b="1" dirty="0" err="1">
                <a:solidFill>
                  <a:schemeClr val="tx1"/>
                </a:solidFill>
              </a:rPr>
              <a:t>loans</a:t>
            </a:r>
            <a:endParaRPr lang="pl-PL" sz="6000" b="1" dirty="0">
              <a:solidFill>
                <a:schemeClr val="tx1"/>
              </a:solidFill>
            </a:endParaRPr>
          </a:p>
          <a:p>
            <a:pPr marL="742050" lvl="2" algn="just">
              <a:lnSpc>
                <a:spcPct val="110000"/>
              </a:lnSpc>
              <a:buFont typeface="Arial" panose="020B0604020202020204" pitchFamily="34" charset="0"/>
              <a:buChar char="•"/>
            </a:pPr>
            <a:r>
              <a:rPr lang="pl-PL" sz="6000" b="1" dirty="0" err="1">
                <a:solidFill>
                  <a:schemeClr val="tx1"/>
                </a:solidFill>
              </a:rPr>
              <a:t>sureties</a:t>
            </a:r>
            <a:r>
              <a:rPr lang="pl-PL" sz="6000" b="1" dirty="0">
                <a:solidFill>
                  <a:schemeClr val="tx1"/>
                </a:solidFill>
              </a:rPr>
              <a:t>/ </a:t>
            </a:r>
            <a:r>
              <a:rPr lang="pl-PL" sz="6000" b="1" dirty="0" err="1">
                <a:solidFill>
                  <a:schemeClr val="tx1"/>
                </a:solidFill>
              </a:rPr>
              <a:t>guarantees</a:t>
            </a:r>
            <a:endParaRPr lang="pl-PL" sz="6000" b="1" dirty="0">
              <a:solidFill>
                <a:schemeClr val="tx1"/>
              </a:solidFill>
            </a:endParaRPr>
          </a:p>
          <a:p>
            <a:pPr marL="742050" lvl="2" algn="just">
              <a:lnSpc>
                <a:spcPct val="110000"/>
              </a:lnSpc>
              <a:buFont typeface="Arial" panose="020B0604020202020204" pitchFamily="34" charset="0"/>
              <a:buChar char="•"/>
            </a:pPr>
            <a:r>
              <a:rPr lang="pl-PL" sz="6000" b="1" dirty="0" err="1">
                <a:solidFill>
                  <a:schemeClr val="tx1"/>
                </a:solidFill>
              </a:rPr>
              <a:t>capital</a:t>
            </a:r>
            <a:r>
              <a:rPr lang="pl-PL" sz="6000" b="1" dirty="0">
                <a:solidFill>
                  <a:schemeClr val="tx1"/>
                </a:solidFill>
              </a:rPr>
              <a:t> </a:t>
            </a:r>
            <a:r>
              <a:rPr lang="pl-PL" sz="6000" b="1" dirty="0" err="1">
                <a:solidFill>
                  <a:schemeClr val="tx1"/>
                </a:solidFill>
              </a:rPr>
              <a:t>entry</a:t>
            </a:r>
            <a:endParaRPr lang="pl-PL" sz="6000" b="1" dirty="0">
              <a:solidFill>
                <a:schemeClr val="tx1"/>
              </a:solidFill>
            </a:endParaRPr>
          </a:p>
          <a:p>
            <a:pPr marL="742050" lvl="2" algn="just">
              <a:lnSpc>
                <a:spcPct val="110000"/>
              </a:lnSpc>
              <a:buFont typeface="Arial" panose="020B0604020202020204" pitchFamily="34" charset="0"/>
              <a:buChar char="•"/>
            </a:pPr>
            <a:r>
              <a:rPr lang="pl-PL" sz="6000" b="1" dirty="0" err="1">
                <a:solidFill>
                  <a:schemeClr val="tx1"/>
                </a:solidFill>
              </a:rPr>
              <a:t>other</a:t>
            </a:r>
            <a:r>
              <a:rPr lang="pl-PL" sz="6000" b="1" dirty="0">
                <a:solidFill>
                  <a:schemeClr val="tx1"/>
                </a:solidFill>
              </a:rPr>
              <a:t> </a:t>
            </a:r>
            <a:r>
              <a:rPr lang="pl-PL" sz="6000" b="1" dirty="0" err="1">
                <a:solidFill>
                  <a:schemeClr val="tx1"/>
                </a:solidFill>
              </a:rPr>
              <a:t>repayable</a:t>
            </a:r>
            <a:r>
              <a:rPr lang="pl-PL" sz="6000" b="1" dirty="0">
                <a:solidFill>
                  <a:schemeClr val="tx1"/>
                </a:solidFill>
              </a:rPr>
              <a:t> </a:t>
            </a:r>
            <a:r>
              <a:rPr lang="pl-PL" sz="6000" b="1" dirty="0" err="1">
                <a:solidFill>
                  <a:schemeClr val="tx1"/>
                </a:solidFill>
              </a:rPr>
              <a:t>forms</a:t>
            </a:r>
            <a:r>
              <a:rPr lang="pl-PL" sz="6000" b="1" dirty="0">
                <a:solidFill>
                  <a:schemeClr val="tx1"/>
                </a:solidFill>
              </a:rPr>
              <a:t> of </a:t>
            </a:r>
            <a:r>
              <a:rPr lang="pl-PL" sz="6000" b="1" dirty="0" err="1">
                <a:solidFill>
                  <a:schemeClr val="tx1"/>
                </a:solidFill>
              </a:rPr>
              <a:t>financing</a:t>
            </a:r>
            <a:endParaRPr lang="pl-PL" sz="6000" b="1" dirty="0">
              <a:solidFill>
                <a:schemeClr val="tx1"/>
              </a:solidFill>
            </a:endParaRPr>
          </a:p>
          <a:p>
            <a:pPr marL="342000" lvl="1" algn="just">
              <a:lnSpc>
                <a:spcPct val="110000"/>
              </a:lnSpc>
              <a:buFont typeface="Arial" panose="020B0604020202020204" pitchFamily="34" charset="0"/>
              <a:buChar char="•"/>
            </a:pPr>
            <a:endParaRPr lang="pl-PL" sz="3800" dirty="0">
              <a:solidFill>
                <a:schemeClr val="tx1"/>
              </a:solidFill>
            </a:endParaRPr>
          </a:p>
          <a:p>
            <a:pPr marL="0" indent="0">
              <a:buNone/>
            </a:pPr>
            <a:endParaRPr lang="pl-PL" dirty="0">
              <a:solidFill>
                <a:schemeClr val="tx1"/>
              </a:solidFill>
            </a:endParaRPr>
          </a:p>
        </p:txBody>
      </p:sp>
    </p:spTree>
    <p:extLst>
      <p:ext uri="{BB962C8B-B14F-4D97-AF65-F5344CB8AC3E}">
        <p14:creationId xmlns:p14="http://schemas.microsoft.com/office/powerpoint/2010/main" val="2768365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09D07C1-D260-4EB7-AA62-67CEAB96C97D}"/>
              </a:ext>
            </a:extLst>
          </p:cNvPr>
          <p:cNvSpPr>
            <a:spLocks noGrp="1"/>
          </p:cNvSpPr>
          <p:nvPr>
            <p:ph type="title"/>
          </p:nvPr>
        </p:nvSpPr>
        <p:spPr>
          <a:xfrm>
            <a:off x="-140676" y="879646"/>
            <a:ext cx="7763608" cy="1325672"/>
          </a:xfrm>
        </p:spPr>
        <p:txBody>
          <a:bodyPr>
            <a:normAutofit/>
          </a:bodyPr>
          <a:lstStyle/>
          <a:p>
            <a:pPr algn="ctr"/>
            <a:r>
              <a:rPr lang="pl-PL" sz="3200" dirty="0"/>
              <a:t>COMPANY ACTIVITY</a:t>
            </a:r>
          </a:p>
        </p:txBody>
      </p:sp>
      <p:sp>
        <p:nvSpPr>
          <p:cNvPr id="3" name="Symbol zastępczy zawartości 2">
            <a:extLst>
              <a:ext uri="{FF2B5EF4-FFF2-40B4-BE49-F238E27FC236}">
                <a16:creationId xmlns:a16="http://schemas.microsoft.com/office/drawing/2014/main" id="{9C325A41-A921-47CF-8925-0821A42889A2}"/>
              </a:ext>
            </a:extLst>
          </p:cNvPr>
          <p:cNvSpPr>
            <a:spLocks noGrp="1"/>
          </p:cNvSpPr>
          <p:nvPr>
            <p:ph idx="1"/>
          </p:nvPr>
        </p:nvSpPr>
        <p:spPr>
          <a:xfrm>
            <a:off x="761223" y="2000923"/>
            <a:ext cx="8596668" cy="1384115"/>
          </a:xfrm>
        </p:spPr>
        <p:txBody>
          <a:bodyPr>
            <a:normAutofit/>
          </a:bodyPr>
          <a:lstStyle/>
          <a:p>
            <a:pPr algn="just">
              <a:lnSpc>
                <a:spcPct val="110000"/>
              </a:lnSpc>
            </a:pPr>
            <a:r>
              <a:rPr lang="pl-PL" sz="2400" dirty="0">
                <a:solidFill>
                  <a:schemeClr val="tx1"/>
                </a:solidFill>
              </a:rPr>
              <a:t>The </a:t>
            </a:r>
            <a:r>
              <a:rPr lang="pl-PL" sz="2400" dirty="0" err="1">
                <a:solidFill>
                  <a:schemeClr val="tx1"/>
                </a:solidFill>
              </a:rPr>
              <a:t>company</a:t>
            </a:r>
            <a:r>
              <a:rPr lang="pl-PL" sz="2400" dirty="0">
                <a:solidFill>
                  <a:schemeClr val="tx1"/>
                </a:solidFill>
              </a:rPr>
              <a:t> in the </a:t>
            </a:r>
            <a:r>
              <a:rPr lang="pl-PL" sz="2400" dirty="0" err="1">
                <a:solidFill>
                  <a:schemeClr val="tx1"/>
                </a:solidFill>
              </a:rPr>
              <a:t>framework</a:t>
            </a:r>
            <a:r>
              <a:rPr lang="pl-PL" sz="2400" dirty="0">
                <a:solidFill>
                  <a:schemeClr val="tx1"/>
                </a:solidFill>
              </a:rPr>
              <a:t> of </a:t>
            </a:r>
            <a:r>
              <a:rPr lang="pl-PL" sz="2400" dirty="0" err="1">
                <a:solidFill>
                  <a:schemeClr val="tx1"/>
                </a:solidFill>
              </a:rPr>
              <a:t>promotion</a:t>
            </a:r>
            <a:r>
              <a:rPr lang="pl-PL" sz="2400" dirty="0">
                <a:solidFill>
                  <a:schemeClr val="tx1"/>
                </a:solidFill>
              </a:rPr>
              <a:t> and development of the Wielkopolska Region </a:t>
            </a:r>
            <a:r>
              <a:rPr lang="pl-PL" sz="2400" dirty="0" err="1">
                <a:solidFill>
                  <a:schemeClr val="tx1"/>
                </a:solidFill>
              </a:rPr>
              <a:t>takes</a:t>
            </a:r>
            <a:r>
              <a:rPr lang="pl-PL" sz="2400" dirty="0">
                <a:solidFill>
                  <a:schemeClr val="tx1"/>
                </a:solidFill>
              </a:rPr>
              <a:t> </a:t>
            </a:r>
            <a:r>
              <a:rPr lang="pl-PL" sz="2400" dirty="0" err="1">
                <a:solidFill>
                  <a:schemeClr val="tx1"/>
                </a:solidFill>
              </a:rPr>
              <a:t>action</a:t>
            </a:r>
            <a:r>
              <a:rPr lang="pl-PL" sz="2400" dirty="0">
                <a:solidFill>
                  <a:schemeClr val="tx1"/>
                </a:solidFill>
              </a:rPr>
              <a:t> in the field of </a:t>
            </a:r>
            <a:r>
              <a:rPr lang="pl-PL" sz="2400" dirty="0" err="1">
                <a:solidFill>
                  <a:schemeClr val="tx1"/>
                </a:solidFill>
              </a:rPr>
              <a:t>foreign</a:t>
            </a:r>
            <a:r>
              <a:rPr lang="pl-PL" sz="2400" dirty="0">
                <a:solidFill>
                  <a:schemeClr val="tx1"/>
                </a:solidFill>
              </a:rPr>
              <a:t> </a:t>
            </a:r>
            <a:r>
              <a:rPr lang="pl-PL" sz="2400" dirty="0" err="1">
                <a:solidFill>
                  <a:schemeClr val="tx1"/>
                </a:solidFill>
              </a:rPr>
              <a:t>expansion</a:t>
            </a:r>
            <a:endParaRPr lang="pl-PL" sz="2400" dirty="0">
              <a:solidFill>
                <a:schemeClr val="tx1"/>
              </a:solidFill>
            </a:endParaRPr>
          </a:p>
          <a:p>
            <a:pPr algn="just">
              <a:lnSpc>
                <a:spcPct val="110000"/>
              </a:lnSpc>
            </a:pPr>
            <a:endParaRPr lang="pl-PL" sz="1900" dirty="0">
              <a:solidFill>
                <a:schemeClr val="tx1"/>
              </a:solidFill>
            </a:endParaRPr>
          </a:p>
          <a:p>
            <a:pPr marL="0" indent="0">
              <a:buNone/>
            </a:pPr>
            <a:endParaRPr lang="pl-PL" dirty="0">
              <a:solidFill>
                <a:schemeClr val="tx1"/>
              </a:solidFill>
            </a:endParaRPr>
          </a:p>
        </p:txBody>
      </p:sp>
      <p:pic>
        <p:nvPicPr>
          <p:cNvPr id="4" name="Obraz 3"/>
          <p:cNvPicPr>
            <a:picLocks noChangeAspect="1"/>
          </p:cNvPicPr>
          <p:nvPr/>
        </p:nvPicPr>
        <p:blipFill>
          <a:blip r:embed="rId2"/>
          <a:stretch>
            <a:fillRect/>
          </a:stretch>
        </p:blipFill>
        <p:spPr>
          <a:xfrm>
            <a:off x="6788220" y="2899641"/>
            <a:ext cx="2775928" cy="2505393"/>
          </a:xfrm>
          <a:prstGeom prst="rect">
            <a:avLst/>
          </a:prstGeom>
        </p:spPr>
      </p:pic>
      <p:sp>
        <p:nvSpPr>
          <p:cNvPr id="5" name="pole tekstowe 4"/>
          <p:cNvSpPr txBox="1"/>
          <p:nvPr/>
        </p:nvSpPr>
        <p:spPr>
          <a:xfrm>
            <a:off x="1178169" y="3815861"/>
            <a:ext cx="5451230" cy="2308324"/>
          </a:xfrm>
          <a:prstGeom prst="rect">
            <a:avLst/>
          </a:prstGeom>
          <a:noFill/>
        </p:spPr>
        <p:txBody>
          <a:bodyPr wrap="square" rtlCol="0">
            <a:spAutoFit/>
          </a:bodyPr>
          <a:lstStyle/>
          <a:p>
            <a:pPr algn="just"/>
            <a:r>
              <a:rPr lang="en-US" sz="2400" dirty="0"/>
              <a:t>The foreign expansion is aimed at recognizing the opportunities offered by multinational markets in the context of launching support for investments for entrepreneurs</a:t>
            </a:r>
            <a:r>
              <a:rPr lang="pl-PL" sz="2400" dirty="0"/>
              <a:t> from the Wielkopolska Region</a:t>
            </a:r>
            <a:endParaRPr lang="en-US" sz="2400" dirty="0"/>
          </a:p>
        </p:txBody>
      </p:sp>
    </p:spTree>
    <p:extLst>
      <p:ext uri="{BB962C8B-B14F-4D97-AF65-F5344CB8AC3E}">
        <p14:creationId xmlns:p14="http://schemas.microsoft.com/office/powerpoint/2010/main" val="1898641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Obraz 18"/>
          <p:cNvPicPr>
            <a:picLocks noChangeAspect="1"/>
          </p:cNvPicPr>
          <p:nvPr/>
        </p:nvPicPr>
        <p:blipFill>
          <a:blip r:embed="rId2"/>
          <a:stretch>
            <a:fillRect/>
          </a:stretch>
        </p:blipFill>
        <p:spPr>
          <a:xfrm>
            <a:off x="7303711" y="1392585"/>
            <a:ext cx="2438056" cy="2405692"/>
          </a:xfrm>
          <a:prstGeom prst="rect">
            <a:avLst/>
          </a:prstGeom>
        </p:spPr>
      </p:pic>
      <p:pic>
        <p:nvPicPr>
          <p:cNvPr id="11" name="Symbol zastępczy zawartości 10"/>
          <p:cNvPicPr>
            <a:picLocks noGrp="1" noChangeAspect="1"/>
          </p:cNvPicPr>
          <p:nvPr>
            <p:ph idx="1"/>
          </p:nvPr>
        </p:nvPicPr>
        <p:blipFill>
          <a:blip r:embed="rId3"/>
          <a:stretch>
            <a:fillRect/>
          </a:stretch>
        </p:blipFill>
        <p:spPr>
          <a:xfrm>
            <a:off x="677966" y="3452026"/>
            <a:ext cx="8596105" cy="1298561"/>
          </a:xfrm>
          <a:prstGeom prst="rect">
            <a:avLst/>
          </a:prstGeom>
        </p:spPr>
      </p:pic>
      <p:sp>
        <p:nvSpPr>
          <p:cNvPr id="13" name="pole tekstowe 12"/>
          <p:cNvSpPr txBox="1"/>
          <p:nvPr/>
        </p:nvSpPr>
        <p:spPr>
          <a:xfrm>
            <a:off x="1159109" y="719666"/>
            <a:ext cx="8022014" cy="584775"/>
          </a:xfrm>
          <a:prstGeom prst="rect">
            <a:avLst/>
          </a:prstGeom>
          <a:noFill/>
        </p:spPr>
        <p:txBody>
          <a:bodyPr wrap="square" rtlCol="0">
            <a:spAutoFit/>
          </a:bodyPr>
          <a:lstStyle/>
          <a:p>
            <a:pPr lvl="0" algn="ctr" eaLnBrk="0" fontAlgn="base" hangingPunct="0">
              <a:spcBef>
                <a:spcPct val="0"/>
              </a:spcBef>
              <a:spcAft>
                <a:spcPct val="0"/>
              </a:spcAft>
              <a:defRPr/>
            </a:pPr>
            <a:r>
              <a:rPr lang="pl-PL" sz="3200" b="1" dirty="0">
                <a:solidFill>
                  <a:srgbClr val="C0504D">
                    <a:lumMod val="75000"/>
                  </a:srgbClr>
                </a:solidFill>
                <a:latin typeface="+mj-lt"/>
                <a:ea typeface="SimSun" panose="02010600030101010101" pitchFamily="2" charset="-122"/>
                <a:cs typeface="Arial" panose="020B0604020202020204" pitchFamily="34" charset="0"/>
              </a:rPr>
              <a:t>Expansion &amp; Development </a:t>
            </a:r>
            <a:r>
              <a:rPr lang="pl-PL" sz="3200" b="1" dirty="0" err="1">
                <a:solidFill>
                  <a:srgbClr val="C0504D">
                    <a:lumMod val="75000"/>
                  </a:srgbClr>
                </a:solidFill>
                <a:latin typeface="+mj-lt"/>
                <a:ea typeface="SimSun" panose="02010600030101010101" pitchFamily="2" charset="-122"/>
                <a:cs typeface="Arial" panose="020B0604020202020204" pitchFamily="34" charset="0"/>
              </a:rPr>
              <a:t>Department</a:t>
            </a:r>
            <a:endParaRPr lang="pl-PL" sz="3200" b="1" dirty="0">
              <a:solidFill>
                <a:srgbClr val="C0504D">
                  <a:lumMod val="75000"/>
                </a:srgbClr>
              </a:solidFill>
              <a:latin typeface="+mj-lt"/>
              <a:ea typeface="SimSun" panose="02010600030101010101" pitchFamily="2" charset="-122"/>
              <a:cs typeface="Arial" panose="020B0604020202020204" pitchFamily="34" charset="0"/>
            </a:endParaRPr>
          </a:p>
        </p:txBody>
      </p:sp>
      <p:sp>
        <p:nvSpPr>
          <p:cNvPr id="15" name="pole tekstowe 14"/>
          <p:cNvSpPr txBox="1"/>
          <p:nvPr/>
        </p:nvSpPr>
        <p:spPr>
          <a:xfrm>
            <a:off x="479180" y="209846"/>
            <a:ext cx="7702061" cy="523220"/>
          </a:xfrm>
          <a:prstGeom prst="rect">
            <a:avLst/>
          </a:prstGeom>
          <a:noFill/>
        </p:spPr>
        <p:txBody>
          <a:bodyPr wrap="square" rtlCol="0">
            <a:spAutoFit/>
          </a:bodyPr>
          <a:lstStyle/>
          <a:p>
            <a:r>
              <a:rPr lang="pl-PL" sz="2800" b="1" dirty="0">
                <a:solidFill>
                  <a:srgbClr val="0070C0"/>
                </a:solidFill>
              </a:rPr>
              <a:t>WIELKOPOLSKA REGION DEVELOPMENT FUND</a:t>
            </a:r>
          </a:p>
        </p:txBody>
      </p:sp>
      <p:graphicFrame>
        <p:nvGraphicFramePr>
          <p:cNvPr id="16" name="Diagram 15"/>
          <p:cNvGraphicFramePr/>
          <p:nvPr>
            <p:extLst>
              <p:ext uri="{D42A27DB-BD31-4B8C-83A1-F6EECF244321}">
                <p14:modId xmlns:p14="http://schemas.microsoft.com/office/powerpoint/2010/main" val="266575702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2" name="pole tekstowe 21"/>
          <p:cNvSpPr txBox="1"/>
          <p:nvPr/>
        </p:nvSpPr>
        <p:spPr>
          <a:xfrm>
            <a:off x="558310" y="1392585"/>
            <a:ext cx="7622931" cy="507831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analysis of market development, market trends and potential</a:t>
            </a:r>
          </a:p>
          <a:p>
            <a:pPr marL="285750" indent="-285750">
              <a:lnSpc>
                <a:spcPct val="150000"/>
              </a:lnSpc>
              <a:buFont typeface="Arial" panose="020B0604020202020204" pitchFamily="34" charset="0"/>
              <a:buChar char="•"/>
            </a:pPr>
            <a:r>
              <a:rPr lang="en-US" dirty="0">
                <a:solidFill>
                  <a:srgbClr val="0070C0"/>
                </a:solidFill>
              </a:rPr>
              <a:t>diagnose </a:t>
            </a:r>
            <a:r>
              <a:rPr lang="pl-PL" dirty="0">
                <a:solidFill>
                  <a:srgbClr val="0070C0"/>
                </a:solidFill>
              </a:rPr>
              <a:t>of </a:t>
            </a:r>
            <a:r>
              <a:rPr lang="en-US" dirty="0">
                <a:solidFill>
                  <a:srgbClr val="0070C0"/>
                </a:solidFill>
              </a:rPr>
              <a:t>new areas for development</a:t>
            </a:r>
            <a:endParaRPr lang="pl-PL" dirty="0">
              <a:solidFill>
                <a:srgbClr val="0070C0"/>
              </a:solidFill>
            </a:endParaRPr>
          </a:p>
          <a:p>
            <a:pPr marL="285750" indent="-285750">
              <a:lnSpc>
                <a:spcPct val="150000"/>
              </a:lnSpc>
              <a:buFont typeface="Arial" panose="020B0604020202020204" pitchFamily="34" charset="0"/>
              <a:buChar char="•"/>
            </a:pPr>
            <a:r>
              <a:rPr lang="en-US" dirty="0"/>
              <a:t>current cooperation with business partners, searching for new business opportunities </a:t>
            </a:r>
          </a:p>
          <a:p>
            <a:pPr marL="285750" indent="-285750">
              <a:lnSpc>
                <a:spcPct val="150000"/>
              </a:lnSpc>
              <a:buFont typeface="Arial" panose="020B0604020202020204" pitchFamily="34" charset="0"/>
              <a:buChar char="•"/>
            </a:pPr>
            <a:r>
              <a:rPr lang="en-US" dirty="0">
                <a:solidFill>
                  <a:srgbClr val="0070C0"/>
                </a:solidFill>
              </a:rPr>
              <a:t>cooperation with institutions in international projects </a:t>
            </a:r>
          </a:p>
          <a:p>
            <a:pPr marL="285750" indent="-285750">
              <a:lnSpc>
                <a:spcPct val="150000"/>
              </a:lnSpc>
              <a:buFont typeface="Arial" panose="020B0604020202020204" pitchFamily="34" charset="0"/>
              <a:buChar char="•"/>
            </a:pPr>
            <a:r>
              <a:rPr lang="en-US" dirty="0"/>
              <a:t>complex organization of meetings and business travel, selecting the most appropriate international markets</a:t>
            </a:r>
          </a:p>
          <a:p>
            <a:pPr marL="285750" indent="-285750">
              <a:lnSpc>
                <a:spcPct val="150000"/>
              </a:lnSpc>
              <a:buFont typeface="Arial" panose="020B0604020202020204" pitchFamily="34" charset="0"/>
              <a:buChar char="•"/>
            </a:pPr>
            <a:r>
              <a:rPr lang="en-US" dirty="0">
                <a:solidFill>
                  <a:srgbClr val="0070C0"/>
                </a:solidFill>
              </a:rPr>
              <a:t>cooperation with regional authorities to promote the region and support foreign contractors</a:t>
            </a:r>
          </a:p>
          <a:p>
            <a:pPr marL="285750" indent="-285750">
              <a:lnSpc>
                <a:spcPct val="150000"/>
              </a:lnSpc>
              <a:buFont typeface="Arial" panose="020B0604020202020204" pitchFamily="34" charset="0"/>
              <a:buChar char="•"/>
            </a:pPr>
            <a:r>
              <a:rPr lang="en-US" dirty="0"/>
              <a:t>publishing </a:t>
            </a:r>
            <a:r>
              <a:rPr lang="en-US" dirty="0" err="1"/>
              <a:t>activit</a:t>
            </a:r>
            <a:r>
              <a:rPr lang="pl-PL" dirty="0" err="1"/>
              <a:t>ies</a:t>
            </a:r>
            <a:r>
              <a:rPr lang="en-US" dirty="0"/>
              <a:t> connected with the expansion of the </a:t>
            </a:r>
            <a:r>
              <a:rPr lang="pl-PL" dirty="0"/>
              <a:t>c</a:t>
            </a:r>
            <a:r>
              <a:rPr lang="en-US" dirty="0" err="1"/>
              <a:t>ompany</a:t>
            </a:r>
            <a:endParaRPr lang="en-US" dirty="0"/>
          </a:p>
          <a:p>
            <a:pPr marL="285750" indent="-285750">
              <a:lnSpc>
                <a:spcPct val="150000"/>
              </a:lnSpc>
              <a:buFont typeface="Arial" panose="020B0604020202020204" pitchFamily="34" charset="0"/>
              <a:buChar char="•"/>
            </a:pPr>
            <a:r>
              <a:rPr lang="en-US" dirty="0">
                <a:solidFill>
                  <a:srgbClr val="0070C0"/>
                </a:solidFill>
              </a:rPr>
              <a:t>creating business development strategy of the </a:t>
            </a:r>
            <a:r>
              <a:rPr lang="en-US" dirty="0" err="1">
                <a:solidFill>
                  <a:srgbClr val="0070C0"/>
                </a:solidFill>
              </a:rPr>
              <a:t>Wielkopolska</a:t>
            </a:r>
            <a:r>
              <a:rPr lang="en-US" dirty="0">
                <a:solidFill>
                  <a:srgbClr val="0070C0"/>
                </a:solidFill>
              </a:rPr>
              <a:t> Region</a:t>
            </a:r>
          </a:p>
          <a:p>
            <a:pPr marL="285750" indent="-285750">
              <a:lnSpc>
                <a:spcPct val="150000"/>
              </a:lnSpc>
              <a:buFont typeface="Arial" panose="020B0604020202020204" pitchFamily="34" charset="0"/>
              <a:buChar char="•"/>
            </a:pPr>
            <a:r>
              <a:rPr lang="en-US" dirty="0" err="1"/>
              <a:t>coordinat</a:t>
            </a:r>
            <a:r>
              <a:rPr lang="pl-PL" dirty="0" err="1"/>
              <a:t>ing</a:t>
            </a:r>
            <a:r>
              <a:rPr lang="en-US" dirty="0"/>
              <a:t> and </a:t>
            </a:r>
            <a:r>
              <a:rPr lang="en-US" dirty="0" err="1"/>
              <a:t>execut</a:t>
            </a:r>
            <a:r>
              <a:rPr lang="pl-PL" dirty="0" err="1"/>
              <a:t>ing</a:t>
            </a:r>
            <a:r>
              <a:rPr lang="en-US" dirty="0"/>
              <a:t> marketing campaigns, events </a:t>
            </a:r>
          </a:p>
        </p:txBody>
      </p:sp>
    </p:spTree>
    <p:extLst>
      <p:ext uri="{BB962C8B-B14F-4D97-AF65-F5344CB8AC3E}">
        <p14:creationId xmlns:p14="http://schemas.microsoft.com/office/powerpoint/2010/main" val="32296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7334" y="239059"/>
            <a:ext cx="8596668" cy="991864"/>
          </a:xfrm>
        </p:spPr>
        <p:txBody>
          <a:bodyPr>
            <a:normAutofit fontScale="90000"/>
          </a:bodyPr>
          <a:lstStyle/>
          <a:p>
            <a:pPr algn="ctr"/>
            <a:r>
              <a:rPr lang="pl-PL" dirty="0"/>
              <a:t>SUPPORT OF </a:t>
            </a:r>
            <a:r>
              <a:rPr lang="pl-PL" dirty="0" err="1"/>
              <a:t>SME’s</a:t>
            </a:r>
            <a:r>
              <a:rPr lang="pl-PL" dirty="0"/>
              <a:t> INTERNATIONALIZATION</a:t>
            </a:r>
          </a:p>
        </p:txBody>
      </p:sp>
      <p:sp>
        <p:nvSpPr>
          <p:cNvPr id="3" name="Symbol zastępczy zawartości 2"/>
          <p:cNvSpPr>
            <a:spLocks noGrp="1"/>
          </p:cNvSpPr>
          <p:nvPr>
            <p:ph idx="1"/>
          </p:nvPr>
        </p:nvSpPr>
        <p:spPr>
          <a:xfrm>
            <a:off x="150607" y="1075765"/>
            <a:ext cx="9520518" cy="5658522"/>
          </a:xfrm>
        </p:spPr>
        <p:txBody>
          <a:bodyPr>
            <a:normAutofit/>
          </a:bodyPr>
          <a:lstStyle/>
          <a:p>
            <a:pPr marL="0" indent="0" algn="ctr">
              <a:spcBef>
                <a:spcPts val="0"/>
              </a:spcBef>
              <a:buNone/>
            </a:pPr>
            <a:r>
              <a:rPr lang="en-US" sz="2400" b="1" dirty="0">
                <a:solidFill>
                  <a:schemeClr val="tx1"/>
                </a:solidFill>
              </a:rPr>
              <a:t>Searching </a:t>
            </a:r>
            <a:r>
              <a:rPr lang="pl-PL" sz="2400" b="1" dirty="0">
                <a:solidFill>
                  <a:schemeClr val="tx1"/>
                </a:solidFill>
              </a:rPr>
              <a:t>f</a:t>
            </a:r>
            <a:r>
              <a:rPr lang="en-US" sz="2400" b="1" dirty="0">
                <a:solidFill>
                  <a:schemeClr val="tx1"/>
                </a:solidFill>
              </a:rPr>
              <a:t>or opportunities in the emerging markets </a:t>
            </a:r>
            <a:endParaRPr lang="pl-PL" sz="2400" b="1" dirty="0">
              <a:solidFill>
                <a:schemeClr val="tx1"/>
              </a:solidFill>
            </a:endParaRPr>
          </a:p>
          <a:p>
            <a:pPr marL="0" indent="0" algn="ctr">
              <a:spcBef>
                <a:spcPts val="0"/>
              </a:spcBef>
              <a:buNone/>
            </a:pPr>
            <a:r>
              <a:rPr lang="pl-PL" sz="2400" b="1" dirty="0">
                <a:solidFill>
                  <a:schemeClr val="tx1"/>
                </a:solidFill>
              </a:rPr>
              <a:t>for </a:t>
            </a:r>
            <a:r>
              <a:rPr lang="en-US" sz="2400" b="1" dirty="0">
                <a:solidFill>
                  <a:schemeClr val="tx1"/>
                </a:solidFill>
              </a:rPr>
              <a:t>investors </a:t>
            </a:r>
            <a:r>
              <a:rPr lang="pl-PL" sz="2400" b="1" dirty="0">
                <a:solidFill>
                  <a:schemeClr val="tx1"/>
                </a:solidFill>
              </a:rPr>
              <a:t>from the Wielkopolska Region</a:t>
            </a:r>
          </a:p>
          <a:p>
            <a:pPr marL="0" indent="0" algn="ctr">
              <a:spcBef>
                <a:spcPts val="0"/>
              </a:spcBef>
              <a:buNone/>
            </a:pPr>
            <a:endParaRPr lang="pl-PL" sz="2400" b="1" dirty="0">
              <a:solidFill>
                <a:schemeClr val="tx1"/>
              </a:solidFill>
            </a:endParaRPr>
          </a:p>
          <a:p>
            <a:pPr marL="0" indent="0" algn="ctr">
              <a:spcBef>
                <a:spcPts val="0"/>
              </a:spcBef>
              <a:buNone/>
            </a:pPr>
            <a:r>
              <a:rPr lang="pl-PL" sz="2400" b="1" dirty="0" err="1">
                <a:solidFill>
                  <a:schemeClr val="tx1"/>
                </a:solidFill>
              </a:rPr>
              <a:t>Visit</a:t>
            </a:r>
            <a:r>
              <a:rPr lang="pl-PL" sz="2400" b="1" dirty="0">
                <a:solidFill>
                  <a:schemeClr val="tx1"/>
                </a:solidFill>
              </a:rPr>
              <a:t> to Angola 7-14.08.2017</a:t>
            </a:r>
          </a:p>
          <a:p>
            <a:pPr marL="0" indent="0" algn="just">
              <a:spcBef>
                <a:spcPts val="0"/>
              </a:spcBef>
              <a:buNone/>
            </a:pPr>
            <a:r>
              <a:rPr lang="en-US" sz="2400" dirty="0"/>
              <a:t>One of the top 10 fastest growing economies in the world, some say it will be the future powerhouse of Africa. Vast natural resources and a quickly growing population make Angola highly attractive.</a:t>
            </a:r>
            <a:endParaRPr lang="pl-PL" sz="2400" dirty="0"/>
          </a:p>
          <a:p>
            <a:pPr algn="just">
              <a:buFont typeface="Wingdings" panose="05000000000000000000" pitchFamily="2" charset="2"/>
              <a:buChar char="Ø"/>
            </a:pPr>
            <a:r>
              <a:rPr lang="pl-PL" sz="2400" dirty="0" err="1">
                <a:solidFill>
                  <a:schemeClr val="tx1"/>
                </a:solidFill>
              </a:rPr>
              <a:t>meetings</a:t>
            </a:r>
            <a:r>
              <a:rPr lang="pl-PL" sz="2400" dirty="0">
                <a:solidFill>
                  <a:schemeClr val="tx1"/>
                </a:solidFill>
              </a:rPr>
              <a:t> with </a:t>
            </a:r>
            <a:r>
              <a:rPr lang="pl-PL" sz="2400" dirty="0" err="1">
                <a:solidFill>
                  <a:schemeClr val="tx1"/>
                </a:solidFill>
              </a:rPr>
              <a:t>ministries</a:t>
            </a:r>
            <a:r>
              <a:rPr lang="pl-PL" sz="2400" dirty="0">
                <a:solidFill>
                  <a:schemeClr val="tx1"/>
                </a:solidFill>
              </a:rPr>
              <a:t> and </a:t>
            </a:r>
            <a:r>
              <a:rPr lang="pl-PL" sz="2400" dirty="0" err="1">
                <a:solidFill>
                  <a:schemeClr val="tx1"/>
                </a:solidFill>
              </a:rPr>
              <a:t>provincial</a:t>
            </a:r>
            <a:r>
              <a:rPr lang="pl-PL" sz="2400" dirty="0">
                <a:solidFill>
                  <a:schemeClr val="tx1"/>
                </a:solidFill>
              </a:rPr>
              <a:t> </a:t>
            </a:r>
            <a:r>
              <a:rPr lang="pl-PL" sz="2400" dirty="0" err="1">
                <a:solidFill>
                  <a:schemeClr val="tx1"/>
                </a:solidFill>
              </a:rPr>
              <a:t>governors</a:t>
            </a:r>
            <a:endParaRPr lang="pl-PL" sz="2400" dirty="0">
              <a:solidFill>
                <a:schemeClr val="tx1"/>
              </a:solidFill>
            </a:endParaRPr>
          </a:p>
          <a:p>
            <a:pPr algn="just">
              <a:buFont typeface="Wingdings" panose="05000000000000000000" pitchFamily="2" charset="2"/>
              <a:buChar char="Ø"/>
            </a:pPr>
            <a:r>
              <a:rPr lang="pl-PL" sz="2400" dirty="0" err="1">
                <a:solidFill>
                  <a:schemeClr val="tx1"/>
                </a:solidFill>
              </a:rPr>
              <a:t>participation</a:t>
            </a:r>
            <a:r>
              <a:rPr lang="pl-PL" sz="2400" dirty="0">
                <a:solidFill>
                  <a:schemeClr val="tx1"/>
                </a:solidFill>
              </a:rPr>
              <a:t> in </a:t>
            </a:r>
            <a:r>
              <a:rPr lang="pl-PL" sz="2400" dirty="0" err="1">
                <a:solidFill>
                  <a:schemeClr val="tx1"/>
                </a:solidFill>
              </a:rPr>
              <a:t>fairs</a:t>
            </a:r>
            <a:r>
              <a:rPr lang="pl-PL" sz="2400" dirty="0">
                <a:solidFill>
                  <a:schemeClr val="tx1"/>
                </a:solidFill>
              </a:rPr>
              <a:t>: Expo-</a:t>
            </a:r>
            <a:r>
              <a:rPr lang="pl-PL" sz="2400" dirty="0" err="1">
                <a:solidFill>
                  <a:schemeClr val="tx1"/>
                </a:solidFill>
              </a:rPr>
              <a:t>Huíla</a:t>
            </a:r>
            <a:r>
              <a:rPr lang="pl-PL" sz="2400" dirty="0">
                <a:solidFill>
                  <a:schemeClr val="tx1"/>
                </a:solidFill>
              </a:rPr>
              <a:t> 2017 (</a:t>
            </a:r>
            <a:r>
              <a:rPr lang="pl-PL" sz="2400" dirty="0" err="1">
                <a:solidFill>
                  <a:schemeClr val="tx1"/>
                </a:solidFill>
              </a:rPr>
              <a:t>Huíla</a:t>
            </a:r>
            <a:r>
              <a:rPr lang="pl-PL" sz="2400" dirty="0">
                <a:solidFill>
                  <a:schemeClr val="tx1"/>
                </a:solidFill>
              </a:rPr>
              <a:t> </a:t>
            </a:r>
            <a:r>
              <a:rPr lang="pl-PL" sz="2400" dirty="0" err="1">
                <a:solidFill>
                  <a:schemeClr val="tx1"/>
                </a:solidFill>
              </a:rPr>
              <a:t>province</a:t>
            </a:r>
            <a:r>
              <a:rPr lang="pl-PL" sz="2400" dirty="0">
                <a:solidFill>
                  <a:schemeClr val="tx1"/>
                </a:solidFill>
              </a:rPr>
              <a:t> </a:t>
            </a:r>
            <a:r>
              <a:rPr lang="pl-PL" sz="2400" dirty="0" err="1">
                <a:solidFill>
                  <a:schemeClr val="tx1"/>
                </a:solidFill>
              </a:rPr>
              <a:t>is</a:t>
            </a:r>
            <a:r>
              <a:rPr lang="pl-PL" sz="2400" dirty="0">
                <a:solidFill>
                  <a:schemeClr val="tx1"/>
                </a:solidFill>
              </a:rPr>
              <a:t> a partner region of the Wielkopolska Region)</a:t>
            </a:r>
          </a:p>
          <a:p>
            <a:pPr algn="just">
              <a:buFont typeface="Wingdings" panose="05000000000000000000" pitchFamily="2" charset="2"/>
              <a:buChar char="Ø"/>
            </a:pPr>
            <a:r>
              <a:rPr lang="pl-PL" sz="2400" dirty="0">
                <a:solidFill>
                  <a:schemeClr val="tx1"/>
                </a:solidFill>
              </a:rPr>
              <a:t>B2B </a:t>
            </a:r>
            <a:r>
              <a:rPr lang="pl-PL" sz="2400" dirty="0" err="1">
                <a:solidFill>
                  <a:schemeClr val="tx1"/>
                </a:solidFill>
              </a:rPr>
              <a:t>meetings</a:t>
            </a:r>
            <a:r>
              <a:rPr lang="pl-PL" sz="2400" dirty="0">
                <a:solidFill>
                  <a:schemeClr val="tx1"/>
                </a:solidFill>
              </a:rPr>
              <a:t> </a:t>
            </a:r>
          </a:p>
          <a:p>
            <a:pPr marL="0" indent="0">
              <a:buNone/>
            </a:pPr>
            <a:r>
              <a:rPr lang="pl-PL" sz="2400" b="1" dirty="0">
                <a:solidFill>
                  <a:srgbClr val="0070C0"/>
                </a:solidFill>
              </a:rPr>
              <a:t>                  </a:t>
            </a:r>
            <a:r>
              <a:rPr lang="pl-PL" sz="2400" b="1" dirty="0" err="1">
                <a:solidFill>
                  <a:srgbClr val="0070C0"/>
                </a:solidFill>
              </a:rPr>
              <a:t>Creating</a:t>
            </a:r>
            <a:r>
              <a:rPr lang="pl-PL" sz="2400" b="1" dirty="0">
                <a:solidFill>
                  <a:srgbClr val="0070C0"/>
                </a:solidFill>
              </a:rPr>
              <a:t> INVESTOR’S GUIDE </a:t>
            </a:r>
          </a:p>
          <a:p>
            <a:pPr marL="0" indent="0">
              <a:buNone/>
            </a:pPr>
            <a:r>
              <a:rPr lang="pl-PL" sz="2400" b="1" dirty="0">
                <a:solidFill>
                  <a:schemeClr val="tx1"/>
                </a:solidFill>
              </a:rPr>
              <a:t>            t</a:t>
            </a:r>
            <a:r>
              <a:rPr lang="en-US" sz="2400" b="1" dirty="0" err="1">
                <a:solidFill>
                  <a:schemeClr val="tx1"/>
                </a:solidFill>
              </a:rPr>
              <a:t>ips</a:t>
            </a:r>
            <a:r>
              <a:rPr lang="en-US" sz="2400" b="1" dirty="0">
                <a:solidFill>
                  <a:schemeClr val="tx1"/>
                </a:solidFill>
              </a:rPr>
              <a:t> for </a:t>
            </a:r>
            <a:r>
              <a:rPr lang="pl-PL" sz="2400" b="1" dirty="0">
                <a:solidFill>
                  <a:schemeClr val="tx1"/>
                </a:solidFill>
              </a:rPr>
              <a:t>d</a:t>
            </a:r>
            <a:r>
              <a:rPr lang="en-US" sz="2400" b="1" dirty="0" err="1">
                <a:solidFill>
                  <a:schemeClr val="tx1"/>
                </a:solidFill>
              </a:rPr>
              <a:t>oing</a:t>
            </a:r>
            <a:r>
              <a:rPr lang="en-US" sz="2400" b="1" dirty="0">
                <a:solidFill>
                  <a:schemeClr val="tx1"/>
                </a:solidFill>
              </a:rPr>
              <a:t> </a:t>
            </a:r>
            <a:r>
              <a:rPr lang="pl-PL" sz="2400" b="1" dirty="0">
                <a:solidFill>
                  <a:schemeClr val="tx1"/>
                </a:solidFill>
              </a:rPr>
              <a:t>b</a:t>
            </a:r>
            <a:r>
              <a:rPr lang="en-US" sz="2400" b="1" dirty="0" err="1">
                <a:solidFill>
                  <a:schemeClr val="tx1"/>
                </a:solidFill>
              </a:rPr>
              <a:t>usiness</a:t>
            </a:r>
            <a:r>
              <a:rPr lang="en-US" sz="2400" b="1" dirty="0">
                <a:solidFill>
                  <a:schemeClr val="tx1"/>
                </a:solidFill>
              </a:rPr>
              <a:t> in</a:t>
            </a:r>
            <a:r>
              <a:rPr lang="pl-PL" sz="2400" b="1" dirty="0">
                <a:solidFill>
                  <a:schemeClr val="tx1"/>
                </a:solidFill>
              </a:rPr>
              <a:t> Angola </a:t>
            </a:r>
          </a:p>
          <a:p>
            <a:pPr algn="just">
              <a:buFont typeface="Arial" panose="020B0604020202020204" pitchFamily="34" charset="0"/>
              <a:buChar char="•"/>
            </a:pPr>
            <a:endParaRPr lang="pl-PL" dirty="0">
              <a:solidFill>
                <a:schemeClr val="tx1"/>
              </a:solidFill>
            </a:endParaRPr>
          </a:p>
        </p:txBody>
      </p:sp>
      <p:pic>
        <p:nvPicPr>
          <p:cNvPr id="5" name="Obraz 4"/>
          <p:cNvPicPr>
            <a:picLocks noChangeAspect="1"/>
          </p:cNvPicPr>
          <p:nvPr/>
        </p:nvPicPr>
        <p:blipFill rotWithShape="1">
          <a:blip r:embed="rId2"/>
          <a:srcRect l="23846" r="28591"/>
          <a:stretch/>
        </p:blipFill>
        <p:spPr>
          <a:xfrm>
            <a:off x="5970493" y="5159409"/>
            <a:ext cx="1661230" cy="1574878"/>
          </a:xfrm>
          <a:prstGeom prst="rect">
            <a:avLst/>
          </a:prstGeom>
        </p:spPr>
      </p:pic>
    </p:spTree>
    <p:extLst>
      <p:ext uri="{BB962C8B-B14F-4D97-AF65-F5344CB8AC3E}">
        <p14:creationId xmlns:p14="http://schemas.microsoft.com/office/powerpoint/2010/main" val="2367021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7334" y="641873"/>
            <a:ext cx="7501466" cy="1025562"/>
          </a:xfrm>
        </p:spPr>
        <p:txBody>
          <a:bodyPr>
            <a:normAutofit fontScale="90000"/>
          </a:bodyPr>
          <a:lstStyle/>
          <a:p>
            <a:pPr algn="ctr"/>
            <a:r>
              <a:rPr lang="pl-PL" b="1" dirty="0">
                <a:solidFill>
                  <a:srgbClr val="0070C0"/>
                </a:solidFill>
              </a:rPr>
              <a:t>NEXT VISIT TO ANGOLA 4-12.11.2017 </a:t>
            </a:r>
          </a:p>
        </p:txBody>
      </p:sp>
      <p:sp>
        <p:nvSpPr>
          <p:cNvPr id="3" name="Symbol zastępczy zawartości 2"/>
          <p:cNvSpPr>
            <a:spLocks noGrp="1"/>
          </p:cNvSpPr>
          <p:nvPr>
            <p:ph idx="1"/>
          </p:nvPr>
        </p:nvSpPr>
        <p:spPr>
          <a:xfrm>
            <a:off x="355002" y="1667435"/>
            <a:ext cx="8961633" cy="4449231"/>
          </a:xfrm>
        </p:spPr>
        <p:txBody>
          <a:bodyPr/>
          <a:lstStyle/>
          <a:p>
            <a:pPr marL="0" indent="0">
              <a:buNone/>
            </a:pPr>
            <a:endParaRPr lang="pl-PL" sz="800" dirty="0">
              <a:solidFill>
                <a:schemeClr val="tx1"/>
              </a:solidFill>
            </a:endParaRPr>
          </a:p>
          <a:p>
            <a:pPr algn="just"/>
            <a:r>
              <a:rPr lang="pl-PL" sz="2800" dirty="0" err="1">
                <a:solidFill>
                  <a:schemeClr val="tx1"/>
                </a:solidFill>
              </a:rPr>
              <a:t>Continuing</a:t>
            </a:r>
            <a:r>
              <a:rPr lang="pl-PL" sz="2800" dirty="0">
                <a:solidFill>
                  <a:schemeClr val="tx1"/>
                </a:solidFill>
              </a:rPr>
              <a:t> </a:t>
            </a:r>
            <a:r>
              <a:rPr lang="pl-PL" sz="2800" dirty="0" err="1">
                <a:solidFill>
                  <a:schemeClr val="tx1"/>
                </a:solidFill>
              </a:rPr>
              <a:t>political</a:t>
            </a:r>
            <a:r>
              <a:rPr lang="pl-PL" sz="2800" dirty="0">
                <a:solidFill>
                  <a:schemeClr val="tx1"/>
                </a:solidFill>
              </a:rPr>
              <a:t> and </a:t>
            </a:r>
            <a:r>
              <a:rPr lang="pl-PL" sz="2800" dirty="0" err="1">
                <a:solidFill>
                  <a:schemeClr val="tx1"/>
                </a:solidFill>
              </a:rPr>
              <a:t>economic</a:t>
            </a:r>
            <a:r>
              <a:rPr lang="pl-PL" sz="2800" dirty="0">
                <a:solidFill>
                  <a:schemeClr val="tx1"/>
                </a:solidFill>
              </a:rPr>
              <a:t> </a:t>
            </a:r>
            <a:r>
              <a:rPr lang="pl-PL" sz="2800" dirty="0" err="1">
                <a:solidFill>
                  <a:schemeClr val="tx1"/>
                </a:solidFill>
              </a:rPr>
              <a:t>relationships</a:t>
            </a:r>
            <a:r>
              <a:rPr lang="pl-PL" sz="2800" dirty="0">
                <a:solidFill>
                  <a:schemeClr val="tx1"/>
                </a:solidFill>
              </a:rPr>
              <a:t> a</a:t>
            </a:r>
            <a:r>
              <a:rPr lang="en-US" sz="2800" dirty="0" err="1">
                <a:solidFill>
                  <a:schemeClr val="tx1"/>
                </a:solidFill>
              </a:rPr>
              <a:t>fter</a:t>
            </a:r>
            <a:r>
              <a:rPr lang="en-US" sz="2800" dirty="0">
                <a:solidFill>
                  <a:schemeClr val="tx1"/>
                </a:solidFill>
              </a:rPr>
              <a:t> the election</a:t>
            </a:r>
            <a:r>
              <a:rPr lang="pl-PL" sz="2800" dirty="0">
                <a:solidFill>
                  <a:schemeClr val="tx1"/>
                </a:solidFill>
              </a:rPr>
              <a:t> in Angola</a:t>
            </a:r>
          </a:p>
          <a:p>
            <a:pPr algn="just"/>
            <a:r>
              <a:rPr lang="pl-PL" sz="2800" dirty="0" err="1">
                <a:solidFill>
                  <a:schemeClr val="tx1"/>
                </a:solidFill>
              </a:rPr>
              <a:t>Visiting</a:t>
            </a:r>
            <a:r>
              <a:rPr lang="pl-PL" sz="2800" dirty="0">
                <a:solidFill>
                  <a:schemeClr val="tx1"/>
                </a:solidFill>
              </a:rPr>
              <a:t> 3 </a:t>
            </a:r>
            <a:r>
              <a:rPr lang="pl-PL" sz="2800" dirty="0" err="1">
                <a:solidFill>
                  <a:schemeClr val="tx1"/>
                </a:solidFill>
              </a:rPr>
              <a:t>ministries</a:t>
            </a:r>
            <a:r>
              <a:rPr lang="pl-PL" sz="2800" dirty="0">
                <a:solidFill>
                  <a:schemeClr val="tx1"/>
                </a:solidFill>
              </a:rPr>
              <a:t>: </a:t>
            </a:r>
            <a:r>
              <a:rPr lang="pl-PL" sz="2800" dirty="0" err="1">
                <a:solidFill>
                  <a:schemeClr val="tx1"/>
                </a:solidFill>
              </a:rPr>
              <a:t>Ministry</a:t>
            </a:r>
            <a:r>
              <a:rPr lang="pl-PL" sz="2800" dirty="0">
                <a:solidFill>
                  <a:schemeClr val="tx1"/>
                </a:solidFill>
              </a:rPr>
              <a:t> of </a:t>
            </a:r>
            <a:r>
              <a:rPr lang="pl-PL" sz="2800" dirty="0" err="1">
                <a:solidFill>
                  <a:schemeClr val="tx1"/>
                </a:solidFill>
              </a:rPr>
              <a:t>Health</a:t>
            </a:r>
            <a:r>
              <a:rPr lang="pl-PL" sz="2800" dirty="0">
                <a:solidFill>
                  <a:schemeClr val="tx1"/>
                </a:solidFill>
              </a:rPr>
              <a:t>, </a:t>
            </a:r>
            <a:r>
              <a:rPr lang="pl-PL" sz="2800" dirty="0" err="1">
                <a:solidFill>
                  <a:schemeClr val="tx1"/>
                </a:solidFill>
              </a:rPr>
              <a:t>Ministry</a:t>
            </a:r>
            <a:r>
              <a:rPr lang="pl-PL" sz="2800" dirty="0">
                <a:solidFill>
                  <a:schemeClr val="tx1"/>
                </a:solidFill>
              </a:rPr>
              <a:t> of </a:t>
            </a:r>
            <a:r>
              <a:rPr lang="pl-PL" sz="2800" dirty="0" err="1">
                <a:solidFill>
                  <a:schemeClr val="tx1"/>
                </a:solidFill>
              </a:rPr>
              <a:t>Agriculture</a:t>
            </a:r>
            <a:r>
              <a:rPr lang="pl-PL" sz="2800" dirty="0">
                <a:solidFill>
                  <a:schemeClr val="tx1"/>
                </a:solidFill>
              </a:rPr>
              <a:t>, </a:t>
            </a:r>
            <a:r>
              <a:rPr lang="pl-PL" sz="2800" dirty="0" err="1">
                <a:solidFill>
                  <a:schemeClr val="tx1"/>
                </a:solidFill>
              </a:rPr>
              <a:t>Ministry</a:t>
            </a:r>
            <a:r>
              <a:rPr lang="pl-PL" sz="2800" dirty="0">
                <a:solidFill>
                  <a:schemeClr val="tx1"/>
                </a:solidFill>
              </a:rPr>
              <a:t> of </a:t>
            </a:r>
            <a:r>
              <a:rPr lang="pl-PL" sz="2800" dirty="0" err="1">
                <a:solidFill>
                  <a:schemeClr val="tx1"/>
                </a:solidFill>
              </a:rPr>
              <a:t>Industry</a:t>
            </a:r>
            <a:endParaRPr lang="pl-PL" sz="2800" dirty="0">
              <a:solidFill>
                <a:schemeClr val="tx1"/>
              </a:solidFill>
            </a:endParaRPr>
          </a:p>
          <a:p>
            <a:pPr algn="just"/>
            <a:r>
              <a:rPr lang="pl-PL" sz="2800" dirty="0">
                <a:solidFill>
                  <a:schemeClr val="tx1"/>
                </a:solidFill>
              </a:rPr>
              <a:t>C</a:t>
            </a:r>
            <a:r>
              <a:rPr lang="en-US" sz="2800" dirty="0" err="1">
                <a:solidFill>
                  <a:schemeClr val="tx1"/>
                </a:solidFill>
              </a:rPr>
              <a:t>ollecting</a:t>
            </a:r>
            <a:r>
              <a:rPr lang="en-US" sz="2800" dirty="0">
                <a:solidFill>
                  <a:schemeClr val="tx1"/>
                </a:solidFill>
              </a:rPr>
              <a:t> additional data</a:t>
            </a:r>
            <a:r>
              <a:rPr lang="pl-PL" sz="2800" dirty="0">
                <a:solidFill>
                  <a:schemeClr val="tx1"/>
                </a:solidFill>
              </a:rPr>
              <a:t> to the </a:t>
            </a:r>
            <a:r>
              <a:rPr lang="pl-PL" sz="2800" dirty="0" err="1">
                <a:solidFill>
                  <a:schemeClr val="tx1"/>
                </a:solidFill>
              </a:rPr>
              <a:t>investor’s</a:t>
            </a:r>
            <a:r>
              <a:rPr lang="pl-PL" sz="2800" dirty="0">
                <a:solidFill>
                  <a:schemeClr val="tx1"/>
                </a:solidFill>
              </a:rPr>
              <a:t> </a:t>
            </a:r>
            <a:r>
              <a:rPr lang="pl-PL" sz="2800" dirty="0" err="1">
                <a:solidFill>
                  <a:schemeClr val="tx1"/>
                </a:solidFill>
              </a:rPr>
              <a:t>guide</a:t>
            </a:r>
            <a:endParaRPr lang="pl-PL" sz="2800" dirty="0">
              <a:solidFill>
                <a:schemeClr val="tx1"/>
              </a:solidFill>
            </a:endParaRPr>
          </a:p>
          <a:p>
            <a:pPr algn="just"/>
            <a:r>
              <a:rPr lang="pl-PL" sz="2800" dirty="0" err="1">
                <a:solidFill>
                  <a:schemeClr val="tx1"/>
                </a:solidFill>
              </a:rPr>
              <a:t>Making</a:t>
            </a:r>
            <a:r>
              <a:rPr lang="pl-PL" sz="2800" dirty="0">
                <a:solidFill>
                  <a:schemeClr val="tx1"/>
                </a:solidFill>
              </a:rPr>
              <a:t> </a:t>
            </a:r>
            <a:r>
              <a:rPr lang="pl-PL" sz="2800" b="1" dirty="0">
                <a:solidFill>
                  <a:schemeClr val="tx1"/>
                </a:solidFill>
              </a:rPr>
              <a:t>3 </a:t>
            </a:r>
            <a:r>
              <a:rPr lang="pl-PL" sz="2800" b="1" dirty="0" err="1">
                <a:solidFill>
                  <a:schemeClr val="tx1"/>
                </a:solidFill>
              </a:rPr>
              <a:t>investments</a:t>
            </a:r>
            <a:r>
              <a:rPr lang="pl-PL" sz="2800" b="1" dirty="0">
                <a:solidFill>
                  <a:schemeClr val="tx1"/>
                </a:solidFill>
              </a:rPr>
              <a:t> </a:t>
            </a:r>
            <a:r>
              <a:rPr lang="pl-PL" sz="2800" dirty="0">
                <a:solidFill>
                  <a:schemeClr val="tx1"/>
                </a:solidFill>
              </a:rPr>
              <a:t>from Wielkopolska Region</a:t>
            </a:r>
          </a:p>
          <a:p>
            <a:pPr algn="just"/>
            <a:r>
              <a:rPr lang="pl-PL" sz="2800" dirty="0" err="1">
                <a:solidFill>
                  <a:schemeClr val="tx1"/>
                </a:solidFill>
              </a:rPr>
              <a:t>Visiting</a:t>
            </a:r>
            <a:r>
              <a:rPr lang="pl-PL" sz="2800" dirty="0">
                <a:solidFill>
                  <a:schemeClr val="tx1"/>
                </a:solidFill>
              </a:rPr>
              <a:t> </a:t>
            </a:r>
            <a:r>
              <a:rPr lang="pl-PL" sz="2800" b="1" dirty="0">
                <a:solidFill>
                  <a:schemeClr val="tx1"/>
                </a:solidFill>
              </a:rPr>
              <a:t>3 </a:t>
            </a:r>
            <a:r>
              <a:rPr lang="pl-PL" sz="2800" b="1" dirty="0" err="1">
                <a:solidFill>
                  <a:schemeClr val="tx1"/>
                </a:solidFill>
              </a:rPr>
              <a:t>provinces</a:t>
            </a:r>
            <a:r>
              <a:rPr lang="pl-PL" sz="2800" dirty="0">
                <a:solidFill>
                  <a:schemeClr val="tx1"/>
                </a:solidFill>
              </a:rPr>
              <a:t>: Luanda, Malanje and </a:t>
            </a:r>
            <a:r>
              <a:rPr lang="pl-PL" sz="2800" dirty="0" err="1">
                <a:solidFill>
                  <a:schemeClr val="tx1"/>
                </a:solidFill>
              </a:rPr>
              <a:t>Huila</a:t>
            </a:r>
            <a:endParaRPr lang="pl-PL" sz="2800" dirty="0">
              <a:solidFill>
                <a:schemeClr val="tx1"/>
              </a:solidFill>
            </a:endParaRPr>
          </a:p>
          <a:p>
            <a:pPr algn="just"/>
            <a:r>
              <a:rPr lang="pl-PL" sz="2800" dirty="0" err="1">
                <a:solidFill>
                  <a:schemeClr val="tx1"/>
                </a:solidFill>
              </a:rPr>
              <a:t>Meetings</a:t>
            </a:r>
            <a:r>
              <a:rPr lang="pl-PL" sz="2800" dirty="0">
                <a:solidFill>
                  <a:schemeClr val="tx1"/>
                </a:solidFill>
              </a:rPr>
              <a:t> with 2 </a:t>
            </a:r>
            <a:r>
              <a:rPr lang="pl-PL" sz="2800" dirty="0" err="1">
                <a:solidFill>
                  <a:schemeClr val="tx1"/>
                </a:solidFill>
              </a:rPr>
              <a:t>organisations</a:t>
            </a:r>
            <a:r>
              <a:rPr lang="pl-PL" sz="2800" dirty="0">
                <a:solidFill>
                  <a:schemeClr val="tx1"/>
                </a:solidFill>
              </a:rPr>
              <a:t>: </a:t>
            </a:r>
            <a:r>
              <a:rPr lang="pl-PL" sz="2800" b="1" dirty="0">
                <a:solidFill>
                  <a:schemeClr val="tx1"/>
                </a:solidFill>
              </a:rPr>
              <a:t>APIEX</a:t>
            </a:r>
            <a:r>
              <a:rPr lang="pl-PL" sz="2800" dirty="0">
                <a:solidFill>
                  <a:schemeClr val="tx1"/>
                </a:solidFill>
              </a:rPr>
              <a:t> and </a:t>
            </a:r>
            <a:r>
              <a:rPr lang="pl-PL" sz="2800" b="1" dirty="0">
                <a:solidFill>
                  <a:schemeClr val="tx1"/>
                </a:solidFill>
              </a:rPr>
              <a:t>SODEPAC</a:t>
            </a:r>
            <a:endParaRPr lang="pl-PL" sz="2000" b="1" dirty="0"/>
          </a:p>
        </p:txBody>
      </p:sp>
    </p:spTree>
    <p:extLst>
      <p:ext uri="{BB962C8B-B14F-4D97-AF65-F5344CB8AC3E}">
        <p14:creationId xmlns:p14="http://schemas.microsoft.com/office/powerpoint/2010/main" val="1547125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77334" y="1857080"/>
            <a:ext cx="8596668" cy="4838169"/>
          </a:xfrm>
        </p:spPr>
        <p:txBody>
          <a:bodyPr>
            <a:normAutofit/>
          </a:bodyPr>
          <a:lstStyle/>
          <a:p>
            <a:pPr marL="0" indent="0">
              <a:buNone/>
            </a:pPr>
            <a:r>
              <a:rPr lang="pl-PL" sz="2400" dirty="0" err="1">
                <a:solidFill>
                  <a:schemeClr val="tx1"/>
                </a:solidFill>
              </a:rPr>
              <a:t>Plans</a:t>
            </a:r>
            <a:r>
              <a:rPr lang="pl-PL" sz="2400" dirty="0">
                <a:solidFill>
                  <a:schemeClr val="tx1"/>
                </a:solidFill>
              </a:rPr>
              <a:t> </a:t>
            </a:r>
            <a:r>
              <a:rPr lang="en-US" sz="2400" dirty="0">
                <a:solidFill>
                  <a:schemeClr val="tx1"/>
                </a:solidFill>
              </a:rPr>
              <a:t>for the third quarter 201</a:t>
            </a:r>
            <a:r>
              <a:rPr lang="pl-PL" sz="2400" dirty="0">
                <a:solidFill>
                  <a:schemeClr val="tx1"/>
                </a:solidFill>
              </a:rPr>
              <a:t>7 of </a:t>
            </a:r>
            <a:r>
              <a:rPr lang="pl-PL" sz="2400" b="1" dirty="0" err="1">
                <a:solidFill>
                  <a:schemeClr val="tx1"/>
                </a:solidFill>
              </a:rPr>
              <a:t>visits</a:t>
            </a:r>
            <a:r>
              <a:rPr lang="pl-PL" sz="2400" b="1" dirty="0">
                <a:solidFill>
                  <a:schemeClr val="tx1"/>
                </a:solidFill>
              </a:rPr>
              <a:t> and market </a:t>
            </a:r>
            <a:r>
              <a:rPr lang="pl-PL" sz="2400" b="1" dirty="0" err="1">
                <a:solidFill>
                  <a:schemeClr val="tx1"/>
                </a:solidFill>
              </a:rPr>
              <a:t>recognition</a:t>
            </a:r>
            <a:r>
              <a:rPr lang="pl-PL" sz="2400" dirty="0">
                <a:solidFill>
                  <a:schemeClr val="tx1"/>
                </a:solidFill>
              </a:rPr>
              <a:t>:</a:t>
            </a:r>
          </a:p>
          <a:p>
            <a:pPr lvl="1"/>
            <a:r>
              <a:rPr lang="pl-PL" sz="2400" b="1" dirty="0" err="1">
                <a:solidFill>
                  <a:schemeClr val="tx1"/>
                </a:solidFill>
              </a:rPr>
              <a:t>Africa</a:t>
            </a:r>
            <a:r>
              <a:rPr lang="pl-PL" sz="2400" b="1" dirty="0">
                <a:solidFill>
                  <a:schemeClr val="tx1"/>
                </a:solidFill>
              </a:rPr>
              <a:t>:</a:t>
            </a:r>
          </a:p>
          <a:p>
            <a:pPr lvl="2"/>
            <a:r>
              <a:rPr lang="pl-PL" sz="2200" dirty="0">
                <a:solidFill>
                  <a:schemeClr val="tx1"/>
                </a:solidFill>
              </a:rPr>
              <a:t>Namibia</a:t>
            </a:r>
          </a:p>
          <a:p>
            <a:pPr lvl="2"/>
            <a:r>
              <a:rPr lang="pl-PL" sz="2200" dirty="0">
                <a:solidFill>
                  <a:schemeClr val="tx1"/>
                </a:solidFill>
              </a:rPr>
              <a:t>Angola</a:t>
            </a:r>
          </a:p>
          <a:p>
            <a:pPr lvl="2"/>
            <a:r>
              <a:rPr lang="pl-PL" sz="2200" dirty="0">
                <a:solidFill>
                  <a:schemeClr val="tx1"/>
                </a:solidFill>
              </a:rPr>
              <a:t>Ghana</a:t>
            </a:r>
          </a:p>
          <a:p>
            <a:pPr lvl="2">
              <a:spcAft>
                <a:spcPts val="600"/>
              </a:spcAft>
            </a:pPr>
            <a:r>
              <a:rPr lang="pl-PL" sz="2200" dirty="0">
                <a:solidFill>
                  <a:schemeClr val="tx1"/>
                </a:solidFill>
              </a:rPr>
              <a:t>Tanzania</a:t>
            </a:r>
          </a:p>
          <a:p>
            <a:pPr lvl="1"/>
            <a:r>
              <a:rPr lang="pl-PL" sz="2400" b="1" dirty="0" err="1">
                <a:solidFill>
                  <a:schemeClr val="tx1"/>
                </a:solidFill>
              </a:rPr>
              <a:t>South</a:t>
            </a:r>
            <a:r>
              <a:rPr lang="pl-PL" sz="2400" b="1" dirty="0">
                <a:solidFill>
                  <a:schemeClr val="tx1"/>
                </a:solidFill>
              </a:rPr>
              <a:t> </a:t>
            </a:r>
            <a:r>
              <a:rPr lang="pl-PL" sz="2400" b="1" dirty="0" err="1">
                <a:solidFill>
                  <a:schemeClr val="tx1"/>
                </a:solidFill>
              </a:rPr>
              <a:t>America</a:t>
            </a:r>
            <a:endParaRPr lang="pl-PL" sz="2400" b="1" dirty="0">
              <a:solidFill>
                <a:schemeClr val="tx1"/>
              </a:solidFill>
            </a:endParaRPr>
          </a:p>
          <a:p>
            <a:pPr lvl="2"/>
            <a:r>
              <a:rPr lang="pl-PL" sz="2200" dirty="0" err="1">
                <a:solidFill>
                  <a:schemeClr val="tx1"/>
                </a:solidFill>
              </a:rPr>
              <a:t>Argentina</a:t>
            </a:r>
            <a:endParaRPr lang="pl-PL" sz="2200" dirty="0">
              <a:solidFill>
                <a:schemeClr val="tx1"/>
              </a:solidFill>
            </a:endParaRPr>
          </a:p>
          <a:p>
            <a:pPr lvl="2"/>
            <a:r>
              <a:rPr lang="pl-PL" sz="2200" dirty="0" err="1">
                <a:solidFill>
                  <a:schemeClr val="tx1"/>
                </a:solidFill>
              </a:rPr>
              <a:t>Uruguay</a:t>
            </a:r>
            <a:endParaRPr lang="pl-PL" sz="2200" dirty="0">
              <a:solidFill>
                <a:schemeClr val="tx1"/>
              </a:solidFill>
            </a:endParaRPr>
          </a:p>
          <a:p>
            <a:pPr marL="914400" lvl="2" indent="0">
              <a:buNone/>
            </a:pPr>
            <a:endParaRPr lang="pl-PL" sz="2200" dirty="0">
              <a:solidFill>
                <a:schemeClr val="tx1"/>
              </a:solidFill>
            </a:endParaRPr>
          </a:p>
        </p:txBody>
      </p:sp>
      <p:sp>
        <p:nvSpPr>
          <p:cNvPr id="6" name="pole tekstowe 5"/>
          <p:cNvSpPr txBox="1"/>
          <p:nvPr/>
        </p:nvSpPr>
        <p:spPr>
          <a:xfrm>
            <a:off x="469944" y="527273"/>
            <a:ext cx="8981787" cy="830997"/>
          </a:xfrm>
          <a:prstGeom prst="rect">
            <a:avLst/>
          </a:prstGeom>
          <a:noFill/>
        </p:spPr>
        <p:txBody>
          <a:bodyPr wrap="square" rtlCol="0">
            <a:spAutoFit/>
          </a:bodyPr>
          <a:lstStyle/>
          <a:p>
            <a:r>
              <a:rPr lang="en-US" sz="2400" dirty="0">
                <a:solidFill>
                  <a:schemeClr val="accent1">
                    <a:lumMod val="75000"/>
                  </a:schemeClr>
                </a:solidFill>
              </a:rPr>
              <a:t>S</a:t>
            </a:r>
            <a:r>
              <a:rPr lang="pl-PL" sz="2400" dirty="0">
                <a:solidFill>
                  <a:schemeClr val="accent1">
                    <a:lumMod val="75000"/>
                  </a:schemeClr>
                </a:solidFill>
              </a:rPr>
              <a:t>EARCHING FOR</a:t>
            </a:r>
            <a:r>
              <a:rPr lang="en-US" sz="2400" dirty="0">
                <a:solidFill>
                  <a:schemeClr val="accent1">
                    <a:lumMod val="75000"/>
                  </a:schemeClr>
                </a:solidFill>
              </a:rPr>
              <a:t> </a:t>
            </a:r>
            <a:r>
              <a:rPr lang="pl-PL" sz="2400" dirty="0">
                <a:solidFill>
                  <a:schemeClr val="accent1">
                    <a:lumMod val="75000"/>
                  </a:schemeClr>
                </a:solidFill>
              </a:rPr>
              <a:t>OPPORTUNITIES IN THE</a:t>
            </a:r>
            <a:r>
              <a:rPr lang="en-US" sz="2400" dirty="0">
                <a:solidFill>
                  <a:schemeClr val="accent1">
                    <a:lumMod val="75000"/>
                  </a:schemeClr>
                </a:solidFill>
              </a:rPr>
              <a:t> </a:t>
            </a:r>
            <a:r>
              <a:rPr lang="pl-PL" sz="2400" dirty="0">
                <a:solidFill>
                  <a:schemeClr val="accent1">
                    <a:lumMod val="75000"/>
                  </a:schemeClr>
                </a:solidFill>
              </a:rPr>
              <a:t>EMERGING MARKETS FOR INVESTORS FROM THE WIELKOPOLSKA REGION</a:t>
            </a:r>
          </a:p>
        </p:txBody>
      </p:sp>
    </p:spTree>
    <p:extLst>
      <p:ext uri="{BB962C8B-B14F-4D97-AF65-F5344CB8AC3E}">
        <p14:creationId xmlns:p14="http://schemas.microsoft.com/office/powerpoint/2010/main" val="143725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FFED5CA7-D5D8-4138-90C3-AB23F8904831}"/>
              </a:ext>
            </a:extLst>
          </p:cNvPr>
          <p:cNvSpPr>
            <a:spLocks noGrp="1"/>
          </p:cNvSpPr>
          <p:nvPr>
            <p:ph idx="1"/>
          </p:nvPr>
        </p:nvSpPr>
        <p:spPr>
          <a:xfrm>
            <a:off x="771602" y="1027522"/>
            <a:ext cx="8596668" cy="5750350"/>
          </a:xfrm>
        </p:spPr>
        <p:txBody>
          <a:bodyPr>
            <a:normAutofit lnSpcReduction="10000"/>
          </a:bodyPr>
          <a:lstStyle/>
          <a:p>
            <a:r>
              <a:rPr lang="pl-PL" sz="2400" b="1" dirty="0" err="1">
                <a:solidFill>
                  <a:schemeClr val="tx1"/>
                </a:solidFill>
              </a:rPr>
              <a:t>Africa</a:t>
            </a:r>
            <a:endParaRPr lang="pl-PL" sz="2400" b="1" dirty="0">
              <a:solidFill>
                <a:schemeClr val="tx1"/>
              </a:solidFill>
            </a:endParaRPr>
          </a:p>
          <a:p>
            <a:pPr lvl="1"/>
            <a:r>
              <a:rPr lang="pl-PL" sz="2000" dirty="0">
                <a:solidFill>
                  <a:schemeClr val="tx1"/>
                </a:solidFill>
              </a:rPr>
              <a:t>Angola</a:t>
            </a:r>
          </a:p>
          <a:p>
            <a:pPr lvl="1"/>
            <a:r>
              <a:rPr lang="pl-PL" sz="2000" dirty="0">
                <a:solidFill>
                  <a:schemeClr val="tx1"/>
                </a:solidFill>
              </a:rPr>
              <a:t>Ghana</a:t>
            </a:r>
          </a:p>
          <a:p>
            <a:pPr lvl="1"/>
            <a:r>
              <a:rPr lang="pl-PL" sz="2000" dirty="0">
                <a:solidFill>
                  <a:schemeClr val="tx1"/>
                </a:solidFill>
              </a:rPr>
              <a:t>Tanzania</a:t>
            </a:r>
          </a:p>
          <a:p>
            <a:pPr marL="457200" lvl="1" indent="0">
              <a:buNone/>
            </a:pPr>
            <a:endParaRPr lang="pl-PL" sz="800" dirty="0">
              <a:solidFill>
                <a:schemeClr val="tx1"/>
              </a:solidFill>
            </a:endParaRPr>
          </a:p>
          <a:p>
            <a:pPr marL="0" lvl="1"/>
            <a:r>
              <a:rPr lang="pl-PL" sz="2400" b="1" dirty="0" err="1">
                <a:solidFill>
                  <a:schemeClr val="tx1"/>
                </a:solidFill>
              </a:rPr>
              <a:t>South</a:t>
            </a:r>
            <a:r>
              <a:rPr lang="pl-PL" sz="2400" b="1" dirty="0">
                <a:solidFill>
                  <a:schemeClr val="tx1"/>
                </a:solidFill>
              </a:rPr>
              <a:t> </a:t>
            </a:r>
            <a:r>
              <a:rPr lang="pl-PL" sz="2400" b="1" dirty="0" err="1">
                <a:solidFill>
                  <a:schemeClr val="tx1"/>
                </a:solidFill>
              </a:rPr>
              <a:t>America</a:t>
            </a:r>
            <a:endParaRPr lang="pl-PL" sz="2400" b="1" dirty="0">
              <a:solidFill>
                <a:schemeClr val="tx1"/>
              </a:solidFill>
            </a:endParaRPr>
          </a:p>
          <a:p>
            <a:pPr marL="857250" lvl="3"/>
            <a:r>
              <a:rPr lang="pl-PL" sz="2000" dirty="0" err="1">
                <a:solidFill>
                  <a:schemeClr val="tx1"/>
                </a:solidFill>
              </a:rPr>
              <a:t>Cuba</a:t>
            </a:r>
            <a:endParaRPr lang="pl-PL" sz="2000" dirty="0">
              <a:solidFill>
                <a:schemeClr val="tx1"/>
              </a:solidFill>
            </a:endParaRPr>
          </a:p>
          <a:p>
            <a:pPr marL="857250" lvl="3"/>
            <a:r>
              <a:rPr lang="pl-PL" sz="2000" dirty="0" err="1">
                <a:solidFill>
                  <a:schemeClr val="tx1"/>
                </a:solidFill>
              </a:rPr>
              <a:t>Argentina</a:t>
            </a:r>
            <a:endParaRPr lang="pl-PL" sz="2000" dirty="0">
              <a:solidFill>
                <a:schemeClr val="tx1"/>
              </a:solidFill>
            </a:endParaRPr>
          </a:p>
          <a:p>
            <a:pPr marL="857250" lvl="3"/>
            <a:r>
              <a:rPr lang="pl-PL" sz="2000" dirty="0">
                <a:solidFill>
                  <a:schemeClr val="tx1"/>
                </a:solidFill>
              </a:rPr>
              <a:t>Columbia</a:t>
            </a:r>
          </a:p>
          <a:p>
            <a:pPr marL="171450" lvl="2" indent="0">
              <a:buNone/>
            </a:pPr>
            <a:endParaRPr lang="pl-PL" sz="800" dirty="0">
              <a:solidFill>
                <a:schemeClr val="tx1"/>
              </a:solidFill>
            </a:endParaRPr>
          </a:p>
          <a:p>
            <a:r>
              <a:rPr lang="pl-PL" sz="2400" b="1" dirty="0">
                <a:solidFill>
                  <a:schemeClr val="tx1"/>
                </a:solidFill>
              </a:rPr>
              <a:t>Asia</a:t>
            </a:r>
          </a:p>
          <a:p>
            <a:pPr lvl="1"/>
            <a:r>
              <a:rPr lang="pl-PL" sz="2000" dirty="0" err="1">
                <a:solidFill>
                  <a:schemeClr val="tx1"/>
                </a:solidFill>
              </a:rPr>
              <a:t>Kazakhstan</a:t>
            </a:r>
            <a:endParaRPr lang="pl-PL" sz="2000" dirty="0">
              <a:solidFill>
                <a:schemeClr val="tx1"/>
              </a:solidFill>
            </a:endParaRPr>
          </a:p>
          <a:p>
            <a:pPr lvl="1"/>
            <a:r>
              <a:rPr lang="pl-PL" sz="2000" dirty="0" err="1">
                <a:solidFill>
                  <a:schemeClr val="tx1"/>
                </a:solidFill>
              </a:rPr>
              <a:t>Vietnam</a:t>
            </a:r>
            <a:endParaRPr lang="pl-PL" sz="2000" dirty="0">
              <a:solidFill>
                <a:schemeClr val="tx1"/>
              </a:solidFill>
            </a:endParaRPr>
          </a:p>
          <a:p>
            <a:pPr lvl="1"/>
            <a:r>
              <a:rPr lang="pl-PL" sz="2000" dirty="0">
                <a:solidFill>
                  <a:schemeClr val="tx1"/>
                </a:solidFill>
              </a:rPr>
              <a:t>China </a:t>
            </a:r>
          </a:p>
          <a:p>
            <a:pPr lvl="1"/>
            <a:endParaRPr lang="pl-PL" dirty="0"/>
          </a:p>
        </p:txBody>
      </p:sp>
      <p:sp>
        <p:nvSpPr>
          <p:cNvPr id="5" name="Tytuł 4">
            <a:extLst>
              <a:ext uri="{FF2B5EF4-FFF2-40B4-BE49-F238E27FC236}">
                <a16:creationId xmlns:a16="http://schemas.microsoft.com/office/drawing/2014/main" id="{D4EEE09C-1950-4517-9223-560BDD3E2F40}"/>
              </a:ext>
            </a:extLst>
          </p:cNvPr>
          <p:cNvSpPr txBox="1">
            <a:spLocks noGrp="1"/>
          </p:cNvSpPr>
          <p:nvPr>
            <p:ph type="title"/>
          </p:nvPr>
        </p:nvSpPr>
        <p:spPr>
          <a:xfrm>
            <a:off x="0" y="279662"/>
            <a:ext cx="9283429" cy="523220"/>
          </a:xfrm>
          <a:prstGeom prst="rect">
            <a:avLst/>
          </a:prstGeom>
          <a:noFill/>
        </p:spPr>
        <p:txBody>
          <a:bodyPr wrap="square" rtlCol="0">
            <a:spAutoFit/>
          </a:bodyPr>
          <a:lstStyle/>
          <a:p>
            <a:pPr algn="ctr"/>
            <a:r>
              <a:rPr lang="pl-PL" sz="2800" dirty="0">
                <a:solidFill>
                  <a:schemeClr val="accent1">
                    <a:lumMod val="75000"/>
                  </a:schemeClr>
                </a:solidFill>
              </a:rPr>
              <a:t>PLANS FOR VISITS AND MARKET RECOGNITION IN </a:t>
            </a:r>
            <a:r>
              <a:rPr lang="en-US" sz="2800" dirty="0">
                <a:solidFill>
                  <a:schemeClr val="accent1">
                    <a:lumMod val="75000"/>
                  </a:schemeClr>
                </a:solidFill>
              </a:rPr>
              <a:t>201</a:t>
            </a:r>
            <a:r>
              <a:rPr lang="pl-PL" sz="2800" dirty="0">
                <a:solidFill>
                  <a:schemeClr val="accent1">
                    <a:lumMod val="75000"/>
                  </a:schemeClr>
                </a:solidFill>
              </a:rPr>
              <a:t>8 </a:t>
            </a:r>
          </a:p>
        </p:txBody>
      </p:sp>
    </p:spTree>
    <p:extLst>
      <p:ext uri="{BB962C8B-B14F-4D97-AF65-F5344CB8AC3E}">
        <p14:creationId xmlns:p14="http://schemas.microsoft.com/office/powerpoint/2010/main" val="2640802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2027" y="241863"/>
            <a:ext cx="7751195" cy="1899138"/>
          </a:xfrm>
        </p:spPr>
        <p:txBody>
          <a:bodyPr>
            <a:normAutofit/>
          </a:bodyPr>
          <a:lstStyle/>
          <a:p>
            <a:r>
              <a:rPr lang="en-US" sz="3200" dirty="0"/>
              <a:t>W</a:t>
            </a:r>
            <a:r>
              <a:rPr lang="pl-PL" sz="3200" dirty="0"/>
              <a:t>IELKOPOLSKA REGION AN ATTRACTIVE REGION FOR INVESTORS</a:t>
            </a:r>
            <a:br>
              <a:rPr lang="pl-PL" sz="3200" dirty="0"/>
            </a:br>
            <a:endParaRPr lang="pl-PL" sz="3200" dirty="0"/>
          </a:p>
        </p:txBody>
      </p:sp>
      <p:sp>
        <p:nvSpPr>
          <p:cNvPr id="3" name="Symbol zastępczy zawartości 2"/>
          <p:cNvSpPr>
            <a:spLocks noGrp="1"/>
          </p:cNvSpPr>
          <p:nvPr>
            <p:ph idx="1"/>
          </p:nvPr>
        </p:nvSpPr>
        <p:spPr>
          <a:xfrm>
            <a:off x="0" y="2079455"/>
            <a:ext cx="5456404" cy="4206320"/>
          </a:xfrm>
        </p:spPr>
        <p:txBody>
          <a:bodyPr>
            <a:normAutofit/>
          </a:bodyPr>
          <a:lstStyle/>
          <a:p>
            <a:pPr marL="252000" indent="0">
              <a:spcBef>
                <a:spcPts val="0"/>
              </a:spcBef>
            </a:pPr>
            <a:r>
              <a:rPr lang="pl-PL" sz="2400" b="1" dirty="0">
                <a:solidFill>
                  <a:schemeClr val="tx1"/>
                </a:solidFill>
              </a:rPr>
              <a:t> </a:t>
            </a:r>
            <a:r>
              <a:rPr lang="pl-PL" sz="2400" b="1" dirty="0" err="1">
                <a:solidFill>
                  <a:schemeClr val="tx1"/>
                </a:solidFill>
              </a:rPr>
              <a:t>Our</a:t>
            </a:r>
            <a:r>
              <a:rPr lang="pl-PL" sz="2400" b="1" dirty="0">
                <a:solidFill>
                  <a:schemeClr val="tx1"/>
                </a:solidFill>
              </a:rPr>
              <a:t> </a:t>
            </a:r>
            <a:r>
              <a:rPr lang="pl-PL" sz="2400" b="1" dirty="0" err="1">
                <a:solidFill>
                  <a:schemeClr val="tx1"/>
                </a:solidFill>
              </a:rPr>
              <a:t>next</a:t>
            </a:r>
            <a:r>
              <a:rPr lang="pl-PL" sz="2400" b="1" dirty="0">
                <a:solidFill>
                  <a:schemeClr val="tx1"/>
                </a:solidFill>
              </a:rPr>
              <a:t> target: </a:t>
            </a:r>
            <a:r>
              <a:rPr lang="pl-PL" sz="2400" dirty="0" err="1">
                <a:solidFill>
                  <a:schemeClr val="tx1"/>
                </a:solidFill>
              </a:rPr>
              <a:t>searching</a:t>
            </a:r>
            <a:r>
              <a:rPr lang="pl-PL" sz="2400" dirty="0">
                <a:solidFill>
                  <a:schemeClr val="tx1"/>
                </a:solidFill>
              </a:rPr>
              <a:t> for c</a:t>
            </a:r>
            <a:r>
              <a:rPr lang="en-US" sz="2400" dirty="0" err="1">
                <a:solidFill>
                  <a:schemeClr val="tx1"/>
                </a:solidFill>
              </a:rPr>
              <a:t>ooperation</a:t>
            </a:r>
            <a:r>
              <a:rPr lang="en-US" sz="2400" dirty="0">
                <a:solidFill>
                  <a:schemeClr val="tx1"/>
                </a:solidFill>
              </a:rPr>
              <a:t> with </a:t>
            </a:r>
            <a:r>
              <a:rPr lang="pl-PL" sz="2400" dirty="0" err="1">
                <a:solidFill>
                  <a:schemeClr val="tx1"/>
                </a:solidFill>
              </a:rPr>
              <a:t>international</a:t>
            </a:r>
            <a:r>
              <a:rPr lang="pl-PL" sz="2400" dirty="0">
                <a:solidFill>
                  <a:schemeClr val="tx1"/>
                </a:solidFill>
              </a:rPr>
              <a:t> </a:t>
            </a:r>
            <a:r>
              <a:rPr lang="en-US" sz="2400" dirty="0">
                <a:solidFill>
                  <a:schemeClr val="tx1"/>
                </a:solidFill>
              </a:rPr>
              <a:t>institutions</a:t>
            </a:r>
            <a:r>
              <a:rPr lang="pl-PL" sz="2400" dirty="0">
                <a:solidFill>
                  <a:schemeClr val="tx1"/>
                </a:solidFill>
              </a:rPr>
              <a:t>: </a:t>
            </a:r>
          </a:p>
          <a:p>
            <a:pPr marL="252000" indent="0">
              <a:spcBef>
                <a:spcPts val="0"/>
              </a:spcBef>
              <a:buNone/>
            </a:pPr>
            <a:r>
              <a:rPr lang="en-US" sz="2400" dirty="0">
                <a:solidFill>
                  <a:schemeClr val="tx1"/>
                </a:solidFill>
              </a:rPr>
              <a:t>SMEs, universities/research </a:t>
            </a:r>
            <a:r>
              <a:rPr lang="en-US" sz="2400" dirty="0" err="1">
                <a:solidFill>
                  <a:schemeClr val="tx1"/>
                </a:solidFill>
              </a:rPr>
              <a:t>centres</a:t>
            </a:r>
            <a:r>
              <a:rPr lang="en-US" sz="2400" dirty="0">
                <a:solidFill>
                  <a:schemeClr val="tx1"/>
                </a:solidFill>
              </a:rPr>
              <a:t>, trade</a:t>
            </a:r>
            <a:r>
              <a:rPr lang="pl-PL" sz="2400" dirty="0">
                <a:solidFill>
                  <a:schemeClr val="tx1"/>
                </a:solidFill>
              </a:rPr>
              <a:t> </a:t>
            </a:r>
            <a:r>
              <a:rPr lang="en-US" sz="2400" dirty="0">
                <a:solidFill>
                  <a:schemeClr val="tx1"/>
                </a:solidFill>
              </a:rPr>
              <a:t>associations, Chambers of Commerce, local/regional</a:t>
            </a:r>
            <a:r>
              <a:rPr lang="pl-PL" sz="2400" dirty="0">
                <a:solidFill>
                  <a:schemeClr val="tx1"/>
                </a:solidFill>
              </a:rPr>
              <a:t> </a:t>
            </a:r>
            <a:r>
              <a:rPr lang="en-US" sz="2400" dirty="0">
                <a:solidFill>
                  <a:schemeClr val="tx1"/>
                </a:solidFill>
              </a:rPr>
              <a:t>government</a:t>
            </a:r>
            <a:r>
              <a:rPr lang="pl-PL" sz="2400" dirty="0">
                <a:solidFill>
                  <a:schemeClr val="tx1"/>
                </a:solidFill>
              </a:rPr>
              <a:t>) </a:t>
            </a:r>
          </a:p>
          <a:p>
            <a:pPr marL="252000" indent="0">
              <a:spcBef>
                <a:spcPts val="0"/>
              </a:spcBef>
              <a:buNone/>
            </a:pPr>
            <a:r>
              <a:rPr lang="en-US" sz="2400" dirty="0">
                <a:solidFill>
                  <a:schemeClr val="tx1"/>
                </a:solidFill>
              </a:rPr>
              <a:t>to help develop entrepreneurial</a:t>
            </a:r>
            <a:r>
              <a:rPr lang="pl-PL" sz="2400" dirty="0">
                <a:solidFill>
                  <a:schemeClr val="tx1"/>
                </a:solidFill>
              </a:rPr>
              <a:t> </a:t>
            </a:r>
            <a:r>
              <a:rPr lang="pl-PL" sz="2400" dirty="0" err="1">
                <a:solidFill>
                  <a:schemeClr val="tx1"/>
                </a:solidFill>
              </a:rPr>
              <a:t>projects</a:t>
            </a:r>
            <a:r>
              <a:rPr lang="pl-PL" sz="2400" dirty="0">
                <a:solidFill>
                  <a:schemeClr val="tx1"/>
                </a:solidFill>
              </a:rPr>
              <a:t> in the Wielkopolska Region</a:t>
            </a:r>
          </a:p>
          <a:p>
            <a:pPr marL="0" indent="0">
              <a:buNone/>
            </a:pPr>
            <a:endParaRPr lang="pl-PL" sz="2400" dirty="0">
              <a:solidFill>
                <a:schemeClr val="tx1"/>
              </a:solidFill>
            </a:endParaRPr>
          </a:p>
          <a:p>
            <a:pPr marL="0" indent="0">
              <a:buNone/>
            </a:pPr>
            <a:endParaRPr lang="pl-PL" dirty="0"/>
          </a:p>
        </p:txBody>
      </p:sp>
      <p:pic>
        <p:nvPicPr>
          <p:cNvPr id="4" name="Obraz 3"/>
          <p:cNvPicPr>
            <a:picLocks noChangeAspect="1"/>
          </p:cNvPicPr>
          <p:nvPr/>
        </p:nvPicPr>
        <p:blipFill>
          <a:blip r:embed="rId2"/>
          <a:stretch>
            <a:fillRect/>
          </a:stretch>
        </p:blipFill>
        <p:spPr>
          <a:xfrm>
            <a:off x="5516841" y="1075256"/>
            <a:ext cx="3531553" cy="2175598"/>
          </a:xfrm>
          <a:prstGeom prst="rect">
            <a:avLst/>
          </a:prstGeom>
        </p:spPr>
      </p:pic>
      <p:sp>
        <p:nvSpPr>
          <p:cNvPr id="4097" name="Rectangle 1"/>
          <p:cNvSpPr>
            <a:spLocks noChangeArrowheads="1"/>
          </p:cNvSpPr>
          <p:nvPr/>
        </p:nvSpPr>
        <p:spPr bwMode="auto">
          <a:xfrm>
            <a:off x="5600701" y="3511907"/>
            <a:ext cx="3912576" cy="193899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pl-PL" sz="2400" b="1" dirty="0">
                <a:solidFill>
                  <a:schemeClr val="accent2">
                    <a:lumMod val="75000"/>
                  </a:schemeClr>
                </a:solidFill>
                <a:latin typeface="Calibri" pitchFamily="34" charset="0"/>
                <a:ea typeface="Calibri" pitchFamily="34" charset="0"/>
                <a:cs typeface="Calibri" pitchFamily="34" charset="0"/>
              </a:rPr>
              <a:t>I</a:t>
            </a:r>
            <a:r>
              <a:rPr kumimoji="0" lang="en-AU" sz="2400" b="1" i="0" u="none" strike="noStrike" cap="none" normalizeH="0" baseline="0" dirty="0" err="1">
                <a:ln>
                  <a:noFill/>
                </a:ln>
                <a:solidFill>
                  <a:schemeClr val="accent2">
                    <a:lumMod val="75000"/>
                  </a:schemeClr>
                </a:solidFill>
                <a:effectLst/>
                <a:latin typeface="Calibri" pitchFamily="34" charset="0"/>
                <a:ea typeface="Calibri" pitchFamily="34" charset="0"/>
                <a:cs typeface="Calibri" pitchFamily="34" charset="0"/>
              </a:rPr>
              <a:t>nternationalization</a:t>
            </a:r>
            <a:r>
              <a:rPr kumimoji="0" lang="en-AU" sz="2400" b="1" i="0" u="none" strike="noStrike" cap="none" normalizeH="0" baseline="0" dirty="0">
                <a:ln>
                  <a:noFill/>
                </a:ln>
                <a:solidFill>
                  <a:schemeClr val="accent2">
                    <a:lumMod val="75000"/>
                  </a:schemeClr>
                </a:solidFill>
                <a:effectLst/>
                <a:latin typeface="Calibri" pitchFamily="34" charset="0"/>
                <a:ea typeface="Calibri" pitchFamily="34" charset="0"/>
                <a:cs typeface="Calibri" pitchFamily="34" charset="0"/>
              </a:rPr>
              <a:t> initiatives will promote </a:t>
            </a:r>
            <a:endParaRPr kumimoji="0" lang="pl-PL" sz="2400" b="1" i="0" u="none" strike="noStrike" cap="none" normalizeH="0" baseline="0" dirty="0">
              <a:ln>
                <a:noFill/>
              </a:ln>
              <a:solidFill>
                <a:schemeClr val="accent2">
                  <a:lumMod val="75000"/>
                </a:schemeClr>
              </a:solidFill>
              <a:effectLst/>
              <a:latin typeface="Calibri" pitchFamily="34" charset="0"/>
              <a:ea typeface="Calibri" pitchFamily="34" charset="0"/>
              <a:cs typeface="Calibri"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dirty="0">
                <a:ln>
                  <a:noFill/>
                </a:ln>
                <a:solidFill>
                  <a:schemeClr val="accent2">
                    <a:lumMod val="75000"/>
                  </a:schemeClr>
                </a:solidFill>
                <a:effectLst/>
                <a:latin typeface="Calibri" pitchFamily="34" charset="0"/>
                <a:ea typeface="Calibri" pitchFamily="34" charset="0"/>
                <a:cs typeface="Calibri" pitchFamily="34" charset="0"/>
              </a:rPr>
              <a:t>a cooperation with foreign partners with the use of our financial products</a:t>
            </a:r>
            <a:endParaRPr kumimoji="0" lang="en-AU" sz="2400" b="0" i="0" u="none" strike="noStrike" cap="none" normalizeH="0" baseline="0" dirty="0">
              <a:ln>
                <a:noFill/>
              </a:ln>
              <a:solidFill>
                <a:schemeClr val="accent2">
                  <a:lumMod val="75000"/>
                </a:schemeClr>
              </a:solidFill>
              <a:effectLst/>
              <a:latin typeface="Arial" pitchFamily="34" charset="0"/>
              <a:cs typeface="Arial" pitchFamily="34" charset="0"/>
            </a:endParaRPr>
          </a:p>
        </p:txBody>
      </p:sp>
    </p:spTree>
    <p:extLst>
      <p:ext uri="{BB962C8B-B14F-4D97-AF65-F5344CB8AC3E}">
        <p14:creationId xmlns:p14="http://schemas.microsoft.com/office/powerpoint/2010/main" val="2645286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a:stretch>
            <a:fillRect/>
          </a:stretch>
        </p:blipFill>
        <p:spPr>
          <a:xfrm>
            <a:off x="1519741" y="1230697"/>
            <a:ext cx="5627324" cy="3028036"/>
          </a:xfrm>
          <a:prstGeom prst="rect">
            <a:avLst/>
          </a:prstGeom>
        </p:spPr>
      </p:pic>
      <p:sp>
        <p:nvSpPr>
          <p:cNvPr id="2" name="Tytuł 1"/>
          <p:cNvSpPr>
            <a:spLocks noGrp="1"/>
          </p:cNvSpPr>
          <p:nvPr>
            <p:ph type="title"/>
          </p:nvPr>
        </p:nvSpPr>
        <p:spPr>
          <a:xfrm>
            <a:off x="254000" y="-101599"/>
            <a:ext cx="9215315" cy="5427132"/>
          </a:xfrm>
        </p:spPr>
        <p:txBody>
          <a:bodyPr>
            <a:normAutofit/>
          </a:bodyPr>
          <a:lstStyle/>
          <a:p>
            <a:pPr algn="ctr"/>
            <a:br>
              <a:rPr lang="pl-PL" dirty="0">
                <a:solidFill>
                  <a:schemeClr val="accent2">
                    <a:lumMod val="75000"/>
                  </a:schemeClr>
                </a:solidFill>
              </a:rPr>
            </a:br>
            <a:r>
              <a:rPr lang="pl-PL" sz="3200" b="1" dirty="0">
                <a:solidFill>
                  <a:schemeClr val="accent2">
                    <a:lumMod val="75000"/>
                  </a:schemeClr>
                </a:solidFill>
              </a:rPr>
              <a:t>We </a:t>
            </a:r>
            <a:r>
              <a:rPr lang="en-US" sz="3200" b="1" dirty="0">
                <a:solidFill>
                  <a:schemeClr val="accent2">
                    <a:lumMod val="75000"/>
                  </a:schemeClr>
                </a:solidFill>
              </a:rPr>
              <a:t>look forward to future cooperation</a:t>
            </a:r>
            <a:r>
              <a:rPr lang="pl-PL" sz="3200" b="1" dirty="0">
                <a:solidFill>
                  <a:schemeClr val="accent2">
                    <a:lumMod val="75000"/>
                  </a:schemeClr>
                </a:solidFill>
              </a:rPr>
              <a:t>…</a:t>
            </a:r>
            <a:br>
              <a:rPr lang="pl-PL" sz="3200" b="1" dirty="0">
                <a:solidFill>
                  <a:schemeClr val="accent2">
                    <a:lumMod val="75000"/>
                  </a:schemeClr>
                </a:solidFill>
              </a:rPr>
            </a:br>
            <a:br>
              <a:rPr lang="pl-PL" sz="2700" dirty="0">
                <a:solidFill>
                  <a:schemeClr val="accent2">
                    <a:lumMod val="75000"/>
                  </a:schemeClr>
                </a:solidFill>
              </a:rPr>
            </a:br>
            <a:br>
              <a:rPr lang="pl-PL" sz="2700" dirty="0">
                <a:solidFill>
                  <a:schemeClr val="accent2">
                    <a:lumMod val="75000"/>
                  </a:schemeClr>
                </a:solidFill>
              </a:rPr>
            </a:br>
            <a:br>
              <a:rPr lang="pl-PL" sz="2700" dirty="0">
                <a:solidFill>
                  <a:schemeClr val="accent2">
                    <a:lumMod val="75000"/>
                  </a:schemeClr>
                </a:solidFill>
              </a:rPr>
            </a:br>
            <a:br>
              <a:rPr lang="pl-PL" sz="2700" dirty="0">
                <a:solidFill>
                  <a:schemeClr val="accent2">
                    <a:lumMod val="75000"/>
                  </a:schemeClr>
                </a:solidFill>
              </a:rPr>
            </a:br>
            <a:br>
              <a:rPr lang="pl-PL" sz="2700" dirty="0">
                <a:solidFill>
                  <a:schemeClr val="accent2">
                    <a:lumMod val="75000"/>
                  </a:schemeClr>
                </a:solidFill>
              </a:rPr>
            </a:br>
            <a:r>
              <a:rPr lang="pl-PL" dirty="0" err="1">
                <a:solidFill>
                  <a:schemeClr val="accent2">
                    <a:lumMod val="75000"/>
                  </a:schemeClr>
                </a:solidFill>
              </a:rPr>
              <a:t>Thank</a:t>
            </a:r>
            <a:r>
              <a:rPr lang="pl-PL" dirty="0">
                <a:solidFill>
                  <a:schemeClr val="accent2">
                    <a:lumMod val="75000"/>
                  </a:schemeClr>
                </a:solidFill>
              </a:rPr>
              <a:t> </a:t>
            </a:r>
            <a:r>
              <a:rPr lang="pl-PL" dirty="0" err="1">
                <a:solidFill>
                  <a:schemeClr val="accent2">
                    <a:lumMod val="75000"/>
                  </a:schemeClr>
                </a:solidFill>
              </a:rPr>
              <a:t>you</a:t>
            </a:r>
            <a:r>
              <a:rPr lang="pl-PL" dirty="0">
                <a:solidFill>
                  <a:schemeClr val="accent2">
                    <a:lumMod val="75000"/>
                  </a:schemeClr>
                </a:solidFill>
              </a:rPr>
              <a:t>!</a:t>
            </a:r>
            <a:br>
              <a:rPr lang="pl-PL" dirty="0">
                <a:solidFill>
                  <a:schemeClr val="accent2">
                    <a:lumMod val="75000"/>
                  </a:schemeClr>
                </a:solidFill>
              </a:rPr>
            </a:br>
            <a:br>
              <a:rPr lang="pl-PL" dirty="0">
                <a:solidFill>
                  <a:schemeClr val="accent2">
                    <a:lumMod val="75000"/>
                  </a:schemeClr>
                </a:solidFill>
              </a:rPr>
            </a:br>
            <a:endParaRPr lang="pl-PL" dirty="0">
              <a:solidFill>
                <a:schemeClr val="accent2">
                  <a:lumMod val="75000"/>
                </a:schemeClr>
              </a:solidFill>
            </a:endParaRPr>
          </a:p>
        </p:txBody>
      </p:sp>
      <p:sp>
        <p:nvSpPr>
          <p:cNvPr id="3" name="Symbol zastępczy tekstu 2"/>
          <p:cNvSpPr>
            <a:spLocks noGrp="1"/>
          </p:cNvSpPr>
          <p:nvPr>
            <p:ph type="body" idx="1"/>
          </p:nvPr>
        </p:nvSpPr>
        <p:spPr>
          <a:xfrm>
            <a:off x="496360" y="3711388"/>
            <a:ext cx="7399753" cy="3006668"/>
          </a:xfrm>
          <a:ln w="12700">
            <a:noFill/>
          </a:ln>
        </p:spPr>
        <p:txBody>
          <a:bodyPr>
            <a:normAutofit/>
          </a:bodyPr>
          <a:lstStyle/>
          <a:p>
            <a:pPr lvl="0" algn="ctr">
              <a:spcBef>
                <a:spcPts val="0"/>
              </a:spcBef>
              <a:buClrTx/>
              <a:buSzTx/>
            </a:pPr>
            <a:endParaRPr lang="pl-PL" sz="1200" b="1" cap="small" dirty="0">
              <a:solidFill>
                <a:schemeClr val="accent2">
                  <a:lumMod val="75000"/>
                </a:schemeClr>
              </a:solidFill>
            </a:endParaRPr>
          </a:p>
          <a:p>
            <a:pPr lvl="0">
              <a:spcBef>
                <a:spcPts val="0"/>
              </a:spcBef>
              <a:buClrTx/>
              <a:buSzTx/>
            </a:pPr>
            <a:r>
              <a:rPr lang="pl-PL" sz="2400" b="1" dirty="0">
                <a:solidFill>
                  <a:schemeClr val="accent2">
                    <a:lumMod val="75000"/>
                  </a:schemeClr>
                </a:solidFill>
              </a:rPr>
              <a:t>Hubert Zobel</a:t>
            </a:r>
          </a:p>
          <a:p>
            <a:pPr lvl="0">
              <a:spcBef>
                <a:spcPts val="0"/>
              </a:spcBef>
              <a:buClrTx/>
              <a:buSzTx/>
            </a:pPr>
            <a:r>
              <a:rPr lang="pl-PL" sz="1200" dirty="0" err="1">
                <a:solidFill>
                  <a:schemeClr val="accent2">
                    <a:lumMod val="75000"/>
                  </a:schemeClr>
                </a:solidFill>
              </a:rPr>
              <a:t>President</a:t>
            </a:r>
            <a:r>
              <a:rPr lang="pl-PL" sz="1200" dirty="0">
                <a:solidFill>
                  <a:schemeClr val="accent2">
                    <a:lumMod val="75000"/>
                  </a:schemeClr>
                </a:solidFill>
              </a:rPr>
              <a:t> of the Board</a:t>
            </a:r>
            <a:endParaRPr lang="pl-PL" sz="1200" cap="small" dirty="0">
              <a:solidFill>
                <a:schemeClr val="accent2">
                  <a:lumMod val="75000"/>
                </a:schemeClr>
              </a:solidFill>
            </a:endParaRPr>
          </a:p>
          <a:p>
            <a:pPr lvl="0">
              <a:spcBef>
                <a:spcPts val="0"/>
              </a:spcBef>
              <a:buClrTx/>
              <a:buSzTx/>
            </a:pPr>
            <a:endParaRPr lang="pl-PL" sz="1200" b="1" cap="small" dirty="0">
              <a:solidFill>
                <a:schemeClr val="accent2">
                  <a:lumMod val="75000"/>
                </a:schemeClr>
              </a:solidFill>
            </a:endParaRPr>
          </a:p>
          <a:p>
            <a:pPr lvl="0">
              <a:spcBef>
                <a:spcPts val="0"/>
              </a:spcBef>
              <a:buClrTx/>
              <a:buSzTx/>
            </a:pPr>
            <a:r>
              <a:rPr lang="pl-PL" b="1" cap="small" dirty="0">
                <a:solidFill>
                  <a:schemeClr val="accent2">
                    <a:lumMod val="75000"/>
                  </a:schemeClr>
                </a:solidFill>
              </a:rPr>
              <a:t>Wielkopolska region development fund                   </a:t>
            </a:r>
          </a:p>
          <a:p>
            <a:pPr lvl="0">
              <a:spcBef>
                <a:spcPts val="0"/>
              </a:spcBef>
              <a:buClrTx/>
              <a:buSzTx/>
            </a:pPr>
            <a:r>
              <a:rPr lang="pl-PL" b="1" cap="small" dirty="0">
                <a:solidFill>
                  <a:schemeClr val="accent2">
                    <a:lumMod val="75000"/>
                  </a:schemeClr>
                </a:solidFill>
              </a:rPr>
              <a:t>Szyperska 14, 61-754 Poznań  </a:t>
            </a:r>
          </a:p>
          <a:p>
            <a:pPr lvl="0">
              <a:spcBef>
                <a:spcPts val="0"/>
              </a:spcBef>
              <a:buClrTx/>
              <a:buSzTx/>
            </a:pPr>
            <a:r>
              <a:rPr lang="pl-PL" b="1" cap="small" dirty="0">
                <a:solidFill>
                  <a:schemeClr val="accent2">
                    <a:lumMod val="75000"/>
                  </a:schemeClr>
                </a:solidFill>
              </a:rPr>
              <a:t>wfr@wfr.org.pl</a:t>
            </a:r>
          </a:p>
          <a:p>
            <a:pPr lvl="0">
              <a:spcBef>
                <a:spcPts val="0"/>
              </a:spcBef>
              <a:buClrTx/>
              <a:buSzTx/>
            </a:pPr>
            <a:r>
              <a:rPr lang="pl-PL" b="1" cap="small" dirty="0">
                <a:solidFill>
                  <a:schemeClr val="accent2">
                    <a:lumMod val="75000"/>
                  </a:schemeClr>
                </a:solidFill>
              </a:rPr>
              <a:t>+48 61 671 71 71           </a:t>
            </a:r>
            <a:r>
              <a:rPr lang="pl-PL" sz="2400" b="1" cap="small" dirty="0">
                <a:solidFill>
                  <a:schemeClr val="accent2">
                    <a:lumMod val="75000"/>
                  </a:schemeClr>
                </a:solidFill>
              </a:rPr>
              <a:t>      </a:t>
            </a:r>
            <a:r>
              <a:rPr lang="pl-PL" sz="1200" b="1" cap="small" dirty="0">
                <a:solidFill>
                  <a:schemeClr val="accent2">
                    <a:lumMod val="75000"/>
                  </a:schemeClr>
                </a:solidFill>
              </a:rPr>
              <a:t>                                                         </a:t>
            </a:r>
            <a:endParaRPr lang="pl-PL" sz="1200" b="1" dirty="0">
              <a:solidFill>
                <a:schemeClr val="accent2">
                  <a:lumMod val="75000"/>
                </a:schemeClr>
              </a:solidFill>
            </a:endParaRPr>
          </a:p>
        </p:txBody>
      </p:sp>
    </p:spTree>
    <p:extLst>
      <p:ext uri="{BB962C8B-B14F-4D97-AF65-F5344CB8AC3E}">
        <p14:creationId xmlns:p14="http://schemas.microsoft.com/office/powerpoint/2010/main" val="1057629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09D07C1-D260-4EB7-AA62-67CEAB96C97D}"/>
              </a:ext>
            </a:extLst>
          </p:cNvPr>
          <p:cNvSpPr>
            <a:spLocks noGrp="1"/>
          </p:cNvSpPr>
          <p:nvPr>
            <p:ph type="title"/>
          </p:nvPr>
        </p:nvSpPr>
        <p:spPr>
          <a:xfrm>
            <a:off x="677334" y="342900"/>
            <a:ext cx="8596668" cy="636045"/>
          </a:xfrm>
        </p:spPr>
        <p:txBody>
          <a:bodyPr>
            <a:normAutofit/>
          </a:bodyPr>
          <a:lstStyle/>
          <a:p>
            <a:pPr algn="ctr"/>
            <a:r>
              <a:rPr lang="pl-PL" sz="3200" b="1" dirty="0"/>
              <a:t>MISSION AND PURPOSE</a:t>
            </a:r>
          </a:p>
        </p:txBody>
      </p:sp>
      <p:sp>
        <p:nvSpPr>
          <p:cNvPr id="3" name="Symbol zastępczy zawartości 2">
            <a:extLst>
              <a:ext uri="{FF2B5EF4-FFF2-40B4-BE49-F238E27FC236}">
                <a16:creationId xmlns:a16="http://schemas.microsoft.com/office/drawing/2014/main" id="{9C325A41-A921-47CF-8925-0821A42889A2}"/>
              </a:ext>
            </a:extLst>
          </p:cNvPr>
          <p:cNvSpPr>
            <a:spLocks noGrp="1"/>
          </p:cNvSpPr>
          <p:nvPr>
            <p:ph idx="1"/>
          </p:nvPr>
        </p:nvSpPr>
        <p:spPr>
          <a:xfrm>
            <a:off x="295835" y="1100721"/>
            <a:ext cx="9480177" cy="6002766"/>
          </a:xfrm>
        </p:spPr>
        <p:txBody>
          <a:bodyPr>
            <a:normAutofit/>
          </a:bodyPr>
          <a:lstStyle/>
          <a:p>
            <a:pPr marL="0" indent="0">
              <a:spcBef>
                <a:spcPts val="0"/>
              </a:spcBef>
              <a:buNone/>
            </a:pPr>
            <a:r>
              <a:rPr lang="en-US" sz="2500" b="1" dirty="0" err="1">
                <a:solidFill>
                  <a:schemeClr val="accent2">
                    <a:lumMod val="75000"/>
                  </a:schemeClr>
                </a:solidFill>
              </a:rPr>
              <a:t>Wielkopolska</a:t>
            </a:r>
            <a:r>
              <a:rPr lang="en-US" sz="2500" b="1" dirty="0">
                <a:solidFill>
                  <a:schemeClr val="accent2">
                    <a:lumMod val="75000"/>
                  </a:schemeClr>
                </a:solidFill>
              </a:rPr>
              <a:t> </a:t>
            </a:r>
            <a:r>
              <a:rPr lang="pl-PL" sz="2500" b="1" dirty="0">
                <a:solidFill>
                  <a:schemeClr val="accent2">
                    <a:lumMod val="75000"/>
                  </a:schemeClr>
                </a:solidFill>
              </a:rPr>
              <a:t>Region </a:t>
            </a:r>
            <a:r>
              <a:rPr lang="en-US" sz="2500" b="1" dirty="0">
                <a:solidFill>
                  <a:schemeClr val="accent2">
                    <a:lumMod val="75000"/>
                  </a:schemeClr>
                </a:solidFill>
              </a:rPr>
              <a:t>Development Fund </a:t>
            </a:r>
            <a:r>
              <a:rPr lang="pl-PL" sz="2500" b="1" dirty="0">
                <a:solidFill>
                  <a:schemeClr val="accent2">
                    <a:lumMod val="75000"/>
                  </a:schemeClr>
                </a:solidFill>
              </a:rPr>
              <a:t>as a </a:t>
            </a:r>
            <a:r>
              <a:rPr lang="en-US" sz="2500" b="1" dirty="0">
                <a:solidFill>
                  <a:schemeClr val="accent2">
                    <a:lumMod val="75000"/>
                  </a:schemeClr>
                </a:solidFill>
              </a:rPr>
              <a:t>Self-</a:t>
            </a:r>
            <a:r>
              <a:rPr lang="pl-PL" sz="2500" b="1" dirty="0">
                <a:solidFill>
                  <a:schemeClr val="accent2">
                    <a:lumMod val="75000"/>
                  </a:schemeClr>
                </a:solidFill>
              </a:rPr>
              <a:t>G</a:t>
            </a:r>
            <a:r>
              <a:rPr lang="en-US" sz="2500" b="1" dirty="0" err="1">
                <a:solidFill>
                  <a:schemeClr val="accent2">
                    <a:lumMod val="75000"/>
                  </a:schemeClr>
                </a:solidFill>
              </a:rPr>
              <a:t>overnment</a:t>
            </a:r>
            <a:r>
              <a:rPr lang="en-US" sz="2500" b="1" dirty="0">
                <a:solidFill>
                  <a:schemeClr val="accent2">
                    <a:lumMod val="75000"/>
                  </a:schemeClr>
                </a:solidFill>
              </a:rPr>
              <a:t> Company </a:t>
            </a:r>
            <a:r>
              <a:rPr lang="pl-PL" sz="2500" b="1" dirty="0">
                <a:solidFill>
                  <a:schemeClr val="accent2">
                    <a:lumMod val="75000"/>
                  </a:schemeClr>
                </a:solidFill>
              </a:rPr>
              <a:t>was </a:t>
            </a:r>
            <a:r>
              <a:rPr lang="en-US" sz="2500" b="1" dirty="0">
                <a:solidFill>
                  <a:schemeClr val="accent2">
                    <a:lumMod val="75000"/>
                  </a:schemeClr>
                </a:solidFill>
              </a:rPr>
              <a:t>set up by the founding act signed</a:t>
            </a:r>
            <a:r>
              <a:rPr lang="pl-PL" sz="2500" b="1" dirty="0">
                <a:solidFill>
                  <a:schemeClr val="accent2">
                    <a:lumMod val="75000"/>
                  </a:schemeClr>
                </a:solidFill>
              </a:rPr>
              <a:t> on</a:t>
            </a:r>
            <a:r>
              <a:rPr lang="en-US" sz="2500" b="1" dirty="0">
                <a:solidFill>
                  <a:schemeClr val="accent2">
                    <a:lumMod val="75000"/>
                  </a:schemeClr>
                </a:solidFill>
              </a:rPr>
              <a:t> </a:t>
            </a:r>
            <a:endParaRPr lang="pl-PL" sz="2500" b="1" dirty="0">
              <a:solidFill>
                <a:schemeClr val="accent2">
                  <a:lumMod val="75000"/>
                </a:schemeClr>
              </a:solidFill>
            </a:endParaRPr>
          </a:p>
          <a:p>
            <a:pPr marL="0" indent="0">
              <a:spcBef>
                <a:spcPts val="0"/>
              </a:spcBef>
              <a:buNone/>
            </a:pPr>
            <a:r>
              <a:rPr lang="en-US" sz="2500" b="1" dirty="0">
                <a:solidFill>
                  <a:schemeClr val="accent2">
                    <a:lumMod val="75000"/>
                  </a:schemeClr>
                </a:solidFill>
              </a:rPr>
              <a:t>5 October 2</a:t>
            </a:r>
            <a:r>
              <a:rPr lang="pl-PL" sz="2500" b="1" dirty="0">
                <a:solidFill>
                  <a:schemeClr val="accent2">
                    <a:lumMod val="75000"/>
                  </a:schemeClr>
                </a:solidFill>
              </a:rPr>
              <a:t>016</a:t>
            </a:r>
          </a:p>
          <a:p>
            <a:pPr algn="just">
              <a:lnSpc>
                <a:spcPct val="110000"/>
              </a:lnSpc>
            </a:pPr>
            <a:r>
              <a:rPr lang="pl-PL" sz="2400" b="1" dirty="0">
                <a:solidFill>
                  <a:schemeClr val="accent1"/>
                </a:solidFill>
                <a:latin typeface="+mj-lt"/>
                <a:ea typeface="+mj-ea"/>
                <a:cs typeface="+mj-cs"/>
              </a:rPr>
              <a:t>MISSION</a:t>
            </a:r>
            <a:r>
              <a:rPr lang="pl-PL" sz="2200" b="1" dirty="0">
                <a:solidFill>
                  <a:schemeClr val="accent1">
                    <a:lumMod val="50000"/>
                  </a:schemeClr>
                </a:solidFill>
              </a:rPr>
              <a:t>: </a:t>
            </a:r>
            <a:r>
              <a:rPr lang="en-US" sz="2200" dirty="0">
                <a:solidFill>
                  <a:schemeClr val="tx1"/>
                </a:solidFill>
              </a:rPr>
              <a:t>Financial management</a:t>
            </a:r>
            <a:r>
              <a:rPr lang="pl-PL" sz="2200" dirty="0">
                <a:solidFill>
                  <a:schemeClr val="tx1"/>
                </a:solidFill>
              </a:rPr>
              <a:t> of the </a:t>
            </a:r>
            <a:r>
              <a:rPr lang="en-US" sz="2200" dirty="0">
                <a:solidFill>
                  <a:schemeClr val="tx1"/>
                </a:solidFill>
              </a:rPr>
              <a:t>funds returned from the financial engineering instruments of the </a:t>
            </a:r>
            <a:r>
              <a:rPr lang="en-US" sz="2200" dirty="0" err="1">
                <a:solidFill>
                  <a:schemeClr val="tx1"/>
                </a:solidFill>
              </a:rPr>
              <a:t>Wielkopolska</a:t>
            </a:r>
            <a:r>
              <a:rPr lang="en-US" sz="2200" dirty="0">
                <a:solidFill>
                  <a:schemeClr val="tx1"/>
                </a:solidFill>
              </a:rPr>
              <a:t> Regional Operational Program for the years 2007-2013 and 2014-2020 (</a:t>
            </a:r>
            <a:r>
              <a:rPr lang="en-US" sz="2200" b="1" dirty="0">
                <a:solidFill>
                  <a:schemeClr val="tx1"/>
                </a:solidFill>
              </a:rPr>
              <a:t>JEREMIE</a:t>
            </a:r>
            <a:r>
              <a:rPr lang="en-US" sz="2200" dirty="0">
                <a:solidFill>
                  <a:schemeClr val="tx1"/>
                </a:solidFill>
              </a:rPr>
              <a:t> - Joint European Resources for Micro to Medium Enterprises and </a:t>
            </a:r>
            <a:r>
              <a:rPr lang="en-US" sz="2200" b="1" dirty="0">
                <a:solidFill>
                  <a:schemeClr val="tx1"/>
                </a:solidFill>
              </a:rPr>
              <a:t>JESSICA</a:t>
            </a:r>
            <a:r>
              <a:rPr lang="en-US" sz="2200" dirty="0">
                <a:solidFill>
                  <a:schemeClr val="tx1"/>
                </a:solidFill>
              </a:rPr>
              <a:t> - Joint European Support for sustainable Investment in City Areas)</a:t>
            </a:r>
          </a:p>
          <a:p>
            <a:pPr algn="just">
              <a:lnSpc>
                <a:spcPct val="110000"/>
              </a:lnSpc>
            </a:pPr>
            <a:r>
              <a:rPr lang="en-US" sz="2400" b="1" dirty="0">
                <a:solidFill>
                  <a:schemeClr val="accent1"/>
                </a:solidFill>
                <a:latin typeface="+mj-lt"/>
                <a:ea typeface="+mj-ea"/>
                <a:cs typeface="+mj-cs"/>
              </a:rPr>
              <a:t>PURPOSE</a:t>
            </a:r>
            <a:r>
              <a:rPr lang="pl-PL" sz="2200" dirty="0">
                <a:solidFill>
                  <a:schemeClr val="tx1"/>
                </a:solidFill>
              </a:rPr>
              <a:t>: </a:t>
            </a:r>
            <a:r>
              <a:rPr lang="en-US" sz="2200" dirty="0">
                <a:solidFill>
                  <a:schemeClr val="tx1"/>
                </a:solidFill>
              </a:rPr>
              <a:t>Using financial instruments to support development of micro, small and medium enterprises and promote </a:t>
            </a:r>
            <a:r>
              <a:rPr lang="pl-PL" sz="2200" dirty="0">
                <a:solidFill>
                  <a:schemeClr val="tx1"/>
                </a:solidFill>
              </a:rPr>
              <a:t>the </a:t>
            </a:r>
            <a:r>
              <a:rPr lang="en-US" sz="2200" dirty="0" err="1">
                <a:solidFill>
                  <a:schemeClr val="tx1"/>
                </a:solidFill>
              </a:rPr>
              <a:t>Wielkopolska</a:t>
            </a:r>
            <a:r>
              <a:rPr lang="en-US" sz="2200" dirty="0">
                <a:solidFill>
                  <a:schemeClr val="tx1"/>
                </a:solidFill>
              </a:rPr>
              <a:t> Region as an attractive region for investors and conducting economic activity</a:t>
            </a:r>
          </a:p>
          <a:p>
            <a:pPr algn="just">
              <a:lnSpc>
                <a:spcPct val="110000"/>
              </a:lnSpc>
            </a:pPr>
            <a:endParaRPr lang="pl-PL" sz="2800" dirty="0">
              <a:solidFill>
                <a:schemeClr val="tx1"/>
              </a:solidFill>
            </a:endParaRPr>
          </a:p>
          <a:p>
            <a:pPr marL="0" indent="0">
              <a:buNone/>
            </a:pPr>
            <a:endParaRPr lang="pl-PL" dirty="0">
              <a:solidFill>
                <a:schemeClr val="tx1"/>
              </a:solidFill>
            </a:endParaRPr>
          </a:p>
        </p:txBody>
      </p:sp>
    </p:spTree>
    <p:extLst>
      <p:ext uri="{BB962C8B-B14F-4D97-AF65-F5344CB8AC3E}">
        <p14:creationId xmlns:p14="http://schemas.microsoft.com/office/powerpoint/2010/main" val="2184723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9282" y="295835"/>
            <a:ext cx="10004611" cy="1225234"/>
          </a:xfrm>
        </p:spPr>
        <p:txBody>
          <a:bodyPr>
            <a:normAutofit fontScale="90000"/>
          </a:bodyPr>
          <a:lstStyle/>
          <a:p>
            <a:pPr algn="ctr"/>
            <a:r>
              <a:rPr lang="en-US" sz="2700" b="1" dirty="0"/>
              <a:t>A</a:t>
            </a:r>
            <a:r>
              <a:rPr lang="pl-PL" sz="2400" b="1" dirty="0"/>
              <a:t>CTIONS OF THE SELF-GOVERNMENT OF THE WIELKOPOLSKA REGION</a:t>
            </a:r>
            <a:br>
              <a:rPr lang="pl-PL" sz="2400" b="1" dirty="0"/>
            </a:br>
            <a:r>
              <a:rPr lang="pl-PL" sz="2400" b="1" dirty="0"/>
              <a:t>TO BUILD</a:t>
            </a:r>
            <a:r>
              <a:rPr lang="en-US" sz="2400" b="1" dirty="0"/>
              <a:t> </a:t>
            </a:r>
            <a:r>
              <a:rPr lang="pl-PL" sz="2400" b="1" dirty="0"/>
              <a:t>A SUSTAINABLE FINANCING MECHANISM </a:t>
            </a:r>
            <a:br>
              <a:rPr lang="pl-PL" sz="2400" b="1" dirty="0"/>
            </a:br>
            <a:r>
              <a:rPr lang="pl-PL" sz="2400" b="1" dirty="0"/>
              <a:t>FOR DEVEOPMENT PURPOSES </a:t>
            </a:r>
            <a:br>
              <a:rPr lang="pl-PL" sz="2900" dirty="0"/>
            </a:br>
            <a:endParaRPr lang="pl-PL" sz="2900" dirty="0"/>
          </a:p>
        </p:txBody>
      </p:sp>
      <p:pic>
        <p:nvPicPr>
          <p:cNvPr id="4" name="Symbol zastępczy zawartości 3"/>
          <p:cNvPicPr>
            <a:picLocks noGrp="1" noChangeAspect="1"/>
          </p:cNvPicPr>
          <p:nvPr>
            <p:ph idx="1"/>
          </p:nvPr>
        </p:nvPicPr>
        <p:blipFill>
          <a:blip r:embed="rId2"/>
          <a:stretch>
            <a:fillRect/>
          </a:stretch>
        </p:blipFill>
        <p:spPr>
          <a:xfrm>
            <a:off x="829799" y="1730740"/>
            <a:ext cx="7815513" cy="1712729"/>
          </a:xfrm>
          <a:prstGeom prst="rect">
            <a:avLst/>
          </a:prstGeom>
        </p:spPr>
      </p:pic>
      <p:pic>
        <p:nvPicPr>
          <p:cNvPr id="5" name="Obraz 4"/>
          <p:cNvPicPr>
            <a:picLocks noChangeAspect="1"/>
          </p:cNvPicPr>
          <p:nvPr/>
        </p:nvPicPr>
        <p:blipFill>
          <a:blip r:embed="rId3"/>
          <a:stretch>
            <a:fillRect/>
          </a:stretch>
        </p:blipFill>
        <p:spPr>
          <a:xfrm>
            <a:off x="2751310" y="1790694"/>
            <a:ext cx="3170195" cy="499915"/>
          </a:xfrm>
          <a:prstGeom prst="rect">
            <a:avLst/>
          </a:prstGeom>
        </p:spPr>
      </p:pic>
      <p:grpSp>
        <p:nvGrpSpPr>
          <p:cNvPr id="10" name="Grupa 9"/>
          <p:cNvGrpSpPr/>
          <p:nvPr/>
        </p:nvGrpSpPr>
        <p:grpSpPr>
          <a:xfrm>
            <a:off x="3120678" y="2220161"/>
            <a:ext cx="2683220" cy="1073288"/>
            <a:chOff x="574449" y="196405"/>
            <a:chExt cx="2683220" cy="1073288"/>
          </a:xfrm>
        </p:grpSpPr>
        <p:sp>
          <p:nvSpPr>
            <p:cNvPr id="11" name="Pagon 10"/>
            <p:cNvSpPr/>
            <p:nvPr/>
          </p:nvSpPr>
          <p:spPr>
            <a:xfrm>
              <a:off x="574449" y="196405"/>
              <a:ext cx="2683220" cy="1073288"/>
            </a:xfrm>
            <a:prstGeom prst="chevron">
              <a:avLst/>
            </a:prstGeom>
            <a:solidFill>
              <a:srgbClr val="F2F2F2">
                <a:shade val="50000"/>
                <a:hueOff val="0"/>
                <a:satOff val="0"/>
                <a:lumOff val="18349"/>
                <a:alphaOff val="0"/>
              </a:srgbClr>
            </a:solidFill>
            <a:ln w="19050" cap="rnd" cmpd="sng" algn="ctr">
              <a:solidFill>
                <a:sysClr val="window" lastClr="FFFFFF">
                  <a:hueOff val="0"/>
                  <a:satOff val="0"/>
                  <a:lumOff val="0"/>
                  <a:alphaOff val="0"/>
                </a:sysClr>
              </a:solidFill>
              <a:prstDash val="solid"/>
            </a:ln>
            <a:effectLst/>
          </p:spPr>
        </p:sp>
        <p:sp>
          <p:nvSpPr>
            <p:cNvPr id="12" name="Pagon 4"/>
            <p:cNvSpPr txBox="1"/>
            <p:nvPr/>
          </p:nvSpPr>
          <p:spPr>
            <a:xfrm>
              <a:off x="911565" y="196405"/>
              <a:ext cx="2127484" cy="1073288"/>
            </a:xfrm>
            <a:prstGeom prst="rect">
              <a:avLst/>
            </a:prstGeom>
            <a:noFill/>
            <a:ln>
              <a:noFill/>
            </a:ln>
            <a:effectLst/>
          </p:spPr>
          <p:txBody>
            <a:bodyPr spcFirstLastPara="0" vert="horz" wrap="square" lIns="56007" tIns="18669" rIns="18669" bIns="18669"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pl-PL" sz="1400" b="1" i="0" u="none" strike="noStrike" kern="1200" cap="none" spc="0" normalizeH="0" baseline="0" noProof="0" dirty="0" err="1">
                  <a:ln>
                    <a:noFill/>
                  </a:ln>
                  <a:solidFill>
                    <a:srgbClr val="002060"/>
                  </a:solidFill>
                  <a:effectLst/>
                  <a:uLnTx/>
                  <a:uFillTx/>
                  <a:latin typeface="Trebuchet MS" panose="020B0603020202020204"/>
                </a:rPr>
                <a:t>April</a:t>
              </a:r>
              <a:r>
                <a:rPr kumimoji="0" lang="pl-PL" sz="1400" b="1" i="0" u="none" strike="noStrike" kern="1200" cap="none" spc="0" normalizeH="0" baseline="0" noProof="0" dirty="0">
                  <a:ln>
                    <a:noFill/>
                  </a:ln>
                  <a:solidFill>
                    <a:srgbClr val="002060"/>
                  </a:solidFill>
                  <a:effectLst/>
                  <a:uLnTx/>
                  <a:uFillTx/>
                  <a:latin typeface="Trebuchet MS" panose="020B0603020202020204"/>
                </a:rPr>
                <a:t> - </a:t>
              </a:r>
              <a:r>
                <a:rPr kumimoji="0" lang="pl-PL" sz="1400" b="1" i="0" u="none" strike="noStrike" kern="1200" cap="none" spc="0" normalizeH="0" baseline="0" noProof="0" dirty="0" err="1">
                  <a:ln>
                    <a:noFill/>
                  </a:ln>
                  <a:solidFill>
                    <a:srgbClr val="002060"/>
                  </a:solidFill>
                  <a:effectLst/>
                  <a:uLnTx/>
                  <a:uFillTx/>
                  <a:latin typeface="Trebuchet MS" panose="020B0603020202020204"/>
                </a:rPr>
                <a:t>June</a:t>
              </a:r>
              <a:r>
                <a:rPr kumimoji="0" lang="pl-PL" sz="1400" b="1" i="0" u="none" strike="noStrike" kern="1200" cap="none" spc="0" normalizeH="0" baseline="0" noProof="0" dirty="0">
                  <a:ln>
                    <a:noFill/>
                  </a:ln>
                  <a:solidFill>
                    <a:srgbClr val="002060"/>
                  </a:solidFill>
                  <a:effectLst/>
                  <a:uLnTx/>
                  <a:uFillTx/>
                  <a:latin typeface="Trebuchet MS" panose="020B0603020202020204"/>
                </a:rPr>
                <a:t> 2016</a:t>
              </a:r>
            </a:p>
            <a:p>
              <a:pPr lvl="0" algn="ctr" defTabSz="622300">
                <a:lnSpc>
                  <a:spcPct val="90000"/>
                </a:lnSpc>
                <a:spcBef>
                  <a:spcPct val="0"/>
                </a:spcBef>
                <a:spcAft>
                  <a:spcPct val="35000"/>
                </a:spcAft>
              </a:pPr>
              <a:r>
                <a:rPr lang="pl-PL" sz="1400" b="1" dirty="0" err="1">
                  <a:solidFill>
                    <a:srgbClr val="002060"/>
                  </a:solidFill>
                </a:rPr>
                <a:t>Ending</a:t>
              </a:r>
              <a:r>
                <a:rPr lang="pl-PL" sz="1400" b="1" dirty="0">
                  <a:solidFill>
                    <a:srgbClr val="002060"/>
                  </a:solidFill>
                </a:rPr>
                <a:t> of </a:t>
              </a:r>
              <a:r>
                <a:rPr lang="pl-PL" sz="1400" b="1" dirty="0" err="1">
                  <a:solidFill>
                    <a:srgbClr val="002060"/>
                  </a:solidFill>
                </a:rPr>
                <a:t>projects</a:t>
              </a:r>
              <a:r>
                <a:rPr lang="pl-PL" sz="1400" b="1" dirty="0">
                  <a:solidFill>
                    <a:srgbClr val="002060"/>
                  </a:solidFill>
                </a:rPr>
                <a:t> JEREMIE </a:t>
              </a:r>
              <a:r>
                <a:rPr lang="pl-PL" sz="1400" b="1" dirty="0">
                  <a:solidFill>
                    <a:srgbClr val="002060"/>
                  </a:solidFill>
                  <a:latin typeface="Trebuchet MS" panose="020B0603020202020204"/>
                </a:rPr>
                <a:t>and</a:t>
              </a:r>
              <a:r>
                <a:rPr kumimoji="0" lang="pl-PL" sz="1400" b="1" i="0" u="none" strike="noStrike" kern="1200" cap="none" spc="0" normalizeH="0" baseline="0" noProof="0" dirty="0">
                  <a:ln>
                    <a:noFill/>
                  </a:ln>
                  <a:solidFill>
                    <a:srgbClr val="002060"/>
                  </a:solidFill>
                  <a:effectLst/>
                  <a:uLnTx/>
                  <a:uFillTx/>
                  <a:latin typeface="Trebuchet MS" panose="020B0603020202020204"/>
                </a:rPr>
                <a:t> JESSICA</a:t>
              </a:r>
            </a:p>
          </p:txBody>
        </p:sp>
      </p:grpSp>
      <p:grpSp>
        <p:nvGrpSpPr>
          <p:cNvPr id="13" name="Grupa 12"/>
          <p:cNvGrpSpPr/>
          <p:nvPr/>
        </p:nvGrpSpPr>
        <p:grpSpPr>
          <a:xfrm>
            <a:off x="5336278" y="2180795"/>
            <a:ext cx="3061131" cy="1110016"/>
            <a:chOff x="4639850" y="246308"/>
            <a:chExt cx="2752140" cy="1110016"/>
          </a:xfrm>
        </p:grpSpPr>
        <p:sp>
          <p:nvSpPr>
            <p:cNvPr id="14" name="Pagon 13"/>
            <p:cNvSpPr/>
            <p:nvPr/>
          </p:nvSpPr>
          <p:spPr>
            <a:xfrm>
              <a:off x="4639850" y="283036"/>
              <a:ext cx="2683220" cy="1073288"/>
            </a:xfrm>
            <a:prstGeom prst="chevron">
              <a:avLst/>
            </a:prstGeom>
            <a:solidFill>
              <a:srgbClr val="F2F2F2">
                <a:shade val="50000"/>
                <a:hueOff val="0"/>
                <a:satOff val="0"/>
                <a:lumOff val="18349"/>
                <a:alphaOff val="0"/>
              </a:srgbClr>
            </a:solidFill>
            <a:ln w="19050" cap="rnd" cmpd="sng" algn="ctr">
              <a:solidFill>
                <a:sysClr val="window" lastClr="FFFFFF">
                  <a:hueOff val="0"/>
                  <a:satOff val="0"/>
                  <a:lumOff val="0"/>
                  <a:alphaOff val="0"/>
                </a:sysClr>
              </a:solidFill>
              <a:prstDash val="solid"/>
            </a:ln>
            <a:effectLst/>
          </p:spPr>
        </p:sp>
        <p:sp>
          <p:nvSpPr>
            <p:cNvPr id="15" name="Pagon 4"/>
            <p:cNvSpPr txBox="1"/>
            <p:nvPr/>
          </p:nvSpPr>
          <p:spPr>
            <a:xfrm>
              <a:off x="4863893" y="246308"/>
              <a:ext cx="2528097" cy="1073288"/>
            </a:xfrm>
            <a:prstGeom prst="rect">
              <a:avLst/>
            </a:prstGeom>
            <a:noFill/>
            <a:ln>
              <a:noFill/>
            </a:ln>
            <a:effectLst/>
          </p:spPr>
          <p:txBody>
            <a:bodyPr spcFirstLastPara="0" vert="horz" wrap="square" lIns="56007" tIns="18669" rIns="18669" bIns="18669"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pl-PL" sz="1400" b="1" i="0" u="none" strike="noStrike" kern="1200" cap="none" spc="0" normalizeH="0" baseline="0" noProof="0" dirty="0" err="1">
                  <a:ln>
                    <a:noFill/>
                  </a:ln>
                  <a:solidFill>
                    <a:srgbClr val="002060"/>
                  </a:solidFill>
                  <a:effectLst/>
                  <a:uLnTx/>
                  <a:uFillTx/>
                  <a:latin typeface="Trebuchet MS" panose="020B0603020202020204"/>
                </a:rPr>
                <a:t>September</a:t>
              </a:r>
              <a:r>
                <a:rPr kumimoji="0" lang="pl-PL" sz="1400" b="1" i="0" u="none" strike="noStrike" kern="1200" cap="none" spc="0" normalizeH="0" baseline="0" noProof="0" dirty="0">
                  <a:ln>
                    <a:noFill/>
                  </a:ln>
                  <a:solidFill>
                    <a:srgbClr val="002060"/>
                  </a:solidFill>
                  <a:effectLst/>
                  <a:uLnTx/>
                  <a:uFillTx/>
                  <a:latin typeface="Trebuchet MS" panose="020B0603020202020204"/>
                </a:rPr>
                <a:t> 2016</a:t>
              </a:r>
            </a:p>
            <a:p>
              <a:pPr marL="0" marR="0" lvl="0" indent="0" algn="ctr" defTabSz="622300" eaLnBrk="1" fontAlgn="auto" latinLnBrk="0" hangingPunct="1">
                <a:lnSpc>
                  <a:spcPct val="100000"/>
                </a:lnSpc>
                <a:spcBef>
                  <a:spcPct val="0"/>
                </a:spcBef>
                <a:spcAft>
                  <a:spcPts val="0"/>
                </a:spcAft>
                <a:buClrTx/>
                <a:buSzTx/>
                <a:buFontTx/>
                <a:buNone/>
                <a:tabLst/>
                <a:defRPr/>
              </a:pPr>
              <a:r>
                <a:rPr kumimoji="0" lang="pl-PL" sz="1400" b="1" i="0" u="none" strike="noStrike" kern="1200" cap="none" spc="0" normalizeH="0" baseline="0" noProof="0" dirty="0" err="1">
                  <a:ln>
                    <a:noFill/>
                  </a:ln>
                  <a:solidFill>
                    <a:srgbClr val="002060"/>
                  </a:solidFill>
                  <a:effectLst/>
                  <a:uLnTx/>
                  <a:uFillTx/>
                  <a:latin typeface="Trebuchet MS" panose="020B0603020202020204"/>
                </a:rPr>
                <a:t>Termination</a:t>
              </a:r>
              <a:r>
                <a:rPr kumimoji="0" lang="pl-PL" sz="1400" b="1" i="0" u="none" strike="noStrike" kern="1200" cap="none" spc="0" normalizeH="0" baseline="0" noProof="0" dirty="0">
                  <a:ln>
                    <a:noFill/>
                  </a:ln>
                  <a:solidFill>
                    <a:srgbClr val="002060"/>
                  </a:solidFill>
                  <a:effectLst/>
                  <a:uLnTx/>
                  <a:uFillTx/>
                  <a:latin typeface="Trebuchet MS" panose="020B0603020202020204"/>
                </a:rPr>
                <a:t> </a:t>
              </a:r>
              <a:r>
                <a:rPr lang="pl-PL" sz="1400" b="1" dirty="0">
                  <a:solidFill>
                    <a:srgbClr val="002060"/>
                  </a:solidFill>
                  <a:latin typeface="Trebuchet MS" panose="020B0603020202020204"/>
                </a:rPr>
                <a:t>of </a:t>
              </a:r>
              <a:r>
                <a:rPr lang="pl-PL" sz="1400" b="1" dirty="0" err="1">
                  <a:solidFill>
                    <a:srgbClr val="002060"/>
                  </a:solidFill>
                  <a:latin typeface="Trebuchet MS" panose="020B0603020202020204"/>
                </a:rPr>
                <a:t>contracts</a:t>
              </a:r>
              <a:r>
                <a:rPr lang="pl-PL" sz="1400" b="1" dirty="0">
                  <a:solidFill>
                    <a:srgbClr val="002060"/>
                  </a:solidFill>
                  <a:latin typeface="Trebuchet MS" panose="020B0603020202020204"/>
                </a:rPr>
                <a:t> </a:t>
              </a:r>
            </a:p>
            <a:p>
              <a:pPr marL="0" marR="0" lvl="0" indent="0" algn="ctr" defTabSz="622300" eaLnBrk="1" fontAlgn="auto" latinLnBrk="0" hangingPunct="1">
                <a:lnSpc>
                  <a:spcPct val="100000"/>
                </a:lnSpc>
                <a:spcBef>
                  <a:spcPct val="0"/>
                </a:spcBef>
                <a:spcAft>
                  <a:spcPts val="0"/>
                </a:spcAft>
                <a:buClrTx/>
                <a:buSzTx/>
                <a:buFontTx/>
                <a:buNone/>
                <a:tabLst/>
                <a:defRPr/>
              </a:pPr>
              <a:r>
                <a:rPr kumimoji="0" lang="pl-PL" sz="1400" b="1" i="0" u="none" strike="noStrike" kern="1200" cap="none" spc="0" normalizeH="0" baseline="0" noProof="0" dirty="0">
                  <a:ln>
                    <a:noFill/>
                  </a:ln>
                  <a:solidFill>
                    <a:srgbClr val="002060"/>
                  </a:solidFill>
                  <a:effectLst/>
                  <a:uLnTx/>
                  <a:uFillTx/>
                  <a:latin typeface="Trebuchet MS" panose="020B0603020202020204"/>
                </a:rPr>
                <a:t>JEREMIE </a:t>
              </a:r>
              <a:r>
                <a:rPr lang="pl-PL" sz="1400" b="1" dirty="0">
                  <a:solidFill>
                    <a:srgbClr val="002060"/>
                  </a:solidFill>
                  <a:latin typeface="Trebuchet MS" panose="020B0603020202020204"/>
                </a:rPr>
                <a:t>and</a:t>
              </a:r>
              <a:r>
                <a:rPr kumimoji="0" lang="pl-PL" sz="1400" b="1" i="0" u="none" strike="noStrike" kern="1200" cap="none" spc="0" normalizeH="0" baseline="0" noProof="0" dirty="0">
                  <a:ln>
                    <a:noFill/>
                  </a:ln>
                  <a:solidFill>
                    <a:srgbClr val="002060"/>
                  </a:solidFill>
                  <a:effectLst/>
                  <a:uLnTx/>
                  <a:uFillTx/>
                  <a:latin typeface="Trebuchet MS" panose="020B0603020202020204"/>
                </a:rPr>
                <a:t> JESSICA</a:t>
              </a:r>
            </a:p>
          </p:txBody>
        </p:sp>
      </p:grpSp>
      <p:grpSp>
        <p:nvGrpSpPr>
          <p:cNvPr id="17" name="Grupa 16"/>
          <p:cNvGrpSpPr/>
          <p:nvPr/>
        </p:nvGrpSpPr>
        <p:grpSpPr>
          <a:xfrm>
            <a:off x="904869" y="2136509"/>
            <a:ext cx="2683220" cy="1165056"/>
            <a:chOff x="272096" y="59381"/>
            <a:chExt cx="2683220" cy="1165056"/>
          </a:xfrm>
        </p:grpSpPr>
        <p:sp>
          <p:nvSpPr>
            <p:cNvPr id="18" name="Pagon 17"/>
            <p:cNvSpPr/>
            <p:nvPr/>
          </p:nvSpPr>
          <p:spPr>
            <a:xfrm>
              <a:off x="272096" y="151149"/>
              <a:ext cx="2683220" cy="1073288"/>
            </a:xfrm>
            <a:prstGeom prst="chevron">
              <a:avLst/>
            </a:prstGeom>
            <a:solidFill>
              <a:srgbClr val="F2F2F2">
                <a:shade val="50000"/>
                <a:hueOff val="0"/>
                <a:satOff val="0"/>
                <a:lumOff val="0"/>
                <a:alphaOff val="0"/>
              </a:srgbClr>
            </a:solidFill>
            <a:ln w="19050" cap="rnd" cmpd="sng" algn="ctr">
              <a:solidFill>
                <a:sysClr val="window" lastClr="FFFFFF">
                  <a:hueOff val="0"/>
                  <a:satOff val="0"/>
                  <a:lumOff val="0"/>
                  <a:alphaOff val="0"/>
                </a:sysClr>
              </a:solidFill>
              <a:prstDash val="solid"/>
            </a:ln>
            <a:effectLst/>
          </p:spPr>
        </p:sp>
        <p:sp>
          <p:nvSpPr>
            <p:cNvPr id="19" name="Pagon 4"/>
            <p:cNvSpPr txBox="1"/>
            <p:nvPr/>
          </p:nvSpPr>
          <p:spPr>
            <a:xfrm>
              <a:off x="742892" y="59381"/>
              <a:ext cx="1891499" cy="1073288"/>
            </a:xfrm>
            <a:prstGeom prst="rect">
              <a:avLst/>
            </a:prstGeom>
            <a:noFill/>
            <a:ln>
              <a:noFill/>
            </a:ln>
            <a:effectLst/>
          </p:spPr>
          <p:txBody>
            <a:bodyPr spcFirstLastPara="0" vert="horz" wrap="square" lIns="56007" tIns="18669" rIns="18669" bIns="18669"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pl-PL" sz="1400" b="1" i="0" u="none" strike="noStrike" kern="1200" cap="none" spc="0" normalizeH="0" baseline="0" noProof="0" dirty="0">
                  <a:ln>
                    <a:noFill/>
                  </a:ln>
                  <a:solidFill>
                    <a:srgbClr val="002060"/>
                  </a:solidFill>
                  <a:effectLst/>
                  <a:uLnTx/>
                  <a:uFillTx/>
                  <a:latin typeface="Trebuchet MS" panose="020B0603020202020204"/>
                </a:rPr>
                <a:t>2009</a:t>
              </a:r>
            </a:p>
            <a:p>
              <a:pPr lvl="0" algn="ctr" defTabSz="622300">
                <a:lnSpc>
                  <a:spcPct val="90000"/>
                </a:lnSpc>
                <a:spcBef>
                  <a:spcPct val="0"/>
                </a:spcBef>
                <a:spcAft>
                  <a:spcPct val="35000"/>
                </a:spcAft>
              </a:pPr>
              <a:r>
                <a:rPr lang="pl-PL" sz="1400" b="1" dirty="0">
                  <a:solidFill>
                    <a:srgbClr val="002060"/>
                  </a:solidFill>
                </a:rPr>
                <a:t>Start </a:t>
              </a:r>
              <a:r>
                <a:rPr lang="pl-PL" sz="1400" b="1" dirty="0" err="1">
                  <a:solidFill>
                    <a:srgbClr val="002060"/>
                  </a:solidFill>
                </a:rPr>
                <a:t>implementing</a:t>
              </a:r>
              <a:r>
                <a:rPr lang="pl-PL" sz="1400" b="1" dirty="0">
                  <a:solidFill>
                    <a:srgbClr val="002060"/>
                  </a:solidFill>
                </a:rPr>
                <a:t> JEREMIE </a:t>
              </a:r>
              <a:r>
                <a:rPr lang="pl-PL" sz="1400" b="1" dirty="0">
                  <a:solidFill>
                    <a:srgbClr val="002060"/>
                  </a:solidFill>
                  <a:latin typeface="Trebuchet MS" panose="020B0603020202020204"/>
                </a:rPr>
                <a:t>and</a:t>
              </a:r>
              <a:r>
                <a:rPr kumimoji="0" lang="pl-PL" sz="1400" b="1" i="0" u="none" strike="noStrike" kern="1200" cap="none" spc="0" normalizeH="0" baseline="0" noProof="0" dirty="0">
                  <a:ln>
                    <a:noFill/>
                  </a:ln>
                  <a:solidFill>
                    <a:srgbClr val="002060"/>
                  </a:solidFill>
                  <a:effectLst/>
                  <a:uLnTx/>
                  <a:uFillTx/>
                  <a:latin typeface="Trebuchet MS" panose="020B0603020202020204"/>
                </a:rPr>
                <a:t> JESSICA</a:t>
              </a:r>
            </a:p>
          </p:txBody>
        </p:sp>
      </p:grpSp>
      <p:sp>
        <p:nvSpPr>
          <p:cNvPr id="20" name="Prostokąt: zaokrąglone rogi 20"/>
          <p:cNvSpPr/>
          <p:nvPr/>
        </p:nvSpPr>
        <p:spPr>
          <a:xfrm>
            <a:off x="829799" y="3627133"/>
            <a:ext cx="7815514" cy="1694976"/>
          </a:xfrm>
          <a:prstGeom prst="roundRect">
            <a:avLst/>
          </a:prstGeom>
          <a:noFill/>
          <a:ln w="19050" cap="rnd" cmpd="sng" algn="ctr">
            <a:solidFill>
              <a:srgbClr val="F2F2F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grpSp>
        <p:nvGrpSpPr>
          <p:cNvPr id="25" name="Grupa 24"/>
          <p:cNvGrpSpPr/>
          <p:nvPr/>
        </p:nvGrpSpPr>
        <p:grpSpPr>
          <a:xfrm>
            <a:off x="5962092" y="3937977"/>
            <a:ext cx="2683220" cy="1073288"/>
            <a:chOff x="4678033" y="12061"/>
            <a:chExt cx="2683220" cy="1073288"/>
          </a:xfrm>
        </p:grpSpPr>
        <p:sp>
          <p:nvSpPr>
            <p:cNvPr id="26" name="Pagon 25"/>
            <p:cNvSpPr/>
            <p:nvPr/>
          </p:nvSpPr>
          <p:spPr>
            <a:xfrm rot="10800000">
              <a:off x="4678033" y="12061"/>
              <a:ext cx="2683220" cy="1073288"/>
            </a:xfrm>
            <a:prstGeom prst="chevron">
              <a:avLst/>
            </a:prstGeom>
            <a:solidFill>
              <a:srgbClr val="F2F2F2">
                <a:shade val="50000"/>
                <a:hueOff val="0"/>
                <a:satOff val="0"/>
                <a:lumOff val="0"/>
                <a:alphaOff val="0"/>
              </a:srgbClr>
            </a:solidFill>
            <a:ln w="19050" cap="rnd" cmpd="sng" algn="ctr">
              <a:solidFill>
                <a:sysClr val="window" lastClr="FFFFFF">
                  <a:hueOff val="0"/>
                  <a:satOff val="0"/>
                  <a:lumOff val="0"/>
                  <a:alphaOff val="0"/>
                </a:sysClr>
              </a:solidFill>
              <a:prstDash val="solid"/>
            </a:ln>
            <a:effectLst/>
          </p:spPr>
        </p:sp>
        <p:sp>
          <p:nvSpPr>
            <p:cNvPr id="27" name="Pagon 4"/>
            <p:cNvSpPr txBox="1"/>
            <p:nvPr/>
          </p:nvSpPr>
          <p:spPr>
            <a:xfrm>
              <a:off x="4802083" y="12061"/>
              <a:ext cx="2404395" cy="1073288"/>
            </a:xfrm>
            <a:prstGeom prst="rect">
              <a:avLst/>
            </a:prstGeom>
            <a:noFill/>
            <a:ln>
              <a:noFill/>
            </a:ln>
            <a:effectLst/>
          </p:spPr>
          <p:txBody>
            <a:bodyPr spcFirstLastPara="0" vert="horz" wrap="square" lIns="18669" tIns="18669" rIns="56007" bIns="18669" numCol="1" spcCol="1270" anchor="ctr" anchorCtr="0">
              <a:noAutofit/>
            </a:bodyPr>
            <a:lstStyle/>
            <a:p>
              <a:pPr marL="0" marR="0" lvl="0" indent="0" algn="ctr" defTabSz="622300" eaLnBrk="1" fontAlgn="auto" latinLnBrk="0" hangingPunct="1">
                <a:spcBef>
                  <a:spcPct val="0"/>
                </a:spcBef>
                <a:buClrTx/>
                <a:buSzTx/>
                <a:buFontTx/>
                <a:buNone/>
                <a:tabLst/>
                <a:defRPr/>
              </a:pPr>
              <a:r>
                <a:rPr kumimoji="0" lang="pl-PL" sz="1400" b="1" i="0" u="none" strike="noStrike" kern="1200" cap="none" spc="0" normalizeH="0" baseline="0" noProof="0" dirty="0" err="1">
                  <a:ln>
                    <a:noFill/>
                  </a:ln>
                  <a:solidFill>
                    <a:srgbClr val="002060"/>
                  </a:solidFill>
                  <a:effectLst/>
                  <a:uLnTx/>
                  <a:uFillTx/>
                  <a:latin typeface="Trebuchet MS" panose="020B0603020202020204"/>
                  <a:ea typeface="+mn-ea"/>
                  <a:cs typeface="+mn-cs"/>
                </a:rPr>
                <a:t>October</a:t>
              </a:r>
              <a:r>
                <a:rPr kumimoji="0" lang="pl-PL" sz="1400" b="1" i="0" u="none" strike="noStrike" kern="1200" cap="none" spc="0" normalizeH="0" baseline="0" noProof="0" dirty="0">
                  <a:ln>
                    <a:noFill/>
                  </a:ln>
                  <a:solidFill>
                    <a:srgbClr val="002060"/>
                  </a:solidFill>
                  <a:effectLst/>
                  <a:uLnTx/>
                  <a:uFillTx/>
                  <a:latin typeface="Trebuchet MS" panose="020B0603020202020204"/>
                  <a:ea typeface="+mn-ea"/>
                  <a:cs typeface="+mn-cs"/>
                </a:rPr>
                <a:t> 2016</a:t>
              </a:r>
            </a:p>
            <a:p>
              <a:pPr marL="0" marR="0" lvl="0" indent="0" algn="ctr" defTabSz="622300" eaLnBrk="1" fontAlgn="auto" latinLnBrk="0" hangingPunct="1">
                <a:spcBef>
                  <a:spcPct val="0"/>
                </a:spcBef>
                <a:buClrTx/>
                <a:buSzTx/>
                <a:buFontTx/>
                <a:buNone/>
                <a:tabLst/>
                <a:defRPr/>
              </a:pPr>
              <a:r>
                <a:rPr kumimoji="0" lang="pl-PL" sz="1400" b="1" i="0" u="none" strike="noStrike" kern="1200" cap="none" spc="0" normalizeH="0" baseline="0" noProof="0" dirty="0">
                  <a:ln>
                    <a:noFill/>
                  </a:ln>
                  <a:solidFill>
                    <a:srgbClr val="002060"/>
                  </a:solidFill>
                  <a:effectLst/>
                  <a:uLnTx/>
                  <a:uFillTx/>
                  <a:latin typeface="Trebuchet MS" panose="020B0603020202020204"/>
                  <a:ea typeface="+mn-ea"/>
                  <a:cs typeface="+mn-cs"/>
                </a:rPr>
                <a:t>Establishment </a:t>
              </a:r>
            </a:p>
            <a:p>
              <a:pPr marL="0" marR="0" lvl="0" indent="0" algn="ctr" defTabSz="622300" eaLnBrk="1" fontAlgn="auto" latinLnBrk="0" hangingPunct="1">
                <a:spcBef>
                  <a:spcPct val="0"/>
                </a:spcBef>
                <a:buClrTx/>
                <a:buSzTx/>
                <a:buFontTx/>
                <a:buNone/>
                <a:tabLst/>
                <a:defRPr/>
              </a:pPr>
              <a:r>
                <a:rPr kumimoji="0" lang="pl-PL" sz="1400" b="1" i="0" u="none" strike="noStrike" kern="1200" cap="none" spc="0" normalizeH="0" baseline="0" noProof="0" dirty="0">
                  <a:ln>
                    <a:noFill/>
                  </a:ln>
                  <a:solidFill>
                    <a:srgbClr val="002060"/>
                  </a:solidFill>
                  <a:effectLst/>
                  <a:uLnTx/>
                  <a:uFillTx/>
                  <a:latin typeface="Trebuchet MS" panose="020B0603020202020204"/>
                  <a:ea typeface="+mn-ea"/>
                  <a:cs typeface="+mn-cs"/>
                </a:rPr>
                <a:t>of the </a:t>
              </a:r>
              <a:r>
                <a:rPr kumimoji="0" lang="pl-PL" sz="1400" b="1" i="0" u="none" strike="noStrike" kern="1200" cap="none" spc="0" normalizeH="0" baseline="0" noProof="0" dirty="0" err="1">
                  <a:ln>
                    <a:noFill/>
                  </a:ln>
                  <a:solidFill>
                    <a:srgbClr val="002060"/>
                  </a:solidFill>
                  <a:effectLst/>
                  <a:uLnTx/>
                  <a:uFillTx/>
                  <a:latin typeface="Trebuchet MS" panose="020B0603020202020204"/>
                  <a:ea typeface="+mn-ea"/>
                  <a:cs typeface="+mn-cs"/>
                </a:rPr>
                <a:t>company</a:t>
              </a:r>
              <a:br>
                <a:rPr kumimoji="0" lang="pl-PL" sz="1400" b="1" i="0" u="none" strike="noStrike" kern="1200" cap="none" spc="0" normalizeH="0" baseline="0" noProof="0" dirty="0">
                  <a:ln>
                    <a:noFill/>
                  </a:ln>
                  <a:solidFill>
                    <a:srgbClr val="002060"/>
                  </a:solidFill>
                  <a:effectLst/>
                  <a:uLnTx/>
                  <a:uFillTx/>
                  <a:latin typeface="Trebuchet MS" panose="020B0603020202020204"/>
                  <a:ea typeface="+mn-ea"/>
                  <a:cs typeface="+mn-cs"/>
                </a:rPr>
              </a:br>
              <a:r>
                <a:rPr kumimoji="0" lang="pl-PL" sz="1400" b="1" i="0" u="none" strike="noStrike" kern="1200" cap="none" spc="0" normalizeH="0" baseline="0" noProof="0" dirty="0">
                  <a:ln>
                    <a:noFill/>
                  </a:ln>
                  <a:solidFill>
                    <a:srgbClr val="002060"/>
                  </a:solidFill>
                  <a:effectLst/>
                  <a:uLnTx/>
                  <a:uFillTx/>
                  <a:latin typeface="Trebuchet MS" panose="020B0603020202020204"/>
                  <a:ea typeface="+mn-ea"/>
                  <a:cs typeface="+mn-cs"/>
                </a:rPr>
                <a:t>WFR Ltd.</a:t>
              </a:r>
            </a:p>
          </p:txBody>
        </p:sp>
      </p:grpSp>
      <p:grpSp>
        <p:nvGrpSpPr>
          <p:cNvPr id="28" name="Grupa 27"/>
          <p:cNvGrpSpPr/>
          <p:nvPr/>
        </p:nvGrpSpPr>
        <p:grpSpPr>
          <a:xfrm>
            <a:off x="3597598" y="3939716"/>
            <a:ext cx="2806767" cy="1073288"/>
            <a:chOff x="2426689" y="73829"/>
            <a:chExt cx="2683220" cy="1073288"/>
          </a:xfrm>
        </p:grpSpPr>
        <p:sp>
          <p:nvSpPr>
            <p:cNvPr id="29" name="Pagon 28"/>
            <p:cNvSpPr/>
            <p:nvPr/>
          </p:nvSpPr>
          <p:spPr>
            <a:xfrm rot="10800000">
              <a:off x="2426689" y="73829"/>
              <a:ext cx="2683220" cy="1073288"/>
            </a:xfrm>
            <a:prstGeom prst="chevron">
              <a:avLst/>
            </a:prstGeom>
            <a:solidFill>
              <a:srgbClr val="F2F2F2">
                <a:shade val="50000"/>
                <a:hueOff val="0"/>
                <a:satOff val="0"/>
                <a:lumOff val="18349"/>
                <a:alphaOff val="0"/>
              </a:srgbClr>
            </a:solidFill>
            <a:ln w="19050" cap="rnd" cmpd="sng" algn="ctr">
              <a:solidFill>
                <a:sysClr val="window" lastClr="FFFFFF">
                  <a:hueOff val="0"/>
                  <a:satOff val="0"/>
                  <a:lumOff val="0"/>
                  <a:alphaOff val="0"/>
                </a:sysClr>
              </a:solidFill>
              <a:prstDash val="solid"/>
            </a:ln>
            <a:effectLst/>
          </p:spPr>
        </p:sp>
        <p:sp>
          <p:nvSpPr>
            <p:cNvPr id="30" name="Pagon 4"/>
            <p:cNvSpPr txBox="1"/>
            <p:nvPr/>
          </p:nvSpPr>
          <p:spPr>
            <a:xfrm>
              <a:off x="2692761" y="73829"/>
              <a:ext cx="1920520" cy="1073288"/>
            </a:xfrm>
            <a:prstGeom prst="rect">
              <a:avLst/>
            </a:prstGeom>
            <a:noFill/>
            <a:ln>
              <a:noFill/>
            </a:ln>
            <a:effectLst/>
          </p:spPr>
          <p:txBody>
            <a:bodyPr spcFirstLastPara="0" vert="horz" wrap="square" lIns="18669" tIns="18669" rIns="56007" bIns="18669"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pl-PL" sz="1400" b="1" i="0" u="none" strike="noStrike" kern="1200" cap="none" spc="0" normalizeH="0" baseline="0" noProof="0" dirty="0" err="1">
                  <a:ln>
                    <a:noFill/>
                  </a:ln>
                  <a:solidFill>
                    <a:srgbClr val="002060"/>
                  </a:solidFill>
                  <a:effectLst/>
                  <a:uLnTx/>
                  <a:uFillTx/>
                  <a:latin typeface="Trebuchet MS" panose="020B0603020202020204"/>
                  <a:ea typeface="+mn-ea"/>
                  <a:cs typeface="+mn-cs"/>
                </a:rPr>
                <a:t>February</a:t>
              </a:r>
              <a:r>
                <a:rPr kumimoji="0" lang="pl-PL" sz="1400" b="1" i="0" u="none" strike="noStrike" kern="1200" cap="none" spc="0" normalizeH="0" baseline="0" noProof="0" dirty="0">
                  <a:ln>
                    <a:noFill/>
                  </a:ln>
                  <a:solidFill>
                    <a:srgbClr val="002060"/>
                  </a:solidFill>
                  <a:effectLst/>
                  <a:uLnTx/>
                  <a:uFillTx/>
                  <a:latin typeface="Trebuchet MS" panose="020B0603020202020204"/>
                  <a:ea typeface="+mn-ea"/>
                  <a:cs typeface="+mn-cs"/>
                </a:rPr>
                <a:t> - March 2017</a:t>
              </a:r>
            </a:p>
            <a:p>
              <a:pPr marL="0" marR="0" lvl="0" indent="0" algn="ctr" defTabSz="622300" eaLnBrk="1" fontAlgn="auto" latinLnBrk="0" hangingPunct="1">
                <a:lnSpc>
                  <a:spcPct val="90000"/>
                </a:lnSpc>
                <a:spcBef>
                  <a:spcPct val="0"/>
                </a:spcBef>
                <a:spcAft>
                  <a:spcPct val="35000"/>
                </a:spcAft>
                <a:buClrTx/>
                <a:buSzTx/>
                <a:buFontTx/>
                <a:buNone/>
                <a:tabLst/>
                <a:defRPr/>
              </a:pPr>
              <a:r>
                <a:rPr kumimoji="0" lang="pl-PL" sz="1400" b="1" i="0" u="none" strike="noStrike" kern="1200" cap="none" spc="0" normalizeH="0" baseline="0" noProof="0" dirty="0" err="1">
                  <a:ln>
                    <a:noFill/>
                  </a:ln>
                  <a:solidFill>
                    <a:srgbClr val="002060"/>
                  </a:solidFill>
                  <a:effectLst/>
                  <a:uLnTx/>
                  <a:uFillTx/>
                  <a:latin typeface="Trebuchet MS" panose="020B0603020202020204"/>
                  <a:ea typeface="+mn-ea"/>
                  <a:cs typeface="+mn-cs"/>
                </a:rPr>
                <a:t>Assignment</a:t>
              </a:r>
              <a:r>
                <a:rPr kumimoji="0" lang="pl-PL" sz="1400" b="1" i="0" u="none" strike="noStrike" kern="1200" cap="none" spc="0" normalizeH="0" baseline="0" noProof="0" dirty="0">
                  <a:ln>
                    <a:noFill/>
                  </a:ln>
                  <a:solidFill>
                    <a:srgbClr val="002060"/>
                  </a:solidFill>
                  <a:effectLst/>
                  <a:uLnTx/>
                  <a:uFillTx/>
                  <a:latin typeface="Trebuchet MS" panose="020B0603020202020204"/>
                  <a:ea typeface="+mn-ea"/>
                  <a:cs typeface="+mn-cs"/>
                </a:rPr>
                <a:t> of </a:t>
              </a:r>
              <a:r>
                <a:rPr kumimoji="0" lang="pl-PL" sz="1400" b="1" i="0" u="none" strike="noStrike" kern="1200" cap="none" spc="0" normalizeH="0" baseline="0" noProof="0" dirty="0" err="1">
                  <a:ln>
                    <a:noFill/>
                  </a:ln>
                  <a:solidFill>
                    <a:srgbClr val="002060"/>
                  </a:solidFill>
                  <a:effectLst/>
                  <a:uLnTx/>
                  <a:uFillTx/>
                  <a:latin typeface="Trebuchet MS" panose="020B0603020202020204"/>
                  <a:ea typeface="+mn-ea"/>
                  <a:cs typeface="+mn-cs"/>
                </a:rPr>
                <a:t>tasks</a:t>
              </a:r>
              <a:r>
                <a:rPr kumimoji="0" lang="pl-PL" sz="1400" b="1" i="0" u="none" strike="noStrike" kern="1200" cap="none" spc="0" normalizeH="0" baseline="0" noProof="0" dirty="0">
                  <a:ln>
                    <a:noFill/>
                  </a:ln>
                  <a:solidFill>
                    <a:srgbClr val="002060"/>
                  </a:solidFill>
                  <a:effectLst/>
                  <a:uLnTx/>
                  <a:uFillTx/>
                  <a:latin typeface="Trebuchet MS" panose="020B0603020202020204"/>
                  <a:ea typeface="+mn-ea"/>
                  <a:cs typeface="+mn-cs"/>
                </a:rPr>
                <a:t> to WFR Ltd.</a:t>
              </a:r>
            </a:p>
          </p:txBody>
        </p:sp>
      </p:grpSp>
      <p:grpSp>
        <p:nvGrpSpPr>
          <p:cNvPr id="31" name="Grupa 30"/>
          <p:cNvGrpSpPr/>
          <p:nvPr/>
        </p:nvGrpSpPr>
        <p:grpSpPr>
          <a:xfrm>
            <a:off x="904755" y="3909440"/>
            <a:ext cx="3135115" cy="1103564"/>
            <a:chOff x="252395" y="-477253"/>
            <a:chExt cx="2683220" cy="1103564"/>
          </a:xfrm>
        </p:grpSpPr>
        <p:sp>
          <p:nvSpPr>
            <p:cNvPr id="32" name="Pagon 31"/>
            <p:cNvSpPr/>
            <p:nvPr/>
          </p:nvSpPr>
          <p:spPr>
            <a:xfrm rot="10800000">
              <a:off x="252395" y="-446977"/>
              <a:ext cx="2683220" cy="1073288"/>
            </a:xfrm>
            <a:prstGeom prst="chevron">
              <a:avLst/>
            </a:prstGeom>
            <a:solidFill>
              <a:srgbClr val="F2F2F2">
                <a:shade val="50000"/>
                <a:hueOff val="0"/>
                <a:satOff val="0"/>
                <a:lumOff val="18349"/>
                <a:alphaOff val="0"/>
              </a:srgbClr>
            </a:solidFill>
            <a:ln w="19050" cap="rnd" cmpd="sng" algn="ctr">
              <a:solidFill>
                <a:sysClr val="window" lastClr="FFFFFF">
                  <a:hueOff val="0"/>
                  <a:satOff val="0"/>
                  <a:lumOff val="0"/>
                  <a:alphaOff val="0"/>
                </a:sysClr>
              </a:solidFill>
              <a:prstDash val="solid"/>
            </a:ln>
            <a:effectLst/>
          </p:spPr>
        </p:sp>
        <p:sp>
          <p:nvSpPr>
            <p:cNvPr id="33" name="Pagon 4"/>
            <p:cNvSpPr txBox="1"/>
            <p:nvPr/>
          </p:nvSpPr>
          <p:spPr>
            <a:xfrm>
              <a:off x="526722" y="-477253"/>
              <a:ext cx="2134564" cy="1073288"/>
            </a:xfrm>
            <a:prstGeom prst="rect">
              <a:avLst/>
            </a:prstGeom>
            <a:noFill/>
            <a:ln>
              <a:noFill/>
            </a:ln>
            <a:effectLst/>
          </p:spPr>
          <p:txBody>
            <a:bodyPr spcFirstLastPara="0" vert="horz" wrap="square" lIns="18669" tIns="18669" rIns="56007" bIns="18669"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pl-PL" sz="1400" b="1" i="0" u="none" strike="noStrike" kern="1200" cap="none" spc="0" normalizeH="0" baseline="0" noProof="0" dirty="0">
                  <a:ln>
                    <a:noFill/>
                  </a:ln>
                  <a:solidFill>
                    <a:srgbClr val="002060"/>
                  </a:solidFill>
                  <a:effectLst/>
                  <a:uLnTx/>
                  <a:uFillTx/>
                  <a:latin typeface="Trebuchet MS" panose="020B0603020202020204"/>
                  <a:ea typeface="+mn-ea"/>
                  <a:cs typeface="+mn-cs"/>
                </a:rPr>
                <a:t>2017</a:t>
              </a:r>
            </a:p>
            <a:p>
              <a:pPr marL="0" marR="0" lvl="0" indent="0" algn="ctr" defTabSz="622300" eaLnBrk="1" fontAlgn="auto" latinLnBrk="0" hangingPunct="1">
                <a:lnSpc>
                  <a:spcPct val="90000"/>
                </a:lnSpc>
                <a:spcBef>
                  <a:spcPct val="0"/>
                </a:spcBef>
                <a:spcAft>
                  <a:spcPct val="35000"/>
                </a:spcAft>
                <a:buClrTx/>
                <a:buSzTx/>
                <a:buFontTx/>
                <a:buNone/>
                <a:tabLst/>
                <a:defRPr/>
              </a:pPr>
              <a:r>
                <a:rPr kumimoji="0" lang="pl-PL" sz="1400" b="1" i="0" u="none" strike="noStrike" kern="1200" cap="none" spc="0" normalizeH="0" baseline="0" noProof="0" dirty="0" err="1">
                  <a:ln>
                    <a:noFill/>
                  </a:ln>
                  <a:solidFill>
                    <a:srgbClr val="002060"/>
                  </a:solidFill>
                  <a:effectLst/>
                  <a:uLnTx/>
                  <a:uFillTx/>
                  <a:latin typeface="Trebuchet MS" panose="020B0603020202020204"/>
                  <a:ea typeface="+mn-ea"/>
                  <a:cs typeface="+mn-cs"/>
                </a:rPr>
                <a:t>Returning</a:t>
              </a:r>
              <a:r>
                <a:rPr kumimoji="0" lang="pl-PL" sz="1400" b="1" i="0" u="none" strike="noStrike" kern="1200" cap="none" spc="0" normalizeH="0" baseline="0" noProof="0" dirty="0">
                  <a:ln>
                    <a:noFill/>
                  </a:ln>
                  <a:solidFill>
                    <a:srgbClr val="002060"/>
                  </a:solidFill>
                  <a:effectLst/>
                  <a:uLnTx/>
                  <a:uFillTx/>
                  <a:latin typeface="Trebuchet MS" panose="020B0603020202020204"/>
                  <a:ea typeface="+mn-ea"/>
                  <a:cs typeface="+mn-cs"/>
                </a:rPr>
                <a:t> </a:t>
              </a:r>
              <a:r>
                <a:rPr kumimoji="0" lang="pl-PL" sz="1400" b="1" i="0" u="none" strike="noStrike" kern="1200" cap="none" spc="0" normalizeH="0" baseline="0" noProof="0" dirty="0" err="1">
                  <a:ln>
                    <a:noFill/>
                  </a:ln>
                  <a:solidFill>
                    <a:srgbClr val="002060"/>
                  </a:solidFill>
                  <a:effectLst/>
                  <a:uLnTx/>
                  <a:uFillTx/>
                  <a:latin typeface="Trebuchet MS" panose="020B0603020202020204"/>
                  <a:ea typeface="+mn-ea"/>
                  <a:cs typeface="+mn-cs"/>
                </a:rPr>
                <a:t>funds</a:t>
              </a:r>
              <a:r>
                <a:rPr kumimoji="0" lang="pl-PL" sz="1400" b="1" i="0" u="none" strike="noStrike" kern="1200" cap="none" spc="0" normalizeH="0" baseline="0" noProof="0" dirty="0">
                  <a:ln>
                    <a:noFill/>
                  </a:ln>
                  <a:solidFill>
                    <a:srgbClr val="002060"/>
                  </a:solidFill>
                  <a:effectLst/>
                  <a:uLnTx/>
                  <a:uFillTx/>
                  <a:latin typeface="Trebuchet MS" panose="020B0603020202020204"/>
                  <a:ea typeface="+mn-ea"/>
                  <a:cs typeface="+mn-cs"/>
                </a:rPr>
                <a:t> </a:t>
              </a:r>
              <a:br>
                <a:rPr kumimoji="0" lang="pl-PL" sz="1400" b="1" i="0" u="none" strike="noStrike" kern="1200" cap="none" spc="0" normalizeH="0" baseline="0" noProof="0" dirty="0">
                  <a:ln>
                    <a:noFill/>
                  </a:ln>
                  <a:solidFill>
                    <a:srgbClr val="002060"/>
                  </a:solidFill>
                  <a:effectLst/>
                  <a:uLnTx/>
                  <a:uFillTx/>
                  <a:latin typeface="Trebuchet MS" panose="020B0603020202020204"/>
                  <a:ea typeface="+mn-ea"/>
                  <a:cs typeface="+mn-cs"/>
                </a:rPr>
              </a:br>
              <a:r>
                <a:rPr kumimoji="0" lang="pl-PL" sz="1400" b="1" i="0" u="none" strike="noStrike" kern="1200" cap="none" spc="0" normalizeH="0" baseline="0" noProof="0" dirty="0">
                  <a:ln>
                    <a:noFill/>
                  </a:ln>
                  <a:solidFill>
                    <a:srgbClr val="002060"/>
                  </a:solidFill>
                  <a:effectLst/>
                  <a:uLnTx/>
                  <a:uFillTx/>
                  <a:latin typeface="Trebuchet MS" panose="020B0603020202020204"/>
                  <a:ea typeface="+mn-ea"/>
                  <a:cs typeface="+mn-cs"/>
                </a:rPr>
                <a:t>to the Wielkopolska Region</a:t>
              </a:r>
            </a:p>
          </p:txBody>
        </p:sp>
      </p:grpSp>
      <p:sp>
        <p:nvSpPr>
          <p:cNvPr id="3" name="pole tekstowe 2"/>
          <p:cNvSpPr txBox="1"/>
          <p:nvPr/>
        </p:nvSpPr>
        <p:spPr>
          <a:xfrm>
            <a:off x="2004646" y="5545585"/>
            <a:ext cx="6640666" cy="1200329"/>
          </a:xfrm>
          <a:prstGeom prst="rect">
            <a:avLst/>
          </a:prstGeom>
          <a:noFill/>
        </p:spPr>
        <p:txBody>
          <a:bodyPr wrap="square" rtlCol="0">
            <a:spAutoFit/>
          </a:bodyPr>
          <a:lstStyle/>
          <a:p>
            <a:pPr marL="285750" indent="-285750">
              <a:buFont typeface="Wingdings" panose="05000000000000000000" pitchFamily="2" charset="2"/>
              <a:buChar char="Ø"/>
            </a:pPr>
            <a:r>
              <a:rPr lang="en-US" dirty="0">
                <a:solidFill>
                  <a:schemeClr val="accent2">
                    <a:lumMod val="75000"/>
                  </a:schemeClr>
                </a:solidFill>
              </a:rPr>
              <a:t>The agreement entrusting implementation public tasks in the field of financial management was signed on </a:t>
            </a:r>
            <a:r>
              <a:rPr lang="en-US" b="1" dirty="0">
                <a:solidFill>
                  <a:schemeClr val="accent2">
                    <a:lumMod val="75000"/>
                  </a:schemeClr>
                </a:solidFill>
              </a:rPr>
              <a:t>March 17, 2017 </a:t>
            </a:r>
            <a:r>
              <a:rPr lang="en-US" dirty="0">
                <a:solidFill>
                  <a:schemeClr val="accent2">
                    <a:lumMod val="75000"/>
                  </a:schemeClr>
                </a:solidFill>
              </a:rPr>
              <a:t>between the </a:t>
            </a:r>
            <a:r>
              <a:rPr lang="en-US" dirty="0" err="1">
                <a:solidFill>
                  <a:schemeClr val="accent2">
                    <a:lumMod val="75000"/>
                  </a:schemeClr>
                </a:solidFill>
              </a:rPr>
              <a:t>Wielkopolska</a:t>
            </a:r>
            <a:r>
              <a:rPr lang="en-US" dirty="0">
                <a:solidFill>
                  <a:schemeClr val="accent2">
                    <a:lumMod val="75000"/>
                  </a:schemeClr>
                </a:solidFill>
              </a:rPr>
              <a:t> Region Development Fund and the </a:t>
            </a:r>
            <a:r>
              <a:rPr lang="en-US" dirty="0" err="1">
                <a:solidFill>
                  <a:schemeClr val="accent2">
                    <a:lumMod val="75000"/>
                  </a:schemeClr>
                </a:solidFill>
              </a:rPr>
              <a:t>Wielkopolska</a:t>
            </a:r>
            <a:r>
              <a:rPr lang="en-US" dirty="0">
                <a:solidFill>
                  <a:schemeClr val="accent2">
                    <a:lumMod val="75000"/>
                  </a:schemeClr>
                </a:solidFill>
              </a:rPr>
              <a:t> Region</a:t>
            </a:r>
            <a:r>
              <a:rPr lang="pl-PL" dirty="0">
                <a:solidFill>
                  <a:schemeClr val="accent2">
                    <a:lumMod val="75000"/>
                  </a:schemeClr>
                </a:solidFill>
              </a:rPr>
              <a:t> (an </a:t>
            </a:r>
            <a:r>
              <a:rPr lang="pl-PL" dirty="0" err="1">
                <a:solidFill>
                  <a:schemeClr val="accent2">
                    <a:lumMod val="75000"/>
                  </a:schemeClr>
                </a:solidFill>
              </a:rPr>
              <a:t>in-house</a:t>
            </a:r>
            <a:r>
              <a:rPr lang="pl-PL" dirty="0">
                <a:solidFill>
                  <a:schemeClr val="accent2">
                    <a:lumMod val="75000"/>
                  </a:schemeClr>
                </a:solidFill>
              </a:rPr>
              <a:t> model)</a:t>
            </a:r>
          </a:p>
        </p:txBody>
      </p:sp>
    </p:spTree>
    <p:extLst>
      <p:ext uri="{BB962C8B-B14F-4D97-AF65-F5344CB8AC3E}">
        <p14:creationId xmlns:p14="http://schemas.microsoft.com/office/powerpoint/2010/main" val="529950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7334" y="609600"/>
            <a:ext cx="8596668" cy="856129"/>
          </a:xfrm>
        </p:spPr>
        <p:txBody>
          <a:bodyPr/>
          <a:lstStyle/>
          <a:p>
            <a:r>
              <a:rPr lang="pl-PL" dirty="0"/>
              <a:t>ORGANIZATIONAL FRAMEWORK</a:t>
            </a:r>
          </a:p>
        </p:txBody>
      </p:sp>
      <p:graphicFrame>
        <p:nvGraphicFramePr>
          <p:cNvPr id="4" name="Symbol zastępczy zawartości 3">
            <a:extLst>
              <a:ext uri="{FF2B5EF4-FFF2-40B4-BE49-F238E27FC236}">
                <a16:creationId xmlns:a16="http://schemas.microsoft.com/office/drawing/2014/main" id="{EF6AB47A-0353-4A1F-B1ED-A9663CB12CEF}"/>
              </a:ext>
            </a:extLst>
          </p:cNvPr>
          <p:cNvGraphicFramePr>
            <a:graphicFrameLocks noGrp="1"/>
          </p:cNvGraphicFramePr>
          <p:nvPr>
            <p:ph idx="1"/>
            <p:extLst>
              <p:ext uri="{D42A27DB-BD31-4B8C-83A1-F6EECF244321}">
                <p14:modId xmlns:p14="http://schemas.microsoft.com/office/powerpoint/2010/main" val="1300587552"/>
              </p:ext>
            </p:extLst>
          </p:nvPr>
        </p:nvGraphicFramePr>
        <p:xfrm>
          <a:off x="166875" y="1385047"/>
          <a:ext cx="6287713" cy="31374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trzałka: w prawo 3">
            <a:extLst>
              <a:ext uri="{FF2B5EF4-FFF2-40B4-BE49-F238E27FC236}">
                <a16:creationId xmlns:a16="http://schemas.microsoft.com/office/drawing/2014/main" id="{8D1A2DE0-A233-45C7-8962-1632823E5D26}"/>
              </a:ext>
            </a:extLst>
          </p:cNvPr>
          <p:cNvSpPr/>
          <p:nvPr/>
        </p:nvSpPr>
        <p:spPr>
          <a:xfrm>
            <a:off x="6603928" y="2280991"/>
            <a:ext cx="569168" cy="6531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Strzałka: w prawo 3">
            <a:extLst>
              <a:ext uri="{FF2B5EF4-FFF2-40B4-BE49-F238E27FC236}">
                <a16:creationId xmlns:a16="http://schemas.microsoft.com/office/drawing/2014/main" id="{8D1A2DE0-A233-45C7-8962-1632823E5D26}"/>
              </a:ext>
            </a:extLst>
          </p:cNvPr>
          <p:cNvSpPr/>
          <p:nvPr/>
        </p:nvSpPr>
        <p:spPr>
          <a:xfrm>
            <a:off x="6590480" y="3128157"/>
            <a:ext cx="569168" cy="6531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zaokrąglone rogi 10">
            <a:extLst>
              <a:ext uri="{FF2B5EF4-FFF2-40B4-BE49-F238E27FC236}">
                <a16:creationId xmlns:a16="http://schemas.microsoft.com/office/drawing/2014/main" id="{7981E85D-45CF-4797-9FD2-EEABAD156555}"/>
              </a:ext>
            </a:extLst>
          </p:cNvPr>
          <p:cNvSpPr/>
          <p:nvPr/>
        </p:nvSpPr>
        <p:spPr>
          <a:xfrm>
            <a:off x="7288306" y="1680882"/>
            <a:ext cx="2380130" cy="137408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50" name="Rectangle 2"/>
          <p:cNvSpPr>
            <a:spLocks noChangeArrowheads="1"/>
          </p:cNvSpPr>
          <p:nvPr/>
        </p:nvSpPr>
        <p:spPr bwMode="auto">
          <a:xfrm>
            <a:off x="7490011" y="1680437"/>
            <a:ext cx="2326341"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600" b="1" i="0" u="none" strike="noStrike" cap="none" normalizeH="0" baseline="0" dirty="0">
                <a:ln>
                  <a:noFill/>
                </a:ln>
                <a:solidFill>
                  <a:schemeClr val="bg1"/>
                </a:solidFill>
                <a:effectLst/>
                <a:latin typeface="+mj-lt"/>
                <a:ea typeface="Calibri" pitchFamily="34" charset="0"/>
                <a:cs typeface="Times New Roman" pitchFamily="18" charset="0"/>
              </a:rPr>
              <a:t>Handling the 1</a:t>
            </a:r>
            <a:r>
              <a:rPr kumimoji="0" lang="en-AU" sz="1600" b="1" i="0" u="none" strike="noStrike" cap="none" normalizeH="0" baseline="30000" dirty="0">
                <a:ln>
                  <a:noFill/>
                </a:ln>
                <a:solidFill>
                  <a:schemeClr val="bg1"/>
                </a:solidFill>
                <a:effectLst/>
                <a:latin typeface="+mj-lt"/>
                <a:ea typeface="Calibri" pitchFamily="34" charset="0"/>
                <a:cs typeface="Times New Roman" pitchFamily="18" charset="0"/>
              </a:rPr>
              <a:t>st</a:t>
            </a:r>
            <a:r>
              <a:rPr kumimoji="0" lang="en-AU" sz="1600" b="1" i="0" u="none" strike="noStrike" cap="none" normalizeH="0" baseline="0" dirty="0">
                <a:ln>
                  <a:noFill/>
                </a:ln>
                <a:solidFill>
                  <a:schemeClr val="bg1"/>
                </a:solidFill>
                <a:effectLst/>
                <a:latin typeface="+mj-lt"/>
                <a:ea typeface="Calibri" pitchFamily="34" charset="0"/>
                <a:cs typeface="Times New Roman" pitchFamily="18" charset="0"/>
              </a:rPr>
              <a:t> level operational</a:t>
            </a:r>
            <a:r>
              <a:rPr kumimoji="0" lang="pl-PL" sz="1600" b="1" i="0" u="none" strike="noStrike" cap="none" normalizeH="0" dirty="0">
                <a:ln>
                  <a:noFill/>
                </a:ln>
                <a:solidFill>
                  <a:schemeClr val="bg1"/>
                </a:solidFill>
                <a:effectLst/>
                <a:latin typeface="+mj-lt"/>
                <a:ea typeface="Calibri" pitchFamily="34" charset="0"/>
                <a:cs typeface="Times New Roman" pitchFamily="18" charset="0"/>
              </a:rPr>
              <a:t> </a:t>
            </a:r>
            <a:r>
              <a:rPr kumimoji="0" lang="en-AU" sz="1600" b="1" i="0" u="none" strike="noStrike" cap="none" normalizeH="0" baseline="0" dirty="0">
                <a:ln>
                  <a:noFill/>
                </a:ln>
                <a:solidFill>
                  <a:schemeClr val="bg1"/>
                </a:solidFill>
                <a:effectLst/>
                <a:latin typeface="+mj-lt"/>
                <a:ea typeface="Calibri" pitchFamily="34" charset="0"/>
                <a:cs typeface="Times New Roman" pitchFamily="18" charset="0"/>
              </a:rPr>
              <a:t>agreements </a:t>
            </a:r>
            <a:endParaRPr kumimoji="0" lang="pl-PL" sz="1600" b="1" i="0" u="none" strike="noStrike" cap="none" normalizeH="0" baseline="0" dirty="0">
              <a:ln>
                <a:noFill/>
              </a:ln>
              <a:solidFill>
                <a:schemeClr val="bg1"/>
              </a:solidFill>
              <a:effectLst/>
              <a:latin typeface="+mj-lt"/>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AU" sz="1600" b="1" i="0" u="none" strike="noStrike" cap="none" normalizeH="0" baseline="0" dirty="0">
                <a:ln>
                  <a:noFill/>
                </a:ln>
                <a:solidFill>
                  <a:schemeClr val="bg1"/>
                </a:solidFill>
                <a:effectLst/>
                <a:latin typeface="+mj-lt"/>
                <a:ea typeface="Calibri" pitchFamily="34" charset="0"/>
                <a:cs typeface="Times New Roman" pitchFamily="18" charset="0"/>
              </a:rPr>
              <a:t>within JEREMIE and JESSICA initiatives</a:t>
            </a:r>
            <a:endParaRPr kumimoji="0" lang="en-AU" sz="1600" b="1" i="0" u="none" strike="noStrike" cap="none" normalizeH="0" baseline="0" dirty="0">
              <a:ln>
                <a:noFill/>
              </a:ln>
              <a:solidFill>
                <a:schemeClr val="bg1"/>
              </a:solidFill>
              <a:effectLst/>
              <a:latin typeface="+mj-lt"/>
              <a:cs typeface="Arial" pitchFamily="34" charset="0"/>
            </a:endParaRPr>
          </a:p>
        </p:txBody>
      </p:sp>
      <p:sp>
        <p:nvSpPr>
          <p:cNvPr id="11" name="Prostokąt: zaokrąglone rogi 10">
            <a:extLst>
              <a:ext uri="{FF2B5EF4-FFF2-40B4-BE49-F238E27FC236}">
                <a16:creationId xmlns:a16="http://schemas.microsoft.com/office/drawing/2014/main" id="{7981E85D-45CF-4797-9FD2-EEABAD156555}"/>
              </a:ext>
            </a:extLst>
          </p:cNvPr>
          <p:cNvSpPr/>
          <p:nvPr/>
        </p:nvSpPr>
        <p:spPr>
          <a:xfrm>
            <a:off x="7274858" y="3424919"/>
            <a:ext cx="2380130" cy="137408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51" name="Rectangle 3"/>
          <p:cNvSpPr>
            <a:spLocks noChangeArrowheads="1"/>
          </p:cNvSpPr>
          <p:nvPr/>
        </p:nvSpPr>
        <p:spPr bwMode="auto">
          <a:xfrm>
            <a:off x="7422776" y="3573352"/>
            <a:ext cx="224566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dirty="0" err="1">
                <a:ln>
                  <a:noFill/>
                </a:ln>
                <a:solidFill>
                  <a:schemeClr val="bg1"/>
                </a:solidFill>
                <a:effectLst/>
                <a:latin typeface="Calibri" pitchFamily="34" charset="0"/>
                <a:ea typeface="Times New Roman" pitchFamily="18" charset="0"/>
                <a:cs typeface="Calibri" pitchFamily="34" charset="0"/>
              </a:rPr>
              <a:t>Actions</a:t>
            </a:r>
            <a:r>
              <a:rPr kumimoji="0" lang="pl-PL" sz="1600" b="1" i="0" u="none" strike="noStrike" cap="none" normalizeH="0" baseline="0" dirty="0">
                <a:ln>
                  <a:noFill/>
                </a:ln>
                <a:solidFill>
                  <a:schemeClr val="bg1"/>
                </a:solidFill>
                <a:effectLst/>
                <a:latin typeface="Calibri" pitchFamily="34" charset="0"/>
                <a:ea typeface="Times New Roman" pitchFamily="18" charset="0"/>
                <a:cs typeface="Calibri" pitchFamily="34" charset="0"/>
              </a:rPr>
              <a:t> </a:t>
            </a:r>
            <a:r>
              <a:rPr kumimoji="0" lang="pl-PL" sz="1600" b="1" i="0" u="none" strike="noStrike" cap="none" normalizeH="0" baseline="0" dirty="0" err="1">
                <a:ln>
                  <a:noFill/>
                </a:ln>
                <a:solidFill>
                  <a:schemeClr val="bg1"/>
                </a:solidFill>
                <a:effectLst/>
                <a:latin typeface="Calibri" pitchFamily="34" charset="0"/>
                <a:ea typeface="Times New Roman" pitchFamily="18" charset="0"/>
                <a:cs typeface="Calibri" pitchFamily="34" charset="0"/>
              </a:rPr>
              <a:t>leading</a:t>
            </a:r>
            <a:r>
              <a:rPr kumimoji="0" lang="pl-PL" sz="1600" b="1" i="0" u="none" strike="noStrike" cap="none" normalizeH="0" baseline="0" dirty="0">
                <a:ln>
                  <a:noFill/>
                </a:ln>
                <a:solidFill>
                  <a:schemeClr val="bg1"/>
                </a:solidFill>
                <a:effectLst/>
                <a:latin typeface="Calibri" pitchFamily="34" charset="0"/>
                <a:ea typeface="Times New Roman" pitchFamily="18" charset="0"/>
                <a:cs typeface="Calibri" pitchFamily="34" charset="0"/>
              </a:rPr>
              <a:t> to </a:t>
            </a:r>
            <a:r>
              <a:rPr kumimoji="0" lang="pl-PL" sz="1600" b="1" i="0" u="none" strike="noStrike" cap="none" normalizeH="0" baseline="0" dirty="0" err="1">
                <a:ln>
                  <a:noFill/>
                </a:ln>
                <a:solidFill>
                  <a:schemeClr val="bg1"/>
                </a:solidFill>
                <a:effectLst/>
                <a:latin typeface="+mj-lt"/>
                <a:ea typeface="Times New Roman" pitchFamily="18" charset="0"/>
                <a:cs typeface="Calibri" pitchFamily="34" charset="0"/>
              </a:rPr>
              <a:t>involvement</a:t>
            </a:r>
            <a:r>
              <a:rPr kumimoji="0" lang="pl-PL" sz="1600" b="1" i="0" u="none" strike="noStrike" cap="none" normalizeH="0" baseline="0" dirty="0">
                <a:ln>
                  <a:noFill/>
                </a:ln>
                <a:solidFill>
                  <a:schemeClr val="bg1"/>
                </a:solidFill>
                <a:effectLst/>
                <a:latin typeface="Calibri" pitchFamily="34" charset="0"/>
                <a:ea typeface="Times New Roman" pitchFamily="18" charset="0"/>
                <a:cs typeface="Calibri" pitchFamily="34" charset="0"/>
              </a:rPr>
              <a:t> of </a:t>
            </a:r>
            <a:r>
              <a:rPr kumimoji="0" lang="pl-PL" sz="1600" b="1" i="0" u="none" strike="noStrike" cap="none" normalizeH="0" baseline="0" dirty="0" err="1">
                <a:ln>
                  <a:noFill/>
                </a:ln>
                <a:solidFill>
                  <a:schemeClr val="bg1"/>
                </a:solidFill>
                <a:effectLst/>
                <a:latin typeface="+mj-lt"/>
                <a:ea typeface="Times New Roman" pitchFamily="18" charset="0"/>
                <a:cs typeface="Calibri" pitchFamily="34" charset="0"/>
              </a:rPr>
              <a:t>entrusted</a:t>
            </a:r>
            <a:r>
              <a:rPr kumimoji="0" lang="pl-PL" sz="1600" b="1" i="0" u="none" strike="noStrike" cap="none" normalizeH="0" baseline="0" dirty="0">
                <a:ln>
                  <a:noFill/>
                </a:ln>
                <a:solidFill>
                  <a:schemeClr val="bg1"/>
                </a:solidFill>
                <a:effectLst/>
                <a:latin typeface="Calibri" pitchFamily="34" charset="0"/>
                <a:ea typeface="Times New Roman" pitchFamily="18" charset="0"/>
                <a:cs typeface="Calibri" pitchFamily="34" charset="0"/>
              </a:rPr>
              <a:t> </a:t>
            </a:r>
            <a:r>
              <a:rPr kumimoji="0" lang="pl-PL" sz="1600" b="1" i="0" u="none" strike="noStrike" cap="none" normalizeH="0" baseline="0" dirty="0" err="1">
                <a:ln>
                  <a:noFill/>
                </a:ln>
                <a:solidFill>
                  <a:schemeClr val="bg1"/>
                </a:solidFill>
                <a:effectLst/>
                <a:latin typeface="Calibri" pitchFamily="34" charset="0"/>
                <a:ea typeface="Times New Roman" pitchFamily="18" charset="0"/>
                <a:cs typeface="Calibri" pitchFamily="34" charset="0"/>
              </a:rPr>
              <a:t>funds</a:t>
            </a:r>
            <a:r>
              <a:rPr kumimoji="0" lang="pl-PL" sz="1600" b="1" i="0" u="none" strike="noStrike" cap="none" normalizeH="0" baseline="0" dirty="0">
                <a:ln>
                  <a:noFill/>
                </a:ln>
                <a:solidFill>
                  <a:schemeClr val="bg1"/>
                </a:solidFill>
                <a:effectLst/>
                <a:latin typeface="Calibri" pitchFamily="34" charset="0"/>
                <a:ea typeface="Times New Roman" pitchFamily="18" charset="0"/>
                <a:cs typeface="Calibri" pitchFamily="34" charset="0"/>
              </a:rPr>
              <a:t> </a:t>
            </a:r>
            <a:r>
              <a:rPr kumimoji="0" lang="pl-PL" sz="1600" b="1" i="0" u="none" strike="noStrike" cap="none" normalizeH="0" baseline="0" dirty="0" err="1">
                <a:ln>
                  <a:noFill/>
                </a:ln>
                <a:solidFill>
                  <a:schemeClr val="bg1"/>
                </a:solidFill>
                <a:effectLst/>
                <a:latin typeface="Calibri" pitchFamily="34" charset="0"/>
                <a:ea typeface="Times New Roman" pitchFamily="18" charset="0"/>
                <a:cs typeface="Calibri" pitchFamily="34" charset="0"/>
              </a:rPr>
              <a:t>into</a:t>
            </a:r>
            <a:r>
              <a:rPr kumimoji="0" lang="pl-PL" sz="1600" b="1" i="0" u="none" strike="noStrike" cap="none" normalizeH="0" baseline="0" dirty="0">
                <a:ln>
                  <a:noFill/>
                </a:ln>
                <a:solidFill>
                  <a:schemeClr val="bg1"/>
                </a:solidFill>
                <a:effectLst/>
                <a:latin typeface="Calibri" pitchFamily="34" charset="0"/>
                <a:ea typeface="Times New Roman" pitchFamily="18" charset="0"/>
                <a:cs typeface="Calibri" pitchFamily="34" charset="0"/>
              </a:rPr>
              <a:t> financial </a:t>
            </a:r>
            <a:r>
              <a:rPr kumimoji="0" lang="pl-PL" sz="1600" b="1" i="0" u="none" strike="noStrike" cap="none" normalizeH="0" baseline="0" dirty="0">
                <a:ln>
                  <a:noFill/>
                </a:ln>
                <a:solidFill>
                  <a:schemeClr val="bg1"/>
                </a:solidFill>
                <a:effectLst/>
                <a:latin typeface="+mj-lt"/>
                <a:ea typeface="Times New Roman" pitchFamily="18" charset="0"/>
                <a:cs typeface="Calibri" pitchFamily="34" charset="0"/>
              </a:rPr>
              <a:t>instruments</a:t>
            </a:r>
            <a:endParaRPr kumimoji="0" lang="pl-PL" sz="1600" b="1" i="0" u="none" strike="noStrike" cap="none" normalizeH="0" baseline="0" dirty="0">
              <a:ln>
                <a:noFill/>
              </a:ln>
              <a:solidFill>
                <a:schemeClr val="bg1"/>
              </a:solidFill>
              <a:effectLst/>
              <a:latin typeface="+mj-lt"/>
              <a:cs typeface="Calibri" pitchFamily="34" charset="0"/>
            </a:endParaRPr>
          </a:p>
        </p:txBody>
      </p:sp>
      <p:sp>
        <p:nvSpPr>
          <p:cNvPr id="2052" name="Rectangle 4"/>
          <p:cNvSpPr>
            <a:spLocks noChangeArrowheads="1"/>
          </p:cNvSpPr>
          <p:nvPr/>
        </p:nvSpPr>
        <p:spPr bwMode="auto">
          <a:xfrm>
            <a:off x="847164" y="4970552"/>
            <a:ext cx="6790765"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pl-PL" sz="2000" b="1" i="0" u="none" strike="noStrike" cap="none" normalizeH="0" baseline="0" dirty="0">
                <a:ln>
                  <a:noFill/>
                </a:ln>
                <a:solidFill>
                  <a:schemeClr val="accent2">
                    <a:lumMod val="75000"/>
                  </a:schemeClr>
                </a:solidFill>
                <a:effectLst/>
                <a:latin typeface="+mj-lt"/>
                <a:ea typeface="Times New Roman" pitchFamily="18" charset="0"/>
                <a:cs typeface="Arial" pitchFamily="34" charset="0"/>
              </a:rPr>
              <a:t> </a:t>
            </a:r>
            <a:r>
              <a:rPr kumimoji="0" lang="en-AU" sz="2000" b="1" i="0" u="none" strike="noStrike" cap="none" normalizeH="0" baseline="0" dirty="0">
                <a:ln>
                  <a:noFill/>
                </a:ln>
                <a:solidFill>
                  <a:schemeClr val="accent2">
                    <a:lumMod val="75000"/>
                  </a:schemeClr>
                </a:solidFill>
                <a:effectLst/>
                <a:latin typeface="+mj-lt"/>
                <a:ea typeface="Times New Roman" pitchFamily="18" charset="0"/>
                <a:cs typeface="Arial" pitchFamily="34" charset="0"/>
              </a:rPr>
              <a:t>Currently in parallel with the implementation of the First Level Operational Agreements activities are being carried out leading to the involvement of funds returned from the JEREMIE and JESSICA initiatives into financial instruments</a:t>
            </a:r>
            <a:endParaRPr kumimoji="0" lang="en-AU" sz="2000" b="1" i="0" u="none" strike="noStrike" cap="none" normalizeH="0" baseline="0" dirty="0">
              <a:ln>
                <a:noFill/>
              </a:ln>
              <a:solidFill>
                <a:schemeClr val="accent2">
                  <a:lumMod val="75000"/>
                </a:schemeClr>
              </a:solidFill>
              <a:effectLst/>
              <a:latin typeface="+mj-lt"/>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 y="311125"/>
            <a:ext cx="9750668" cy="2282605"/>
          </a:xfrm>
        </p:spPr>
        <p:txBody>
          <a:bodyPr>
            <a:normAutofit/>
          </a:bodyPr>
          <a:lstStyle/>
          <a:p>
            <a:r>
              <a:rPr lang="pl-PL" sz="2400" dirty="0"/>
              <a:t>THE STRUCTURE OF FUNDS DECLARED TO ENTRUST THE MANAGMENT TO THE WIELKOPOLSKA REGION DEVELOPMENT FUND</a:t>
            </a:r>
            <a:br>
              <a:rPr lang="pl-PL" sz="2400" dirty="0"/>
            </a:br>
            <a:r>
              <a:rPr lang="pl-PL" sz="2000" dirty="0"/>
              <a:t>(as for 31.01.2017/ in mln PLN)</a:t>
            </a:r>
          </a:p>
        </p:txBody>
      </p:sp>
      <p:pic>
        <p:nvPicPr>
          <p:cNvPr id="6" name="Obraz 5"/>
          <p:cNvPicPr>
            <a:picLocks noChangeAspect="1"/>
          </p:cNvPicPr>
          <p:nvPr/>
        </p:nvPicPr>
        <p:blipFill rotWithShape="1">
          <a:blip r:embed="rId2"/>
          <a:srcRect l="548" t="13555" r="-1"/>
          <a:stretch/>
        </p:blipFill>
        <p:spPr>
          <a:xfrm>
            <a:off x="348279" y="2593730"/>
            <a:ext cx="10047642" cy="4354385"/>
          </a:xfrm>
          <a:prstGeom prst="rect">
            <a:avLst/>
          </a:prstGeom>
        </p:spPr>
      </p:pic>
      <p:sp>
        <p:nvSpPr>
          <p:cNvPr id="7" name="pole tekstowe 6"/>
          <p:cNvSpPr txBox="1"/>
          <p:nvPr/>
        </p:nvSpPr>
        <p:spPr>
          <a:xfrm>
            <a:off x="132816" y="1921657"/>
            <a:ext cx="3252353" cy="1631216"/>
          </a:xfrm>
          <a:prstGeom prst="rect">
            <a:avLst/>
          </a:prstGeom>
          <a:noFill/>
        </p:spPr>
        <p:txBody>
          <a:bodyPr wrap="square" rtlCol="0">
            <a:spAutoFit/>
          </a:bodyPr>
          <a:lstStyle/>
          <a:p>
            <a:r>
              <a:rPr lang="en-US" sz="2000" dirty="0"/>
              <a:t>Total pool of declared funds transferred to WFR</a:t>
            </a:r>
            <a:r>
              <a:rPr lang="pl-PL" sz="2000" dirty="0"/>
              <a:t> </a:t>
            </a:r>
          </a:p>
          <a:p>
            <a:r>
              <a:rPr lang="pl-PL" sz="2000" dirty="0" err="1"/>
              <a:t>within</a:t>
            </a:r>
            <a:r>
              <a:rPr lang="pl-PL" sz="2000" dirty="0"/>
              <a:t> </a:t>
            </a:r>
            <a:r>
              <a:rPr lang="en-US" sz="2000" b="1" dirty="0"/>
              <a:t>WR</a:t>
            </a:r>
            <a:r>
              <a:rPr lang="pl-PL" sz="2000" b="1" dirty="0"/>
              <a:t>P</a:t>
            </a:r>
            <a:r>
              <a:rPr lang="en-US" sz="2000" b="1" dirty="0"/>
              <a:t>O 2007-2013 </a:t>
            </a:r>
            <a:endParaRPr lang="pl-PL" sz="2000" b="1" dirty="0"/>
          </a:p>
          <a:p>
            <a:pPr algn="just"/>
            <a:r>
              <a:rPr lang="pl-PL" sz="2000" dirty="0"/>
              <a:t>= </a:t>
            </a:r>
            <a:r>
              <a:rPr lang="en-US" sz="2000" dirty="0"/>
              <a:t>892.16 mil</a:t>
            </a:r>
            <a:r>
              <a:rPr lang="pl-PL" sz="2000" dirty="0"/>
              <a:t>l</a:t>
            </a:r>
            <a:r>
              <a:rPr lang="en-US" sz="2000" dirty="0"/>
              <a:t>ion</a:t>
            </a:r>
            <a:r>
              <a:rPr lang="pl-PL" sz="2000" dirty="0"/>
              <a:t> PLN</a:t>
            </a:r>
          </a:p>
          <a:p>
            <a:r>
              <a:rPr lang="pl-PL" sz="2000" b="1" dirty="0">
                <a:solidFill>
                  <a:srgbClr val="C00000"/>
                </a:solidFill>
              </a:rPr>
              <a:t>(207,48 mln EUR)</a:t>
            </a:r>
          </a:p>
        </p:txBody>
      </p:sp>
      <p:pic>
        <p:nvPicPr>
          <p:cNvPr id="3" name="Obraz 2"/>
          <p:cNvPicPr>
            <a:picLocks noChangeAspect="1"/>
          </p:cNvPicPr>
          <p:nvPr/>
        </p:nvPicPr>
        <p:blipFill>
          <a:blip r:embed="rId3"/>
          <a:stretch>
            <a:fillRect/>
          </a:stretch>
        </p:blipFill>
        <p:spPr>
          <a:xfrm>
            <a:off x="3789485" y="1924536"/>
            <a:ext cx="2881252" cy="669194"/>
          </a:xfrm>
          <a:prstGeom prst="rect">
            <a:avLst/>
          </a:prstGeom>
        </p:spPr>
      </p:pic>
    </p:spTree>
    <p:extLst>
      <p:ext uri="{BB962C8B-B14F-4D97-AF65-F5344CB8AC3E}">
        <p14:creationId xmlns:p14="http://schemas.microsoft.com/office/powerpoint/2010/main" val="1546734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C5DD7811-E094-460F-91CA-647110B3825C}"/>
              </a:ext>
            </a:extLst>
          </p:cNvPr>
          <p:cNvSpPr txBox="1">
            <a:spLocks/>
          </p:cNvSpPr>
          <p:nvPr/>
        </p:nvSpPr>
        <p:spPr>
          <a:xfrm>
            <a:off x="439149" y="571631"/>
            <a:ext cx="8596312" cy="69532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pl-PL" b="1" i="0" u="none" strike="noStrike" kern="1200" cap="none" spc="0" normalizeH="0" baseline="0" noProof="0" dirty="0">
                <a:ln>
                  <a:noFill/>
                </a:ln>
                <a:solidFill>
                  <a:srgbClr val="629DD1">
                    <a:lumMod val="75000"/>
                  </a:srgbClr>
                </a:solidFill>
                <a:effectLst/>
                <a:uLnTx/>
                <a:uFillTx/>
                <a:latin typeface="Trebuchet MS"/>
                <a:ea typeface="+mj-ea"/>
                <a:cs typeface="+mj-cs"/>
              </a:rPr>
              <a:t>INVESTMENT STRATEGY</a:t>
            </a:r>
          </a:p>
        </p:txBody>
      </p:sp>
      <p:sp>
        <p:nvSpPr>
          <p:cNvPr id="2" name="Prostokąt 1">
            <a:extLst>
              <a:ext uri="{FF2B5EF4-FFF2-40B4-BE49-F238E27FC236}">
                <a16:creationId xmlns:a16="http://schemas.microsoft.com/office/drawing/2014/main" id="{97802B60-E7BE-46D2-ADCF-78CD7CE6F0A1}"/>
              </a:ext>
            </a:extLst>
          </p:cNvPr>
          <p:cNvSpPr/>
          <p:nvPr/>
        </p:nvSpPr>
        <p:spPr>
          <a:xfrm>
            <a:off x="325316" y="1450731"/>
            <a:ext cx="9157408" cy="3108543"/>
          </a:xfrm>
          <a:prstGeom prst="rect">
            <a:avLst/>
          </a:prstGeom>
        </p:spPr>
        <p:txBody>
          <a:bodyPr wrap="square">
            <a:spAutoFit/>
          </a:bodyPr>
          <a:lstStyle/>
          <a:p>
            <a:pPr lvl="0" algn="just" eaLnBrk="0" hangingPunct="0">
              <a:spcBef>
                <a:spcPct val="0"/>
              </a:spcBef>
              <a:spcAft>
                <a:spcPct val="0"/>
              </a:spcAft>
              <a:defRPr/>
            </a:pPr>
            <a:r>
              <a:rPr lang="pl-PL" sz="2800" b="1" dirty="0">
                <a:latin typeface="+mj-lt"/>
                <a:cs typeface="Arial" panose="020B0604020202020204" pitchFamily="34" charset="0"/>
              </a:rPr>
              <a:t>Investment Strategy of the Wielkopolska Region Development Fund </a:t>
            </a:r>
            <a:r>
              <a:rPr lang="pl-PL" sz="2800" dirty="0">
                <a:latin typeface="+mj-lt"/>
                <a:cs typeface="Arial" panose="020B0604020202020204" pitchFamily="34" charset="0"/>
              </a:rPr>
              <a:t>relates to </a:t>
            </a:r>
            <a:r>
              <a:rPr lang="pl-PL" sz="2800" dirty="0" err="1">
                <a:latin typeface="+mj-lt"/>
                <a:cs typeface="Arial" panose="020B0604020202020204" pitchFamily="34" charset="0"/>
              </a:rPr>
              <a:t>regional</a:t>
            </a:r>
            <a:r>
              <a:rPr lang="pl-PL" sz="2800" dirty="0">
                <a:latin typeface="+mj-lt"/>
                <a:cs typeface="Arial" panose="020B0604020202020204" pitchFamily="34" charset="0"/>
              </a:rPr>
              <a:t> knowledge and experience in </a:t>
            </a:r>
            <a:r>
              <a:rPr lang="pl-PL" sz="2800" dirty="0" err="1">
                <a:latin typeface="+mj-lt"/>
                <a:cs typeface="Arial" panose="020B0604020202020204" pitchFamily="34" charset="0"/>
              </a:rPr>
              <a:t>implementing</a:t>
            </a:r>
            <a:r>
              <a:rPr lang="pl-PL" sz="2800" dirty="0">
                <a:latin typeface="+mj-lt"/>
                <a:cs typeface="Arial" panose="020B0604020202020204" pitchFamily="34" charset="0"/>
              </a:rPr>
              <a:t> </a:t>
            </a:r>
            <a:r>
              <a:rPr lang="pl-PL" sz="2800" dirty="0" err="1">
                <a:latin typeface="+mj-lt"/>
                <a:cs typeface="Arial" panose="020B0604020202020204" pitchFamily="34" charset="0"/>
              </a:rPr>
              <a:t>financial</a:t>
            </a:r>
            <a:r>
              <a:rPr lang="pl-PL" sz="2800" dirty="0">
                <a:latin typeface="+mj-lt"/>
                <a:cs typeface="Arial" panose="020B0604020202020204" pitchFamily="34" charset="0"/>
              </a:rPr>
              <a:t> </a:t>
            </a:r>
            <a:r>
              <a:rPr lang="pl-PL" sz="2800" dirty="0" err="1">
                <a:latin typeface="+mj-lt"/>
                <a:cs typeface="Arial" panose="020B0604020202020204" pitchFamily="34" charset="0"/>
              </a:rPr>
              <a:t>instruments</a:t>
            </a:r>
            <a:r>
              <a:rPr lang="pl-PL" sz="2800" dirty="0">
                <a:latin typeface="+mj-lt"/>
                <a:cs typeface="Arial" panose="020B0604020202020204" pitchFamily="34" charset="0"/>
              </a:rPr>
              <a:t>. </a:t>
            </a:r>
            <a:r>
              <a:rPr lang="pl-PL" sz="2800" dirty="0" err="1">
                <a:latin typeface="+mj-lt"/>
                <a:cs typeface="Arial" panose="020B0604020202020204" pitchFamily="34" charset="0"/>
              </a:rPr>
              <a:t>Based</a:t>
            </a:r>
            <a:r>
              <a:rPr lang="pl-PL" sz="2800" dirty="0">
                <a:latin typeface="+mj-lt"/>
                <a:cs typeface="Arial" panose="020B0604020202020204" pitchFamily="34" charset="0"/>
              </a:rPr>
              <a:t> on program </a:t>
            </a:r>
            <a:r>
              <a:rPr lang="pl-PL" sz="2800" dirty="0" err="1">
                <a:latin typeface="+mj-lt"/>
                <a:cs typeface="Arial" panose="020B0604020202020204" pitchFamily="34" charset="0"/>
              </a:rPr>
              <a:t>assumptions</a:t>
            </a:r>
            <a:r>
              <a:rPr lang="pl-PL" sz="2800" dirty="0">
                <a:latin typeface="+mj-lt"/>
                <a:cs typeface="Arial" panose="020B0604020202020204" pitchFamily="34" charset="0"/>
              </a:rPr>
              <a:t>, </a:t>
            </a:r>
            <a:r>
              <a:rPr lang="pl-PL" sz="2800" dirty="0" err="1">
                <a:latin typeface="+mj-lt"/>
                <a:cs typeface="Arial" panose="020B0604020202020204" pitchFamily="34" charset="0"/>
              </a:rPr>
              <a:t>conclusions</a:t>
            </a:r>
            <a:r>
              <a:rPr lang="pl-PL" sz="2800" dirty="0">
                <a:latin typeface="+mj-lt"/>
                <a:cs typeface="Arial" panose="020B0604020202020204" pitchFamily="34" charset="0"/>
              </a:rPr>
              <a:t> from the </a:t>
            </a:r>
            <a:r>
              <a:rPr lang="pl-PL" sz="2800" dirty="0" err="1">
                <a:latin typeface="+mj-lt"/>
                <a:cs typeface="Arial" panose="020B0604020202020204" pitchFamily="34" charset="0"/>
              </a:rPr>
              <a:t>diagnosis</a:t>
            </a:r>
            <a:r>
              <a:rPr lang="pl-PL" sz="2800" dirty="0">
                <a:latin typeface="+mj-lt"/>
                <a:cs typeface="Arial" panose="020B0604020202020204" pitchFamily="34" charset="0"/>
              </a:rPr>
              <a:t> of investment </a:t>
            </a:r>
            <a:r>
              <a:rPr lang="pl-PL" sz="2800" dirty="0" err="1">
                <a:latin typeface="+mj-lt"/>
                <a:cs typeface="Arial" panose="020B0604020202020204" pitchFamily="34" charset="0"/>
              </a:rPr>
              <a:t>needs</a:t>
            </a:r>
            <a:r>
              <a:rPr lang="pl-PL" sz="2800" dirty="0">
                <a:latin typeface="+mj-lt"/>
                <a:cs typeface="Arial" panose="020B0604020202020204" pitchFamily="34" charset="0"/>
              </a:rPr>
              <a:t> and </a:t>
            </a:r>
            <a:r>
              <a:rPr lang="pl-PL" sz="2800" dirty="0" err="1">
                <a:latin typeface="+mj-lt"/>
                <a:cs typeface="Arial" panose="020B0604020202020204" pitchFamily="34" charset="0"/>
              </a:rPr>
              <a:t>additional</a:t>
            </a:r>
            <a:r>
              <a:rPr lang="pl-PL" sz="2800" dirty="0">
                <a:latin typeface="+mj-lt"/>
                <a:cs typeface="Arial" panose="020B0604020202020204" pitchFamily="34" charset="0"/>
              </a:rPr>
              <a:t> </a:t>
            </a:r>
            <a:r>
              <a:rPr lang="pl-PL" sz="2800" dirty="0" err="1">
                <a:latin typeface="+mj-lt"/>
                <a:cs typeface="Arial" panose="020B0604020202020204" pitchFamily="34" charset="0"/>
              </a:rPr>
              <a:t>analysis</a:t>
            </a:r>
            <a:r>
              <a:rPr lang="pl-PL" sz="2800" dirty="0">
                <a:latin typeface="+mj-lt"/>
                <a:cs typeface="Arial" panose="020B0604020202020204" pitchFamily="34" charset="0"/>
              </a:rPr>
              <a:t> to </a:t>
            </a:r>
            <a:r>
              <a:rPr lang="pl-PL" sz="2800" dirty="0" err="1">
                <a:latin typeface="+mj-lt"/>
                <a:cs typeface="Arial" panose="020B0604020202020204" pitchFamily="34" charset="0"/>
              </a:rPr>
              <a:t>take</a:t>
            </a:r>
            <a:r>
              <a:rPr lang="pl-PL" sz="2800" dirty="0">
                <a:latin typeface="+mj-lt"/>
                <a:cs typeface="Arial" panose="020B0604020202020204" pitchFamily="34" charset="0"/>
              </a:rPr>
              <a:t> </a:t>
            </a:r>
            <a:r>
              <a:rPr lang="pl-PL" sz="2800" dirty="0" err="1">
                <a:latin typeface="+mj-lt"/>
                <a:cs typeface="Arial" panose="020B0604020202020204" pitchFamily="34" charset="0"/>
              </a:rPr>
              <a:t>proper</a:t>
            </a:r>
            <a:r>
              <a:rPr lang="pl-PL" sz="2800" dirty="0">
                <a:latin typeface="+mj-lt"/>
                <a:cs typeface="Arial" panose="020B0604020202020204" pitchFamily="34" charset="0"/>
              </a:rPr>
              <a:t> </a:t>
            </a:r>
            <a:r>
              <a:rPr lang="pl-PL" sz="2800" dirty="0" err="1">
                <a:latin typeface="+mj-lt"/>
                <a:cs typeface="Arial" panose="020B0604020202020204" pitchFamily="34" charset="0"/>
              </a:rPr>
              <a:t>focused</a:t>
            </a:r>
            <a:r>
              <a:rPr lang="pl-PL" sz="2800" dirty="0">
                <a:latin typeface="+mj-lt"/>
                <a:cs typeface="Arial" panose="020B0604020202020204" pitchFamily="34" charset="0"/>
              </a:rPr>
              <a:t> </a:t>
            </a:r>
            <a:r>
              <a:rPr lang="pl-PL" sz="2800" dirty="0" err="1">
                <a:latin typeface="+mj-lt"/>
                <a:cs typeface="Arial" panose="020B0604020202020204" pitchFamily="34" charset="0"/>
              </a:rPr>
              <a:t>actions</a:t>
            </a:r>
            <a:r>
              <a:rPr lang="pl-PL" sz="2800" dirty="0">
                <a:latin typeface="+mj-lt"/>
                <a:cs typeface="Arial" panose="020B0604020202020204" pitchFamily="34" charset="0"/>
              </a:rPr>
              <a:t> and </a:t>
            </a:r>
            <a:r>
              <a:rPr lang="pl-PL" sz="2800" dirty="0" err="1">
                <a:latin typeface="+mj-lt"/>
                <a:cs typeface="Arial" panose="020B0604020202020204" pitchFamily="34" charset="0"/>
              </a:rPr>
              <a:t>adequately</a:t>
            </a:r>
            <a:r>
              <a:rPr lang="pl-PL" sz="2800" dirty="0">
                <a:latin typeface="+mj-lt"/>
                <a:cs typeface="Arial" panose="020B0604020202020204" pitchFamily="34" charset="0"/>
              </a:rPr>
              <a:t> </a:t>
            </a:r>
            <a:r>
              <a:rPr lang="pl-PL" sz="2800" dirty="0" err="1">
                <a:latin typeface="+mj-lt"/>
                <a:cs typeface="Arial" panose="020B0604020202020204" pitchFamily="34" charset="0"/>
              </a:rPr>
              <a:t>adressed</a:t>
            </a:r>
            <a:r>
              <a:rPr lang="pl-PL" sz="2800" dirty="0">
                <a:latin typeface="+mj-lt"/>
                <a:cs typeface="Arial" panose="020B0604020202020204" pitchFamily="34" charset="0"/>
              </a:rPr>
              <a:t> development </a:t>
            </a:r>
            <a:r>
              <a:rPr lang="pl-PL" sz="2800">
                <a:latin typeface="+mj-lt"/>
                <a:cs typeface="Arial" panose="020B0604020202020204" pitchFamily="34" charset="0"/>
              </a:rPr>
              <a:t>support</a:t>
            </a:r>
            <a:r>
              <a:rPr lang="pl-PL" sz="2800" dirty="0">
                <a:latin typeface="+mj-lt"/>
                <a:cs typeface="Arial" panose="020B0604020202020204" pitchFamily="34" charset="0"/>
              </a:rPr>
              <a:t>.</a:t>
            </a:r>
          </a:p>
        </p:txBody>
      </p:sp>
      <p:pic>
        <p:nvPicPr>
          <p:cNvPr id="8" name="Obraz 7">
            <a:extLst>
              <a:ext uri="{FF2B5EF4-FFF2-40B4-BE49-F238E27FC236}">
                <a16:creationId xmlns:a16="http://schemas.microsoft.com/office/drawing/2014/main" id="{A758AB46-0465-49BB-8858-A6D0DA0AAECA}"/>
              </a:ext>
            </a:extLst>
          </p:cNvPr>
          <p:cNvPicPr>
            <a:picLocks noChangeAspect="1"/>
          </p:cNvPicPr>
          <p:nvPr/>
        </p:nvPicPr>
        <p:blipFill>
          <a:blip r:embed="rId2"/>
          <a:stretch>
            <a:fillRect/>
          </a:stretch>
        </p:blipFill>
        <p:spPr>
          <a:xfrm>
            <a:off x="3508131" y="4731341"/>
            <a:ext cx="4297939" cy="1838563"/>
          </a:xfrm>
          <a:prstGeom prst="rect">
            <a:avLst/>
          </a:prstGeom>
        </p:spPr>
      </p:pic>
    </p:spTree>
    <p:extLst>
      <p:ext uri="{BB962C8B-B14F-4D97-AF65-F5344CB8AC3E}">
        <p14:creationId xmlns:p14="http://schemas.microsoft.com/office/powerpoint/2010/main" val="737788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7D1F008C-6B29-4D89-B297-3EAB733EAB12}"/>
              </a:ext>
            </a:extLst>
          </p:cNvPr>
          <p:cNvSpPr>
            <a:spLocks noGrp="1"/>
          </p:cNvSpPr>
          <p:nvPr>
            <p:ph type="title"/>
          </p:nvPr>
        </p:nvSpPr>
        <p:spPr>
          <a:xfrm>
            <a:off x="566529" y="549966"/>
            <a:ext cx="8777047" cy="1507434"/>
          </a:xfrm>
          <a:custGeom>
            <a:avLst/>
            <a:gdLst>
              <a:gd name="connsiteX0" fmla="*/ 0 w 4518566"/>
              <a:gd name="connsiteY0" fmla="*/ 195225 h 1952254"/>
              <a:gd name="connsiteX1" fmla="*/ 195225 w 4518566"/>
              <a:gd name="connsiteY1" fmla="*/ 0 h 1952254"/>
              <a:gd name="connsiteX2" fmla="*/ 4323341 w 4518566"/>
              <a:gd name="connsiteY2" fmla="*/ 0 h 1952254"/>
              <a:gd name="connsiteX3" fmla="*/ 4518566 w 4518566"/>
              <a:gd name="connsiteY3" fmla="*/ 195225 h 1952254"/>
              <a:gd name="connsiteX4" fmla="*/ 4518566 w 4518566"/>
              <a:gd name="connsiteY4" fmla="*/ 1757029 h 1952254"/>
              <a:gd name="connsiteX5" fmla="*/ 4323341 w 4518566"/>
              <a:gd name="connsiteY5" fmla="*/ 1952254 h 1952254"/>
              <a:gd name="connsiteX6" fmla="*/ 195225 w 4518566"/>
              <a:gd name="connsiteY6" fmla="*/ 1952254 h 1952254"/>
              <a:gd name="connsiteX7" fmla="*/ 0 w 4518566"/>
              <a:gd name="connsiteY7" fmla="*/ 1757029 h 1952254"/>
              <a:gd name="connsiteX8" fmla="*/ 0 w 4518566"/>
              <a:gd name="connsiteY8" fmla="*/ 195225 h 1952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8566" h="1952254">
                <a:moveTo>
                  <a:pt x="0" y="195225"/>
                </a:moveTo>
                <a:cubicBezTo>
                  <a:pt x="0" y="87405"/>
                  <a:pt x="87405" y="0"/>
                  <a:pt x="195225" y="0"/>
                </a:cubicBezTo>
                <a:lnTo>
                  <a:pt x="4323341" y="0"/>
                </a:lnTo>
                <a:cubicBezTo>
                  <a:pt x="4431161" y="0"/>
                  <a:pt x="4518566" y="87405"/>
                  <a:pt x="4518566" y="195225"/>
                </a:cubicBezTo>
                <a:lnTo>
                  <a:pt x="4518566" y="1757029"/>
                </a:lnTo>
                <a:cubicBezTo>
                  <a:pt x="4518566" y="1864849"/>
                  <a:pt x="4431161" y="1952254"/>
                  <a:pt x="4323341" y="1952254"/>
                </a:cubicBezTo>
                <a:lnTo>
                  <a:pt x="195225" y="1952254"/>
                </a:lnTo>
                <a:cubicBezTo>
                  <a:pt x="87405" y="1952254"/>
                  <a:pt x="0" y="1864849"/>
                  <a:pt x="0" y="1757029"/>
                </a:cubicBezTo>
                <a:lnTo>
                  <a:pt x="0" y="195225"/>
                </a:lnTo>
                <a:close/>
              </a:path>
            </a:pathLst>
          </a:custGeom>
          <a:solidFill>
            <a:schemeClr val="accent1">
              <a:lumMod val="40000"/>
              <a:lumOff val="6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lIns="201960" tIns="201960" rIns="201960" bIns="201960" spcCol="1270" anchor="ctr">
            <a:normAutofit/>
          </a:bodyPr>
          <a:lstStyle/>
          <a:p>
            <a:pPr algn="ctr" defTabSz="1689100" eaLnBrk="1" fontAlgn="auto" hangingPunct="1">
              <a:lnSpc>
                <a:spcPct val="90000"/>
              </a:lnSpc>
              <a:spcAft>
                <a:spcPct val="35000"/>
              </a:spcAft>
              <a:defRPr/>
            </a:pPr>
            <a:r>
              <a:rPr lang="pl-PL" b="1" dirty="0">
                <a:solidFill>
                  <a:schemeClr val="tx1"/>
                </a:solidFill>
              </a:rPr>
              <a:t>FINANCIAL PRODUCTS</a:t>
            </a:r>
            <a:br>
              <a:rPr lang="pl-PL" b="1" dirty="0">
                <a:solidFill>
                  <a:schemeClr val="tx1"/>
                </a:solidFill>
              </a:rPr>
            </a:br>
            <a:r>
              <a:rPr lang="pl-PL" b="1" dirty="0" err="1">
                <a:solidFill>
                  <a:schemeClr val="tx1"/>
                </a:solidFill>
              </a:rPr>
              <a:t>debt</a:t>
            </a:r>
            <a:r>
              <a:rPr lang="pl-PL" b="1" dirty="0">
                <a:solidFill>
                  <a:schemeClr val="tx1"/>
                </a:solidFill>
              </a:rPr>
              <a:t> &amp; </a:t>
            </a:r>
            <a:r>
              <a:rPr lang="pl-PL" b="1" dirty="0" err="1">
                <a:solidFill>
                  <a:schemeClr val="tx1"/>
                </a:solidFill>
              </a:rPr>
              <a:t>capital</a:t>
            </a:r>
            <a:r>
              <a:rPr lang="pl-PL" b="1" dirty="0">
                <a:solidFill>
                  <a:schemeClr val="tx1"/>
                </a:solidFill>
              </a:rPr>
              <a:t> </a:t>
            </a:r>
            <a:r>
              <a:rPr lang="pl-PL" b="1" dirty="0" err="1">
                <a:solidFill>
                  <a:schemeClr val="tx1"/>
                </a:solidFill>
              </a:rPr>
              <a:t>financing</a:t>
            </a:r>
            <a:endParaRPr lang="pl-PL" b="1" dirty="0">
              <a:solidFill>
                <a:schemeClr val="tx1"/>
              </a:solidFill>
            </a:endParaRPr>
          </a:p>
        </p:txBody>
      </p:sp>
      <p:sp>
        <p:nvSpPr>
          <p:cNvPr id="5" name="Dowolny kształt: kształt 4">
            <a:extLst>
              <a:ext uri="{FF2B5EF4-FFF2-40B4-BE49-F238E27FC236}">
                <a16:creationId xmlns:a16="http://schemas.microsoft.com/office/drawing/2014/main" id="{09200119-D7D9-4931-9207-D0B612094409}"/>
              </a:ext>
            </a:extLst>
          </p:cNvPr>
          <p:cNvSpPr/>
          <p:nvPr/>
        </p:nvSpPr>
        <p:spPr>
          <a:xfrm>
            <a:off x="566529" y="2286001"/>
            <a:ext cx="4363279" cy="3935896"/>
          </a:xfrm>
          <a:custGeom>
            <a:avLst/>
            <a:gdLst>
              <a:gd name="connsiteX0" fmla="*/ 0 w 4518566"/>
              <a:gd name="connsiteY0" fmla="*/ 255331 h 2553314"/>
              <a:gd name="connsiteX1" fmla="*/ 255331 w 4518566"/>
              <a:gd name="connsiteY1" fmla="*/ 0 h 2553314"/>
              <a:gd name="connsiteX2" fmla="*/ 4263235 w 4518566"/>
              <a:gd name="connsiteY2" fmla="*/ 0 h 2553314"/>
              <a:gd name="connsiteX3" fmla="*/ 4518566 w 4518566"/>
              <a:gd name="connsiteY3" fmla="*/ 255331 h 2553314"/>
              <a:gd name="connsiteX4" fmla="*/ 4518566 w 4518566"/>
              <a:gd name="connsiteY4" fmla="*/ 2297983 h 2553314"/>
              <a:gd name="connsiteX5" fmla="*/ 4263235 w 4518566"/>
              <a:gd name="connsiteY5" fmla="*/ 2553314 h 2553314"/>
              <a:gd name="connsiteX6" fmla="*/ 255331 w 4518566"/>
              <a:gd name="connsiteY6" fmla="*/ 2553314 h 2553314"/>
              <a:gd name="connsiteX7" fmla="*/ 0 w 4518566"/>
              <a:gd name="connsiteY7" fmla="*/ 2297983 h 2553314"/>
              <a:gd name="connsiteX8" fmla="*/ 0 w 4518566"/>
              <a:gd name="connsiteY8" fmla="*/ 255331 h 255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8566" h="2553314">
                <a:moveTo>
                  <a:pt x="0" y="255331"/>
                </a:moveTo>
                <a:cubicBezTo>
                  <a:pt x="0" y="114316"/>
                  <a:pt x="114316" y="0"/>
                  <a:pt x="255331" y="0"/>
                </a:cubicBezTo>
                <a:lnTo>
                  <a:pt x="4263235" y="0"/>
                </a:lnTo>
                <a:cubicBezTo>
                  <a:pt x="4404250" y="0"/>
                  <a:pt x="4518566" y="114316"/>
                  <a:pt x="4518566" y="255331"/>
                </a:cubicBezTo>
                <a:lnTo>
                  <a:pt x="4518566" y="2297983"/>
                </a:lnTo>
                <a:cubicBezTo>
                  <a:pt x="4518566" y="2438998"/>
                  <a:pt x="4404250" y="2553314"/>
                  <a:pt x="4263235" y="2553314"/>
                </a:cubicBezTo>
                <a:lnTo>
                  <a:pt x="255331" y="2553314"/>
                </a:lnTo>
                <a:cubicBezTo>
                  <a:pt x="114316" y="2553314"/>
                  <a:pt x="0" y="2438998"/>
                  <a:pt x="0" y="2297983"/>
                </a:cubicBezTo>
                <a:lnTo>
                  <a:pt x="0" y="255331"/>
                </a:lnTo>
                <a:close/>
              </a:path>
            </a:pathLst>
          </a:custGeom>
          <a:ln>
            <a:solidFill>
              <a:schemeClr val="tx2"/>
            </a:solidFill>
          </a:ln>
        </p:spPr>
        <p:style>
          <a:lnRef idx="2">
            <a:schemeClr val="accent1"/>
          </a:lnRef>
          <a:fillRef idx="1">
            <a:schemeClr val="lt1"/>
          </a:fillRef>
          <a:effectRef idx="0">
            <a:schemeClr val="accent1"/>
          </a:effectRef>
          <a:fontRef idx="minor">
            <a:schemeClr val="dk1"/>
          </a:fontRef>
        </p:style>
        <p:txBody>
          <a:bodyPr lIns="219564" tIns="219564" rIns="219564" bIns="219564" spcCol="1270" anchor="ctr"/>
          <a:lstStyle/>
          <a:p>
            <a:pPr algn="ctr" defTabSz="1689100" eaLnBrk="1" fontAlgn="auto" hangingPunct="1">
              <a:lnSpc>
                <a:spcPct val="90000"/>
              </a:lnSpc>
              <a:spcAft>
                <a:spcPct val="35000"/>
              </a:spcAft>
              <a:defRPr/>
            </a:pPr>
            <a:r>
              <a:rPr lang="pl-PL" sz="2800" dirty="0">
                <a:solidFill>
                  <a:schemeClr val="accent2">
                    <a:lumMod val="75000"/>
                  </a:schemeClr>
                </a:solidFill>
              </a:rPr>
              <a:t>Financial products </a:t>
            </a:r>
            <a:r>
              <a:rPr lang="pl-PL" sz="2800" dirty="0" err="1">
                <a:solidFill>
                  <a:schemeClr val="accent2">
                    <a:lumMod val="75000"/>
                  </a:schemeClr>
                </a:solidFill>
              </a:rPr>
              <a:t>implemented</a:t>
            </a:r>
            <a:r>
              <a:rPr lang="pl-PL" sz="2800" dirty="0">
                <a:solidFill>
                  <a:schemeClr val="accent2">
                    <a:lumMod val="75000"/>
                  </a:schemeClr>
                </a:solidFill>
              </a:rPr>
              <a:t> </a:t>
            </a:r>
            <a:r>
              <a:rPr lang="pl-PL" sz="2800" dirty="0" err="1">
                <a:solidFill>
                  <a:schemeClr val="accent2">
                    <a:lumMod val="75000"/>
                  </a:schemeClr>
                </a:solidFill>
              </a:rPr>
              <a:t>at</a:t>
            </a:r>
            <a:r>
              <a:rPr lang="pl-PL" sz="2800" dirty="0">
                <a:solidFill>
                  <a:schemeClr val="accent2">
                    <a:lumMod val="75000"/>
                  </a:schemeClr>
                </a:solidFill>
              </a:rPr>
              <a:t> the </a:t>
            </a:r>
            <a:r>
              <a:rPr lang="pl-PL" sz="2800" dirty="0" err="1">
                <a:solidFill>
                  <a:schemeClr val="accent2">
                    <a:lumMod val="75000"/>
                  </a:schemeClr>
                </a:solidFill>
              </a:rPr>
              <a:t>regional</a:t>
            </a:r>
            <a:r>
              <a:rPr lang="pl-PL" sz="2800" dirty="0">
                <a:solidFill>
                  <a:schemeClr val="accent2">
                    <a:lumMod val="75000"/>
                  </a:schemeClr>
                </a:solidFill>
              </a:rPr>
              <a:t> </a:t>
            </a:r>
            <a:r>
              <a:rPr lang="pl-PL" sz="2800" dirty="0" err="1">
                <a:solidFill>
                  <a:schemeClr val="accent2">
                    <a:lumMod val="75000"/>
                  </a:schemeClr>
                </a:solidFill>
              </a:rPr>
              <a:t>level</a:t>
            </a:r>
            <a:r>
              <a:rPr lang="pl-PL" sz="2800" dirty="0">
                <a:solidFill>
                  <a:schemeClr val="accent2">
                    <a:lumMod val="75000"/>
                  </a:schemeClr>
                </a:solidFill>
              </a:rPr>
              <a:t> </a:t>
            </a:r>
            <a:r>
              <a:rPr lang="pl-PL" sz="2800" dirty="0" err="1">
                <a:solidFill>
                  <a:schemeClr val="accent2">
                    <a:lumMod val="75000"/>
                  </a:schemeClr>
                </a:solidFill>
              </a:rPr>
              <a:t>targeted</a:t>
            </a:r>
            <a:r>
              <a:rPr lang="pl-PL" sz="2800" dirty="0">
                <a:solidFill>
                  <a:schemeClr val="accent2">
                    <a:lumMod val="75000"/>
                  </a:schemeClr>
                </a:solidFill>
              </a:rPr>
              <a:t> to </a:t>
            </a:r>
            <a:r>
              <a:rPr lang="pl-PL" sz="2800" dirty="0" err="1">
                <a:solidFill>
                  <a:schemeClr val="accent2">
                    <a:lumMod val="75000"/>
                  </a:schemeClr>
                </a:solidFill>
              </a:rPr>
              <a:t>support</a:t>
            </a:r>
            <a:r>
              <a:rPr lang="pl-PL" sz="2800" dirty="0">
                <a:solidFill>
                  <a:schemeClr val="accent2">
                    <a:lumMod val="75000"/>
                  </a:schemeClr>
                </a:solidFill>
              </a:rPr>
              <a:t> development </a:t>
            </a:r>
            <a:r>
              <a:rPr lang="pl-PL" sz="2800" dirty="0" err="1">
                <a:solidFill>
                  <a:schemeClr val="accent2">
                    <a:lumMod val="75000"/>
                  </a:schemeClr>
                </a:solidFill>
              </a:rPr>
              <a:t>projects</a:t>
            </a:r>
            <a:r>
              <a:rPr lang="pl-PL" sz="2800" dirty="0">
                <a:solidFill>
                  <a:schemeClr val="accent2">
                    <a:lumMod val="75000"/>
                  </a:schemeClr>
                </a:solidFill>
              </a:rPr>
              <a:t>, MSE </a:t>
            </a:r>
            <a:r>
              <a:rPr lang="pl-PL" sz="2800" dirty="0" err="1">
                <a:solidFill>
                  <a:schemeClr val="accent2">
                    <a:lumMod val="75000"/>
                  </a:schemeClr>
                </a:solidFill>
              </a:rPr>
              <a:t>sector</a:t>
            </a:r>
            <a:r>
              <a:rPr lang="pl-PL" sz="2800" dirty="0">
                <a:solidFill>
                  <a:schemeClr val="accent2">
                    <a:lumMod val="75000"/>
                  </a:schemeClr>
                </a:solidFill>
              </a:rPr>
              <a:t>, </a:t>
            </a:r>
            <a:r>
              <a:rPr lang="pl-PL" sz="2800" dirty="0" err="1">
                <a:solidFill>
                  <a:schemeClr val="accent2">
                    <a:lumMod val="75000"/>
                  </a:schemeClr>
                </a:solidFill>
              </a:rPr>
              <a:t>including</a:t>
            </a:r>
            <a:r>
              <a:rPr lang="pl-PL" sz="2800" dirty="0">
                <a:solidFill>
                  <a:schemeClr val="accent2">
                    <a:lumMod val="75000"/>
                  </a:schemeClr>
                </a:solidFill>
              </a:rPr>
              <a:t> </a:t>
            </a:r>
            <a:r>
              <a:rPr lang="pl-PL" sz="2800" dirty="0" err="1">
                <a:solidFill>
                  <a:schemeClr val="accent2">
                    <a:lumMod val="75000"/>
                  </a:schemeClr>
                </a:solidFill>
              </a:rPr>
              <a:t>startups</a:t>
            </a:r>
            <a:r>
              <a:rPr lang="pl-PL" sz="2800" dirty="0">
                <a:solidFill>
                  <a:schemeClr val="accent2">
                    <a:lumMod val="75000"/>
                  </a:schemeClr>
                </a:solidFill>
              </a:rPr>
              <a:t> in </a:t>
            </a:r>
            <a:r>
              <a:rPr lang="pl-PL" sz="2800" dirty="0" err="1">
                <a:solidFill>
                  <a:schemeClr val="accent2">
                    <a:lumMod val="75000"/>
                  </a:schemeClr>
                </a:solidFill>
              </a:rPr>
              <a:t>terms</a:t>
            </a:r>
            <a:r>
              <a:rPr lang="pl-PL" sz="2800" dirty="0">
                <a:solidFill>
                  <a:schemeClr val="accent2">
                    <a:lumMod val="75000"/>
                  </a:schemeClr>
                </a:solidFill>
              </a:rPr>
              <a:t> of </a:t>
            </a:r>
            <a:r>
              <a:rPr lang="pl-PL" sz="2800" dirty="0" err="1">
                <a:solidFill>
                  <a:schemeClr val="accent2">
                    <a:lumMod val="75000"/>
                  </a:schemeClr>
                </a:solidFill>
              </a:rPr>
              <a:t>preferences</a:t>
            </a:r>
            <a:r>
              <a:rPr lang="pl-PL" sz="2800" dirty="0">
                <a:solidFill>
                  <a:schemeClr val="accent2">
                    <a:lumMod val="75000"/>
                  </a:schemeClr>
                </a:solidFill>
              </a:rPr>
              <a:t> for smart </a:t>
            </a:r>
            <a:r>
              <a:rPr lang="pl-PL" sz="2800" dirty="0" err="1">
                <a:solidFill>
                  <a:schemeClr val="accent2">
                    <a:lumMod val="75000"/>
                  </a:schemeClr>
                </a:solidFill>
              </a:rPr>
              <a:t>specializations</a:t>
            </a:r>
            <a:endParaRPr lang="pl-PL" sz="2800" dirty="0">
              <a:ln w="0"/>
              <a:solidFill>
                <a:schemeClr val="accent2">
                  <a:lumMod val="75000"/>
                </a:schemeClr>
              </a:solidFill>
              <a:effectLst>
                <a:outerShdw blurRad="38100" dist="25400" dir="5400000" algn="ctr" rotWithShape="0">
                  <a:srgbClr val="6E747A">
                    <a:alpha val="43000"/>
                  </a:srgbClr>
                </a:outerShdw>
              </a:effectLst>
            </a:endParaRPr>
          </a:p>
        </p:txBody>
      </p:sp>
      <p:sp>
        <p:nvSpPr>
          <p:cNvPr id="6" name="Dowolny kształt: kształt 5">
            <a:extLst>
              <a:ext uri="{FF2B5EF4-FFF2-40B4-BE49-F238E27FC236}">
                <a16:creationId xmlns:a16="http://schemas.microsoft.com/office/drawing/2014/main" id="{6C0C46CB-BAD2-419A-BDD6-14E8426F72F1}"/>
              </a:ext>
            </a:extLst>
          </p:cNvPr>
          <p:cNvSpPr/>
          <p:nvPr/>
        </p:nvSpPr>
        <p:spPr>
          <a:xfrm>
            <a:off x="5128591" y="2286001"/>
            <a:ext cx="4214985" cy="3935895"/>
          </a:xfrm>
          <a:custGeom>
            <a:avLst/>
            <a:gdLst>
              <a:gd name="connsiteX0" fmla="*/ 0 w 4518566"/>
              <a:gd name="connsiteY0" fmla="*/ 255331 h 2553314"/>
              <a:gd name="connsiteX1" fmla="*/ 255331 w 4518566"/>
              <a:gd name="connsiteY1" fmla="*/ 0 h 2553314"/>
              <a:gd name="connsiteX2" fmla="*/ 4263235 w 4518566"/>
              <a:gd name="connsiteY2" fmla="*/ 0 h 2553314"/>
              <a:gd name="connsiteX3" fmla="*/ 4518566 w 4518566"/>
              <a:gd name="connsiteY3" fmla="*/ 255331 h 2553314"/>
              <a:gd name="connsiteX4" fmla="*/ 4518566 w 4518566"/>
              <a:gd name="connsiteY4" fmla="*/ 2297983 h 2553314"/>
              <a:gd name="connsiteX5" fmla="*/ 4263235 w 4518566"/>
              <a:gd name="connsiteY5" fmla="*/ 2553314 h 2553314"/>
              <a:gd name="connsiteX6" fmla="*/ 255331 w 4518566"/>
              <a:gd name="connsiteY6" fmla="*/ 2553314 h 2553314"/>
              <a:gd name="connsiteX7" fmla="*/ 0 w 4518566"/>
              <a:gd name="connsiteY7" fmla="*/ 2297983 h 2553314"/>
              <a:gd name="connsiteX8" fmla="*/ 0 w 4518566"/>
              <a:gd name="connsiteY8" fmla="*/ 255331 h 255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8566" h="2553314">
                <a:moveTo>
                  <a:pt x="0" y="255331"/>
                </a:moveTo>
                <a:cubicBezTo>
                  <a:pt x="0" y="114316"/>
                  <a:pt x="114316" y="0"/>
                  <a:pt x="255331" y="0"/>
                </a:cubicBezTo>
                <a:lnTo>
                  <a:pt x="4263235" y="0"/>
                </a:lnTo>
                <a:cubicBezTo>
                  <a:pt x="4404250" y="0"/>
                  <a:pt x="4518566" y="114316"/>
                  <a:pt x="4518566" y="255331"/>
                </a:cubicBezTo>
                <a:lnTo>
                  <a:pt x="4518566" y="2297983"/>
                </a:lnTo>
                <a:cubicBezTo>
                  <a:pt x="4518566" y="2438998"/>
                  <a:pt x="4404250" y="2553314"/>
                  <a:pt x="4263235" y="2553314"/>
                </a:cubicBezTo>
                <a:lnTo>
                  <a:pt x="255331" y="2553314"/>
                </a:lnTo>
                <a:cubicBezTo>
                  <a:pt x="114316" y="2553314"/>
                  <a:pt x="0" y="2438998"/>
                  <a:pt x="0" y="2297983"/>
                </a:cubicBezTo>
                <a:lnTo>
                  <a:pt x="0" y="255331"/>
                </a:lnTo>
                <a:close/>
              </a:path>
            </a:pathLst>
          </a:custGeom>
          <a:ln>
            <a:solidFill>
              <a:schemeClr val="tx2"/>
            </a:solidFill>
          </a:ln>
        </p:spPr>
        <p:style>
          <a:lnRef idx="2">
            <a:schemeClr val="accent1"/>
          </a:lnRef>
          <a:fillRef idx="1">
            <a:schemeClr val="lt1"/>
          </a:fillRef>
          <a:effectRef idx="0">
            <a:schemeClr val="accent1"/>
          </a:effectRef>
          <a:fontRef idx="minor">
            <a:schemeClr val="dk1"/>
          </a:fontRef>
        </p:style>
        <p:txBody>
          <a:bodyPr lIns="219564" tIns="219564" rIns="219564" bIns="219564" spcCol="1270" anchor="ctr"/>
          <a:lstStyle/>
          <a:p>
            <a:pPr algn="ctr" defTabSz="1689100" eaLnBrk="1" fontAlgn="auto" hangingPunct="1">
              <a:lnSpc>
                <a:spcPct val="90000"/>
              </a:lnSpc>
              <a:spcAft>
                <a:spcPct val="35000"/>
              </a:spcAft>
              <a:defRPr/>
            </a:pPr>
            <a:r>
              <a:rPr lang="pl-PL" sz="2800" dirty="0">
                <a:solidFill>
                  <a:schemeClr val="accent2">
                    <a:lumMod val="75000"/>
                  </a:schemeClr>
                </a:solidFill>
              </a:rPr>
              <a:t>Financial products </a:t>
            </a:r>
            <a:r>
              <a:rPr lang="pl-PL" sz="2800" dirty="0" err="1">
                <a:solidFill>
                  <a:schemeClr val="accent2">
                    <a:lumMod val="75000"/>
                  </a:schemeClr>
                </a:solidFill>
              </a:rPr>
              <a:t>tailor-made</a:t>
            </a:r>
            <a:r>
              <a:rPr lang="pl-PL" sz="2800" dirty="0">
                <a:solidFill>
                  <a:schemeClr val="accent2">
                    <a:lumMod val="75000"/>
                  </a:schemeClr>
                </a:solidFill>
              </a:rPr>
              <a:t> for </a:t>
            </a:r>
            <a:r>
              <a:rPr lang="pl-PL" sz="2800" dirty="0" err="1">
                <a:solidFill>
                  <a:schemeClr val="accent2">
                    <a:lumMod val="75000"/>
                  </a:schemeClr>
                </a:solidFill>
              </a:rPr>
              <a:t>local</a:t>
            </a:r>
            <a:r>
              <a:rPr lang="pl-PL" sz="2800" dirty="0">
                <a:solidFill>
                  <a:schemeClr val="accent2">
                    <a:lumMod val="75000"/>
                  </a:schemeClr>
                </a:solidFill>
              </a:rPr>
              <a:t> </a:t>
            </a:r>
            <a:r>
              <a:rPr lang="pl-PL" sz="2800" dirty="0" err="1">
                <a:solidFill>
                  <a:schemeClr val="accent2">
                    <a:lumMod val="75000"/>
                  </a:schemeClr>
                </a:solidFill>
              </a:rPr>
              <a:t>needs</a:t>
            </a:r>
            <a:r>
              <a:rPr lang="pl-PL" sz="2800" dirty="0">
                <a:solidFill>
                  <a:schemeClr val="accent2">
                    <a:lumMod val="75000"/>
                  </a:schemeClr>
                </a:solidFill>
              </a:rPr>
              <a:t> </a:t>
            </a:r>
            <a:r>
              <a:rPr lang="pl-PL" sz="2800" dirty="0" err="1">
                <a:solidFill>
                  <a:schemeClr val="accent2">
                    <a:lumMod val="75000"/>
                  </a:schemeClr>
                </a:solidFill>
              </a:rPr>
              <a:t>ensuring</a:t>
            </a:r>
            <a:r>
              <a:rPr lang="pl-PL" sz="2800" dirty="0">
                <a:solidFill>
                  <a:schemeClr val="accent2">
                    <a:lumMod val="75000"/>
                  </a:schemeClr>
                </a:solidFill>
              </a:rPr>
              <a:t> </a:t>
            </a:r>
            <a:r>
              <a:rPr lang="pl-PL" sz="2800" dirty="0" err="1">
                <a:solidFill>
                  <a:schemeClr val="accent2">
                    <a:lumMod val="75000"/>
                  </a:schemeClr>
                </a:solidFill>
              </a:rPr>
              <a:t>sustainable</a:t>
            </a:r>
            <a:r>
              <a:rPr lang="pl-PL" sz="2800" dirty="0">
                <a:solidFill>
                  <a:schemeClr val="accent2">
                    <a:lumMod val="75000"/>
                  </a:schemeClr>
                </a:solidFill>
              </a:rPr>
              <a:t> development of the region</a:t>
            </a:r>
          </a:p>
        </p:txBody>
      </p:sp>
    </p:spTree>
    <p:extLst>
      <p:ext uri="{BB962C8B-B14F-4D97-AF65-F5344CB8AC3E}">
        <p14:creationId xmlns:p14="http://schemas.microsoft.com/office/powerpoint/2010/main" val="3271857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01705" y="206188"/>
            <a:ext cx="3334871" cy="2106706"/>
          </a:xfrm>
        </p:spPr>
        <p:txBody>
          <a:bodyPr>
            <a:normAutofit fontScale="90000"/>
          </a:bodyPr>
          <a:lstStyle/>
          <a:p>
            <a:r>
              <a:rPr lang="pl-PL" sz="2900" dirty="0"/>
              <a:t>FINANCIAL INTERMEDIARIES /</a:t>
            </a:r>
            <a:br>
              <a:rPr lang="pl-PL" sz="2900" dirty="0"/>
            </a:br>
            <a:r>
              <a:rPr lang="pl-PL" sz="2900" dirty="0"/>
              <a:t>JEREMIE and JESSICA </a:t>
            </a:r>
            <a:br>
              <a:rPr lang="pl-PL" sz="2900" dirty="0"/>
            </a:br>
            <a:r>
              <a:rPr lang="pl-PL" sz="2200" dirty="0"/>
              <a:t>as for 30.09.2017</a:t>
            </a:r>
          </a:p>
        </p:txBody>
      </p:sp>
      <p:sp>
        <p:nvSpPr>
          <p:cNvPr id="5" name="Symbol zastępczy zawartości 4"/>
          <p:cNvSpPr>
            <a:spLocks noGrp="1"/>
          </p:cNvSpPr>
          <p:nvPr>
            <p:ph idx="1"/>
          </p:nvPr>
        </p:nvSpPr>
        <p:spPr>
          <a:xfrm>
            <a:off x="336175" y="3993775"/>
            <a:ext cx="3173507" cy="1922931"/>
          </a:xfrm>
        </p:spPr>
        <p:txBody>
          <a:bodyPr>
            <a:normAutofit fontScale="70000" lnSpcReduction="20000"/>
          </a:bodyPr>
          <a:lstStyle/>
          <a:p>
            <a:pPr marL="0" indent="0"/>
            <a:endParaRPr lang="pl-PL" sz="3100" b="1" dirty="0">
              <a:solidFill>
                <a:schemeClr val="accent2">
                  <a:lumMod val="75000"/>
                </a:schemeClr>
              </a:solidFill>
            </a:endParaRPr>
          </a:p>
          <a:p>
            <a:pPr marL="0" indent="0"/>
            <a:r>
              <a:rPr lang="pl-PL" sz="3100" b="1" dirty="0">
                <a:solidFill>
                  <a:schemeClr val="accent2">
                    <a:lumMod val="75000"/>
                  </a:schemeClr>
                </a:solidFill>
              </a:rPr>
              <a:t> 78 </a:t>
            </a:r>
            <a:r>
              <a:rPr lang="pl-PL" sz="3100" b="1" dirty="0" err="1">
                <a:solidFill>
                  <a:schemeClr val="accent2">
                    <a:lumMod val="75000"/>
                  </a:schemeClr>
                </a:solidFill>
              </a:rPr>
              <a:t>agreements</a:t>
            </a:r>
            <a:endParaRPr lang="pl-PL" sz="3100" b="1" dirty="0">
              <a:solidFill>
                <a:schemeClr val="accent2">
                  <a:lumMod val="75000"/>
                </a:schemeClr>
              </a:solidFill>
            </a:endParaRPr>
          </a:p>
          <a:p>
            <a:pPr marL="0" indent="0"/>
            <a:r>
              <a:rPr lang="pl-PL" sz="3100" b="1" dirty="0">
                <a:solidFill>
                  <a:schemeClr val="accent2">
                    <a:lumMod val="75000"/>
                  </a:schemeClr>
                </a:solidFill>
              </a:rPr>
              <a:t> </a:t>
            </a:r>
            <a:r>
              <a:rPr lang="pl-PL" sz="3100" b="1" dirty="0" err="1">
                <a:solidFill>
                  <a:schemeClr val="accent2">
                    <a:lumMod val="75000"/>
                  </a:schemeClr>
                </a:solidFill>
              </a:rPr>
              <a:t>total</a:t>
            </a:r>
            <a:r>
              <a:rPr lang="pl-PL" sz="3100" b="1" dirty="0">
                <a:solidFill>
                  <a:schemeClr val="accent2">
                    <a:lumMod val="75000"/>
                  </a:schemeClr>
                </a:solidFill>
              </a:rPr>
              <a:t> </a:t>
            </a:r>
            <a:r>
              <a:rPr lang="pl-PL" sz="3100" b="1" dirty="0" err="1">
                <a:solidFill>
                  <a:schemeClr val="accent2">
                    <a:lumMod val="75000"/>
                  </a:schemeClr>
                </a:solidFill>
              </a:rPr>
              <a:t>contract</a:t>
            </a:r>
            <a:r>
              <a:rPr lang="pl-PL" sz="3100" b="1" dirty="0">
                <a:solidFill>
                  <a:schemeClr val="accent2">
                    <a:lumMod val="75000"/>
                  </a:schemeClr>
                </a:solidFill>
              </a:rPr>
              <a:t> </a:t>
            </a:r>
            <a:r>
              <a:rPr lang="pl-PL" sz="3100" b="1" dirty="0" err="1">
                <a:solidFill>
                  <a:schemeClr val="accent2">
                    <a:lumMod val="75000"/>
                  </a:schemeClr>
                </a:solidFill>
              </a:rPr>
              <a:t>value</a:t>
            </a:r>
            <a:r>
              <a:rPr lang="pl-PL" sz="3100" b="1" dirty="0">
                <a:solidFill>
                  <a:schemeClr val="accent2">
                    <a:lumMod val="75000"/>
                  </a:schemeClr>
                </a:solidFill>
              </a:rPr>
              <a:t>: </a:t>
            </a:r>
            <a:br>
              <a:rPr lang="pl-PL" sz="3100" b="1" dirty="0">
                <a:solidFill>
                  <a:schemeClr val="accent2">
                    <a:lumMod val="75000"/>
                  </a:schemeClr>
                </a:solidFill>
              </a:rPr>
            </a:br>
            <a:r>
              <a:rPr lang="pl-PL" sz="3100" b="1" dirty="0">
                <a:solidFill>
                  <a:schemeClr val="accent2">
                    <a:lumMod val="75000"/>
                  </a:schemeClr>
                </a:solidFill>
              </a:rPr>
              <a:t>1 672 034 392,23 PLN</a:t>
            </a:r>
          </a:p>
          <a:p>
            <a:endParaRPr lang="pl-PL" dirty="0"/>
          </a:p>
        </p:txBody>
      </p:sp>
      <p:sp>
        <p:nvSpPr>
          <p:cNvPr id="7" name="pole tekstowe 6"/>
          <p:cNvSpPr txBox="1"/>
          <p:nvPr/>
        </p:nvSpPr>
        <p:spPr>
          <a:xfrm>
            <a:off x="3603810" y="271183"/>
            <a:ext cx="6602507" cy="6297108"/>
          </a:xfrm>
          <a:prstGeom prst="rect">
            <a:avLst/>
          </a:prstGeom>
          <a:noFill/>
        </p:spPr>
        <p:txBody>
          <a:bodyPr wrap="square" rtlCol="0">
            <a:spAutoFit/>
          </a:bodyPr>
          <a:lstStyle/>
          <a:p>
            <a:pPr marL="342900" indent="-342900" fontAlgn="ctr">
              <a:lnSpc>
                <a:spcPct val="120000"/>
              </a:lnSpc>
              <a:buFont typeface="+mj-lt"/>
              <a:buAutoNum type="arabicPeriod"/>
            </a:pPr>
            <a:r>
              <a:rPr lang="pl-PL" sz="1400" b="1" dirty="0"/>
              <a:t>Wielkopolska Agencja Rozwoju Przedsiębiorczości Sp. z o.o.</a:t>
            </a:r>
          </a:p>
          <a:p>
            <a:pPr marL="342900" indent="-342900" fontAlgn="ctr">
              <a:lnSpc>
                <a:spcPct val="120000"/>
              </a:lnSpc>
              <a:buFont typeface="+mj-lt"/>
              <a:buAutoNum type="arabicPeriod"/>
            </a:pPr>
            <a:r>
              <a:rPr lang="pl-PL" sz="1400" b="1" dirty="0"/>
              <a:t>Fundusz Rozwoju i Promocji Województwa Wielkopolskiego S.A.</a:t>
            </a:r>
          </a:p>
          <a:p>
            <a:pPr marL="342900" indent="-342900" fontAlgn="ctr">
              <a:lnSpc>
                <a:spcPct val="120000"/>
              </a:lnSpc>
              <a:buFont typeface="+mj-lt"/>
              <a:buAutoNum type="arabicPeriod"/>
            </a:pPr>
            <a:r>
              <a:rPr lang="pl-PL" sz="1400" b="1" dirty="0"/>
              <a:t>Stowarzyszenie Ostrowskie Centrum Wspierania Przedsiębiorczości</a:t>
            </a:r>
          </a:p>
          <a:p>
            <a:pPr marL="342900" indent="-342900" fontAlgn="ctr">
              <a:lnSpc>
                <a:spcPct val="120000"/>
              </a:lnSpc>
              <a:buFont typeface="+mj-lt"/>
              <a:buAutoNum type="arabicPeriod"/>
            </a:pPr>
            <a:r>
              <a:rPr lang="pl-PL" sz="1400" b="1" dirty="0"/>
              <a:t>Jarociński Fundusz Poręczeń Kredytowych Sp. z o.o.</a:t>
            </a:r>
          </a:p>
          <a:p>
            <a:pPr marL="342900" indent="-342900" fontAlgn="ctr">
              <a:lnSpc>
                <a:spcPct val="120000"/>
              </a:lnSpc>
              <a:buFont typeface="+mj-lt"/>
              <a:buAutoNum type="arabicPeriod"/>
            </a:pPr>
            <a:r>
              <a:rPr lang="pl-PL" sz="1400" b="1" dirty="0"/>
              <a:t>Stowarzyszenie Ostrzeszowskie Centrum Przedsiębiorczości</a:t>
            </a:r>
          </a:p>
          <a:p>
            <a:pPr marL="342900" indent="-342900" fontAlgn="ctr">
              <a:lnSpc>
                <a:spcPct val="120000"/>
              </a:lnSpc>
              <a:buFont typeface="+mj-lt"/>
              <a:buAutoNum type="arabicPeriod"/>
            </a:pPr>
            <a:r>
              <a:rPr lang="pl-PL" sz="1400" b="1" dirty="0"/>
              <a:t>Samorządowy Fundusz Poręczeń Kredytowych Sp. z o.o.</a:t>
            </a:r>
          </a:p>
          <a:p>
            <a:pPr marL="342900" indent="-342900" fontAlgn="ctr">
              <a:lnSpc>
                <a:spcPct val="120000"/>
              </a:lnSpc>
              <a:buFont typeface="+mj-lt"/>
              <a:buAutoNum type="arabicPeriod"/>
            </a:pPr>
            <a:r>
              <a:rPr lang="pl-PL" sz="1400" b="1" dirty="0"/>
              <a:t>Poznański Fundusz Poręczeń Kredytowych Sp. z o.o.</a:t>
            </a:r>
          </a:p>
          <a:p>
            <a:pPr marL="342900" indent="-342900" fontAlgn="ctr">
              <a:lnSpc>
                <a:spcPct val="120000"/>
              </a:lnSpc>
              <a:buFont typeface="+mj-lt"/>
              <a:buAutoNum type="arabicPeriod"/>
            </a:pPr>
            <a:r>
              <a:rPr lang="pl-PL" sz="1400" b="1" dirty="0"/>
              <a:t>Polska Fundacja Przedsiębiorczości</a:t>
            </a:r>
          </a:p>
          <a:p>
            <a:pPr marL="342900" indent="-342900" fontAlgn="ctr">
              <a:lnSpc>
                <a:spcPct val="120000"/>
              </a:lnSpc>
              <a:buFont typeface="+mj-lt"/>
              <a:buAutoNum type="arabicPeriod"/>
            </a:pPr>
            <a:r>
              <a:rPr lang="pl-PL" sz="1400" b="1" dirty="0"/>
              <a:t>Fundacja Kaliski Inkubator Przedsiębiorczości</a:t>
            </a:r>
          </a:p>
          <a:p>
            <a:pPr marL="342900" indent="-342900" fontAlgn="ctr">
              <a:lnSpc>
                <a:spcPct val="120000"/>
              </a:lnSpc>
              <a:buFont typeface="+mj-lt"/>
              <a:buAutoNum type="arabicPeriod"/>
            </a:pPr>
            <a:r>
              <a:rPr lang="pl-PL" sz="1400" b="1" dirty="0" err="1"/>
              <a:t>Nest</a:t>
            </a:r>
            <a:r>
              <a:rPr lang="pl-PL" sz="1400" b="1" dirty="0"/>
              <a:t> Bank S.A.</a:t>
            </a:r>
          </a:p>
          <a:p>
            <a:pPr marL="342900" indent="-342900" fontAlgn="ctr">
              <a:lnSpc>
                <a:spcPct val="120000"/>
              </a:lnSpc>
              <a:buFont typeface="+mj-lt"/>
              <a:buAutoNum type="arabicPeriod"/>
            </a:pPr>
            <a:r>
              <a:rPr lang="pl-PL" sz="1400" b="1" dirty="0"/>
              <a:t>Agencja Rozwoju Regionalnego S.A. w Koninie</a:t>
            </a:r>
          </a:p>
          <a:p>
            <a:pPr marL="342900" indent="-342900" fontAlgn="ctr">
              <a:lnSpc>
                <a:spcPct val="120000"/>
              </a:lnSpc>
              <a:buFont typeface="+mj-lt"/>
              <a:buAutoNum type="arabicPeriod"/>
            </a:pPr>
            <a:r>
              <a:rPr lang="pl-PL" sz="1400" b="1" dirty="0"/>
              <a:t>IKB Leasing Polska Sp. z o.o.</a:t>
            </a:r>
          </a:p>
          <a:p>
            <a:pPr marL="342900" indent="-342900" fontAlgn="ctr">
              <a:lnSpc>
                <a:spcPct val="120000"/>
              </a:lnSpc>
              <a:buFont typeface="+mj-lt"/>
              <a:buAutoNum type="arabicPeriod"/>
            </a:pPr>
            <a:r>
              <a:rPr lang="pl-PL" sz="1400" b="1" dirty="0" err="1"/>
              <a:t>Consortium</a:t>
            </a:r>
            <a:r>
              <a:rPr lang="pl-PL" sz="1400" b="1" dirty="0"/>
              <a:t>: Unia Gospodarcza Regionu Śremskiego - Śremski Ośrodek Wspierania Małej Przedsiębiorczości, Cech Rzemiosł Różnych</a:t>
            </a:r>
          </a:p>
          <a:p>
            <a:pPr marL="342900" indent="-342900" fontAlgn="ctr">
              <a:lnSpc>
                <a:spcPct val="120000"/>
              </a:lnSpc>
              <a:buFont typeface="+mj-lt"/>
              <a:buAutoNum type="arabicPeriod"/>
            </a:pPr>
            <a:r>
              <a:rPr lang="pl-PL" sz="1400" b="1" dirty="0" err="1"/>
              <a:t>Consortium</a:t>
            </a:r>
            <a:r>
              <a:rPr lang="pl-PL" sz="1400" b="1" dirty="0"/>
              <a:t>: ECDF </a:t>
            </a:r>
            <a:r>
              <a:rPr lang="pl-PL" sz="1400" b="1" dirty="0" err="1"/>
              <a:t>S.A.,Towarzystwo</a:t>
            </a:r>
            <a:r>
              <a:rPr lang="pl-PL" sz="1400" b="1" dirty="0"/>
              <a:t> Inwestycji Społeczno-Ekonomicznych S.A.</a:t>
            </a:r>
          </a:p>
          <a:p>
            <a:pPr marL="342900" indent="-342900" fontAlgn="ctr">
              <a:lnSpc>
                <a:spcPct val="120000"/>
              </a:lnSpc>
              <a:buFont typeface="+mj-lt"/>
              <a:buAutoNum type="arabicPeriod"/>
            </a:pPr>
            <a:r>
              <a:rPr lang="pl-PL" sz="1400" b="1" dirty="0"/>
              <a:t>Towarzystwo Inwestycji Społeczno-Ekonomicznych S.A.</a:t>
            </a:r>
          </a:p>
          <a:p>
            <a:pPr marL="342900" indent="-342900" fontAlgn="ctr">
              <a:lnSpc>
                <a:spcPct val="120000"/>
              </a:lnSpc>
              <a:buFont typeface="+mj-lt"/>
              <a:buAutoNum type="arabicPeriod"/>
            </a:pPr>
            <a:r>
              <a:rPr lang="pl-PL" sz="1400" b="1" dirty="0"/>
              <a:t>Unia Gospodarcza Regionu Śremskiego - Śremski Ośrodek Wspierania Małej Przedsiębiorczości</a:t>
            </a:r>
          </a:p>
          <a:p>
            <a:pPr marL="342900" indent="-342900" fontAlgn="ctr">
              <a:lnSpc>
                <a:spcPct val="120000"/>
              </a:lnSpc>
              <a:buFont typeface="+mj-lt"/>
              <a:buAutoNum type="arabicPeriod"/>
            </a:pPr>
            <a:r>
              <a:rPr lang="pl-PL" sz="1400" b="1" dirty="0"/>
              <a:t>POLFUND Fundusz Poręczeń Kredytowych S.A.</a:t>
            </a:r>
          </a:p>
          <a:p>
            <a:pPr marL="342900" indent="-342900" fontAlgn="ctr">
              <a:lnSpc>
                <a:spcPct val="120000"/>
              </a:lnSpc>
              <a:buFont typeface="+mj-lt"/>
              <a:buAutoNum type="arabicPeriod"/>
            </a:pPr>
            <a:r>
              <a:rPr lang="pl-PL" sz="1400" b="1" dirty="0"/>
              <a:t>ECDF S.A.</a:t>
            </a:r>
          </a:p>
          <a:p>
            <a:pPr marL="342900" indent="-342900" fontAlgn="ctr">
              <a:lnSpc>
                <a:spcPct val="120000"/>
              </a:lnSpc>
              <a:buFont typeface="+mj-lt"/>
              <a:buAutoNum type="arabicPeriod"/>
            </a:pPr>
            <a:r>
              <a:rPr lang="pl-PL" sz="1400" b="1" dirty="0"/>
              <a:t>Fundusz Regionu Wałbrzyskiego</a:t>
            </a:r>
          </a:p>
          <a:p>
            <a:pPr marL="342900" indent="-342900" fontAlgn="ctr">
              <a:lnSpc>
                <a:spcPct val="120000"/>
              </a:lnSpc>
              <a:buFont typeface="+mj-lt"/>
              <a:buAutoNum type="arabicPeriod"/>
            </a:pPr>
            <a:r>
              <a:rPr lang="pl-PL" sz="1400" b="1" dirty="0"/>
              <a:t>Agencja Rozwoju Regionalnego „AGROREG” S.A.</a:t>
            </a:r>
          </a:p>
          <a:p>
            <a:pPr marL="342900" indent="-342900" fontAlgn="ctr">
              <a:lnSpc>
                <a:spcPct val="120000"/>
              </a:lnSpc>
              <a:buFont typeface="+mj-lt"/>
              <a:buAutoNum type="arabicPeriod"/>
            </a:pPr>
            <a:r>
              <a:rPr lang="pl-PL" sz="1400" b="1" dirty="0"/>
              <a:t>Bank Gospodarstwa Krajowego</a:t>
            </a:r>
          </a:p>
        </p:txBody>
      </p:sp>
      <p:grpSp>
        <p:nvGrpSpPr>
          <p:cNvPr id="9" name="Grupa 8"/>
          <p:cNvGrpSpPr/>
          <p:nvPr/>
        </p:nvGrpSpPr>
        <p:grpSpPr>
          <a:xfrm>
            <a:off x="1136036" y="1871294"/>
            <a:ext cx="2185388" cy="1866989"/>
            <a:chOff x="503156" y="0"/>
            <a:chExt cx="1690327" cy="1313507"/>
          </a:xfrm>
        </p:grpSpPr>
        <p:sp>
          <p:nvSpPr>
            <p:cNvPr id="10" name="Prostokąt zaokrąglony 9"/>
            <p:cNvSpPr/>
            <p:nvPr/>
          </p:nvSpPr>
          <p:spPr>
            <a:xfrm>
              <a:off x="503156" y="0"/>
              <a:ext cx="1690327" cy="131350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Prostokąt 10"/>
            <p:cNvSpPr/>
            <p:nvPr/>
          </p:nvSpPr>
          <p:spPr>
            <a:xfrm>
              <a:off x="567276" y="64120"/>
              <a:ext cx="1562087" cy="11852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pl-PL" sz="1400" b="1" kern="1200" dirty="0"/>
                <a:t>21  </a:t>
              </a:r>
            </a:p>
            <a:p>
              <a:pPr lvl="0" algn="ctr" defTabSz="622300">
                <a:lnSpc>
                  <a:spcPct val="90000"/>
                </a:lnSpc>
                <a:spcBef>
                  <a:spcPct val="0"/>
                </a:spcBef>
                <a:spcAft>
                  <a:spcPct val="35000"/>
                </a:spcAft>
              </a:pPr>
              <a:r>
                <a:rPr lang="pl-PL" sz="1400" b="1" kern="1200" dirty="0"/>
                <a:t>FINANCIAL INTERMEDIARIES</a:t>
              </a:r>
            </a:p>
          </p:txBody>
        </p:sp>
      </p:grpSp>
    </p:spTree>
    <p:extLst>
      <p:ext uri="{BB962C8B-B14F-4D97-AF65-F5344CB8AC3E}">
        <p14:creationId xmlns:p14="http://schemas.microsoft.com/office/powerpoint/2010/main" val="2961484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75111" y="247286"/>
            <a:ext cx="8596668" cy="1320800"/>
          </a:xfrm>
        </p:spPr>
        <p:txBody>
          <a:bodyPr>
            <a:normAutofit/>
          </a:bodyPr>
          <a:lstStyle/>
          <a:p>
            <a:r>
              <a:rPr lang="en-US" sz="2900" dirty="0"/>
              <a:t>P</a:t>
            </a:r>
            <a:r>
              <a:rPr lang="pl-PL" sz="2900" dirty="0"/>
              <a:t>LANNED</a:t>
            </a:r>
            <a:r>
              <a:rPr lang="en-US" sz="2900" dirty="0"/>
              <a:t> </a:t>
            </a:r>
            <a:r>
              <a:rPr lang="pl-PL" sz="2900" dirty="0"/>
              <a:t>USE</a:t>
            </a:r>
            <a:r>
              <a:rPr lang="en-US" sz="2900" dirty="0"/>
              <a:t> </a:t>
            </a:r>
            <a:r>
              <a:rPr lang="pl-PL" sz="2900" dirty="0"/>
              <a:t>OF</a:t>
            </a:r>
            <a:r>
              <a:rPr lang="en-US" sz="2900" dirty="0"/>
              <a:t> </a:t>
            </a:r>
            <a:r>
              <a:rPr lang="pl-PL" sz="2900" dirty="0"/>
              <a:t>RESOURCES</a:t>
            </a:r>
            <a:r>
              <a:rPr lang="en-US" sz="2900" dirty="0"/>
              <a:t> - JEREMIE initiative - support for micro, small and medium enterprises</a:t>
            </a:r>
            <a:endParaRPr lang="pl-PL" sz="2900" dirty="0"/>
          </a:p>
        </p:txBody>
      </p:sp>
      <p:sp>
        <p:nvSpPr>
          <p:cNvPr id="3" name="Symbol zastępczy zawartości 2"/>
          <p:cNvSpPr>
            <a:spLocks noGrp="1"/>
          </p:cNvSpPr>
          <p:nvPr>
            <p:ph idx="1"/>
          </p:nvPr>
        </p:nvSpPr>
        <p:spPr>
          <a:xfrm>
            <a:off x="633699" y="1364310"/>
            <a:ext cx="8596668" cy="802419"/>
          </a:xfrm>
        </p:spPr>
        <p:txBody>
          <a:bodyPr/>
          <a:lstStyle/>
          <a:p>
            <a:pPr marL="0" indent="0">
              <a:buNone/>
            </a:pPr>
            <a:r>
              <a:rPr lang="en-US" dirty="0"/>
              <a:t>Declared funds under the JEREMIE Initiative: 560.6 mi</a:t>
            </a:r>
            <a:r>
              <a:rPr lang="pl-PL" dirty="0"/>
              <a:t>l</a:t>
            </a:r>
            <a:r>
              <a:rPr lang="en-US" dirty="0"/>
              <a:t>lion</a:t>
            </a:r>
            <a:r>
              <a:rPr lang="pl-PL" dirty="0"/>
              <a:t> PLN</a:t>
            </a:r>
            <a:r>
              <a:rPr lang="en-US" dirty="0"/>
              <a:t> </a:t>
            </a:r>
            <a:endParaRPr lang="pl-PL" dirty="0"/>
          </a:p>
          <a:p>
            <a:pPr marL="0" indent="0">
              <a:buNone/>
            </a:pPr>
            <a:r>
              <a:rPr lang="pl-PL" dirty="0"/>
              <a:t>C</a:t>
            </a:r>
            <a:r>
              <a:rPr lang="en-US" dirty="0" err="1"/>
              <a:t>urrently</a:t>
            </a:r>
            <a:r>
              <a:rPr lang="en-US" dirty="0"/>
              <a:t> </a:t>
            </a:r>
            <a:r>
              <a:rPr lang="pl-PL" dirty="0"/>
              <a:t>resources </a:t>
            </a:r>
            <a:r>
              <a:rPr lang="en-US" dirty="0"/>
              <a:t>available: 90.2 mil</a:t>
            </a:r>
            <a:r>
              <a:rPr lang="pl-PL" dirty="0"/>
              <a:t>l</a:t>
            </a:r>
            <a:r>
              <a:rPr lang="en-US" dirty="0"/>
              <a:t>ion</a:t>
            </a:r>
            <a:r>
              <a:rPr lang="pl-PL" dirty="0"/>
              <a:t> PLN</a:t>
            </a:r>
          </a:p>
        </p:txBody>
      </p:sp>
      <p:pic>
        <p:nvPicPr>
          <p:cNvPr id="4" name="Obraz 3"/>
          <p:cNvPicPr>
            <a:picLocks noChangeAspect="1"/>
          </p:cNvPicPr>
          <p:nvPr/>
        </p:nvPicPr>
        <p:blipFill>
          <a:blip r:embed="rId2"/>
          <a:stretch>
            <a:fillRect/>
          </a:stretch>
        </p:blipFill>
        <p:spPr>
          <a:xfrm>
            <a:off x="475110" y="2192784"/>
            <a:ext cx="1809605" cy="1510174"/>
          </a:xfrm>
          <a:prstGeom prst="rect">
            <a:avLst/>
          </a:prstGeom>
        </p:spPr>
      </p:pic>
      <p:pic>
        <p:nvPicPr>
          <p:cNvPr id="5" name="Obraz 4"/>
          <p:cNvPicPr>
            <a:picLocks noChangeAspect="1"/>
          </p:cNvPicPr>
          <p:nvPr/>
        </p:nvPicPr>
        <p:blipFill>
          <a:blip r:embed="rId3"/>
          <a:stretch>
            <a:fillRect/>
          </a:stretch>
        </p:blipFill>
        <p:spPr>
          <a:xfrm>
            <a:off x="475110" y="3748733"/>
            <a:ext cx="1809605" cy="1432062"/>
          </a:xfrm>
          <a:prstGeom prst="rect">
            <a:avLst/>
          </a:prstGeom>
        </p:spPr>
      </p:pic>
      <p:pic>
        <p:nvPicPr>
          <p:cNvPr id="6" name="Obraz 5"/>
          <p:cNvPicPr>
            <a:picLocks noChangeAspect="1"/>
          </p:cNvPicPr>
          <p:nvPr/>
        </p:nvPicPr>
        <p:blipFill>
          <a:blip r:embed="rId4"/>
          <a:stretch>
            <a:fillRect/>
          </a:stretch>
        </p:blipFill>
        <p:spPr>
          <a:xfrm>
            <a:off x="494980" y="5226570"/>
            <a:ext cx="1852335" cy="1547931"/>
          </a:xfrm>
          <a:prstGeom prst="rect">
            <a:avLst/>
          </a:prstGeom>
        </p:spPr>
      </p:pic>
      <p:pic>
        <p:nvPicPr>
          <p:cNvPr id="7" name="Obraz 6"/>
          <p:cNvPicPr>
            <a:picLocks noChangeAspect="1"/>
          </p:cNvPicPr>
          <p:nvPr/>
        </p:nvPicPr>
        <p:blipFill>
          <a:blip r:embed="rId5"/>
          <a:stretch>
            <a:fillRect/>
          </a:stretch>
        </p:blipFill>
        <p:spPr>
          <a:xfrm>
            <a:off x="7813211" y="2250228"/>
            <a:ext cx="1359115" cy="4236201"/>
          </a:xfrm>
          <a:prstGeom prst="rect">
            <a:avLst/>
          </a:prstGeom>
        </p:spPr>
      </p:pic>
      <p:pic>
        <p:nvPicPr>
          <p:cNvPr id="10" name="Obraz 9"/>
          <p:cNvPicPr>
            <a:picLocks noChangeAspect="1"/>
          </p:cNvPicPr>
          <p:nvPr/>
        </p:nvPicPr>
        <p:blipFill>
          <a:blip r:embed="rId6"/>
          <a:stretch>
            <a:fillRect/>
          </a:stretch>
        </p:blipFill>
        <p:spPr>
          <a:xfrm>
            <a:off x="2345881" y="2271054"/>
            <a:ext cx="5334462" cy="1316850"/>
          </a:xfrm>
          <a:prstGeom prst="rect">
            <a:avLst/>
          </a:prstGeom>
        </p:spPr>
      </p:pic>
      <p:pic>
        <p:nvPicPr>
          <p:cNvPr id="12" name="Obraz 11"/>
          <p:cNvPicPr>
            <a:picLocks noChangeAspect="1"/>
          </p:cNvPicPr>
          <p:nvPr/>
        </p:nvPicPr>
        <p:blipFill>
          <a:blip r:embed="rId7"/>
          <a:stretch>
            <a:fillRect/>
          </a:stretch>
        </p:blipFill>
        <p:spPr>
          <a:xfrm>
            <a:off x="2351255" y="3671403"/>
            <a:ext cx="5334462" cy="1548518"/>
          </a:xfrm>
          <a:prstGeom prst="rect">
            <a:avLst/>
          </a:prstGeom>
        </p:spPr>
      </p:pic>
      <p:pic>
        <p:nvPicPr>
          <p:cNvPr id="13" name="Obraz 12"/>
          <p:cNvPicPr>
            <a:picLocks noChangeAspect="1"/>
          </p:cNvPicPr>
          <p:nvPr/>
        </p:nvPicPr>
        <p:blipFill>
          <a:blip r:embed="rId8"/>
          <a:stretch>
            <a:fillRect/>
          </a:stretch>
        </p:blipFill>
        <p:spPr>
          <a:xfrm>
            <a:off x="2347315" y="5310069"/>
            <a:ext cx="5334462" cy="1547931"/>
          </a:xfrm>
          <a:prstGeom prst="rect">
            <a:avLst/>
          </a:prstGeom>
        </p:spPr>
      </p:pic>
    </p:spTree>
    <p:extLst>
      <p:ext uri="{BB962C8B-B14F-4D97-AF65-F5344CB8AC3E}">
        <p14:creationId xmlns:p14="http://schemas.microsoft.com/office/powerpoint/2010/main" val="3743796938"/>
      </p:ext>
    </p:extLst>
  </p:cSld>
  <p:clrMapOvr>
    <a:masterClrMapping/>
  </p:clrMapOvr>
</p:sld>
</file>

<file path=ppt/theme/theme1.xml><?xml version="1.0" encoding="utf-8"?>
<a:theme xmlns:a="http://schemas.openxmlformats.org/drawingml/2006/main" name="Faseta">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s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3482</TotalTime>
  <Words>1101</Words>
  <Application>Microsoft Office PowerPoint</Application>
  <PresentationFormat>Panoramiczny</PresentationFormat>
  <Paragraphs>152</Paragraphs>
  <Slides>18</Slides>
  <Notes>0</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18</vt:i4>
      </vt:variant>
    </vt:vector>
  </HeadingPairs>
  <TitlesOfParts>
    <vt:vector size="27" baseType="lpstr">
      <vt:lpstr>SimSun</vt:lpstr>
      <vt:lpstr>Agency</vt:lpstr>
      <vt:lpstr>Arial</vt:lpstr>
      <vt:lpstr>Calibri</vt:lpstr>
      <vt:lpstr>Times New Roman</vt:lpstr>
      <vt:lpstr>Trebuchet MS</vt:lpstr>
      <vt:lpstr>Wingdings</vt:lpstr>
      <vt:lpstr>Wingdings 3</vt:lpstr>
      <vt:lpstr>Faseta</vt:lpstr>
      <vt:lpstr>Prezentacja programu PowerPoint</vt:lpstr>
      <vt:lpstr>MISSION AND PURPOSE</vt:lpstr>
      <vt:lpstr>ACTIONS OF THE SELF-GOVERNMENT OF THE WIELKOPOLSKA REGION TO BUILD A SUSTAINABLE FINANCING MECHANISM  FOR DEVEOPMENT PURPOSES  </vt:lpstr>
      <vt:lpstr>ORGANIZATIONAL FRAMEWORK</vt:lpstr>
      <vt:lpstr>THE STRUCTURE OF FUNDS DECLARED TO ENTRUST THE MANAGMENT TO THE WIELKOPOLSKA REGION DEVELOPMENT FUND (as for 31.01.2017/ in mln PLN)</vt:lpstr>
      <vt:lpstr>Prezentacja programu PowerPoint</vt:lpstr>
      <vt:lpstr>FINANCIAL PRODUCTS debt &amp; capital financing</vt:lpstr>
      <vt:lpstr>FINANCIAL INTERMEDIARIES / JEREMIE and JESSICA  as for 30.09.2017</vt:lpstr>
      <vt:lpstr>PLANNED USE OF RESOURCES - JEREMIE initiative - support for micro, small and medium enterprises</vt:lpstr>
      <vt:lpstr>COMPANY ACTIVITY</vt:lpstr>
      <vt:lpstr>COMPANY ACTIVITY</vt:lpstr>
      <vt:lpstr>Prezentacja programu PowerPoint</vt:lpstr>
      <vt:lpstr>SUPPORT OF SME’s INTERNATIONALIZATION</vt:lpstr>
      <vt:lpstr>NEXT VISIT TO ANGOLA 4-12.11.2017 </vt:lpstr>
      <vt:lpstr>Prezentacja programu PowerPoint</vt:lpstr>
      <vt:lpstr>PLANS FOR VISITS AND MARKET RECOGNITION IN 2018 </vt:lpstr>
      <vt:lpstr>WIELKOPOLSKA REGION AN ATTRACTIVE REGION FOR INVESTORS </vt:lpstr>
      <vt:lpstr> We look forward to future cooperation…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Wielkopolski Fundusz Rozwoju sp. z o.o.</dc:title>
  <dc:creator>Monika Pawlewicz</dc:creator>
  <cp:lastModifiedBy>Agata Świtalska-Krych</cp:lastModifiedBy>
  <cp:revision>246</cp:revision>
  <cp:lastPrinted>2017-10-12T09:34:29Z</cp:lastPrinted>
  <dcterms:created xsi:type="dcterms:W3CDTF">2016-11-30T09:48:55Z</dcterms:created>
  <dcterms:modified xsi:type="dcterms:W3CDTF">2017-10-16T12:23:07Z</dcterms:modified>
</cp:coreProperties>
</file>