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86" r:id="rId2"/>
    <p:sldId id="285" r:id="rId3"/>
    <p:sldId id="288" r:id="rId4"/>
    <p:sldId id="295" r:id="rId5"/>
    <p:sldId id="296" r:id="rId6"/>
    <p:sldId id="298" r:id="rId7"/>
    <p:sldId id="287" r:id="rId8"/>
    <p:sldId id="289" r:id="rId9"/>
    <p:sldId id="290" r:id="rId10"/>
    <p:sldId id="291" r:id="rId11"/>
    <p:sldId id="271" r:id="rId12"/>
    <p:sldId id="292" r:id="rId13"/>
    <p:sldId id="276" r:id="rId14"/>
    <p:sldId id="272" r:id="rId15"/>
    <p:sldId id="293" r:id="rId16"/>
    <p:sldId id="277" r:id="rId17"/>
    <p:sldId id="273" r:id="rId18"/>
    <p:sldId id="294" r:id="rId19"/>
    <p:sldId id="278" r:id="rId20"/>
    <p:sldId id="302" r:id="rId21"/>
    <p:sldId id="300" r:id="rId22"/>
    <p:sldId id="301"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34" autoAdjust="0"/>
    <p:restoredTop sz="94671" autoAdjust="0"/>
  </p:normalViewPr>
  <p:slideViewPr>
    <p:cSldViewPr>
      <p:cViewPr varScale="1">
        <p:scale>
          <a:sx n="69" d="100"/>
          <a:sy n="69" d="100"/>
        </p:scale>
        <p:origin x="-14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2838" y="-84"/>
      </p:cViewPr>
      <p:guideLst>
        <p:guide orient="horz" pos="2928"/>
        <p:guide pos="2208"/>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2738CD6-F6CB-42F2-82BA-1FCC4B9AB9DE}" type="datetimeFigureOut">
              <a:rPr lang="en-US" smtClean="0"/>
              <a:pPr/>
              <a:t>1/29/2018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E8CF83A-BB52-42D5-8F8C-A4C883AFBEDF}" type="slidenum">
              <a:rPr lang="en-US" smtClean="0"/>
              <a:pPr/>
              <a:t>‹#›</a:t>
            </a:fld>
            <a:endParaRPr lang="en-US"/>
          </a:p>
        </p:txBody>
      </p:sp>
    </p:spTree>
    <p:extLst>
      <p:ext uri="{BB962C8B-B14F-4D97-AF65-F5344CB8AC3E}">
        <p14:creationId xmlns:p14="http://schemas.microsoft.com/office/powerpoint/2010/main" xmlns="" val="3472746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FC0FE1F-3191-46C4-A3F4-75D16728F093}" type="datetimeFigureOut">
              <a:rPr lang="en-US" smtClean="0"/>
              <a:pPr/>
              <a:t>1/29/2018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050B7F7-9577-4ACA-89FF-FFDED3A636B0}" type="slidenum">
              <a:rPr lang="en-US" smtClean="0"/>
              <a:pPr/>
              <a:t>‹#›</a:t>
            </a:fld>
            <a:endParaRPr lang="en-US"/>
          </a:p>
        </p:txBody>
      </p:sp>
    </p:spTree>
    <p:extLst>
      <p:ext uri="{BB962C8B-B14F-4D97-AF65-F5344CB8AC3E}">
        <p14:creationId xmlns:p14="http://schemas.microsoft.com/office/powerpoint/2010/main" xmlns="" val="3854651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50B7F7-9577-4ACA-89FF-FFDED3A636B0}" type="slidenum">
              <a:rPr lang="en-US" smtClean="0"/>
              <a:pPr/>
              <a:t>7</a:t>
            </a:fld>
            <a:endParaRPr lang="en-US"/>
          </a:p>
        </p:txBody>
      </p:sp>
    </p:spTree>
    <p:extLst>
      <p:ext uri="{BB962C8B-B14F-4D97-AF65-F5344CB8AC3E}">
        <p14:creationId xmlns:p14="http://schemas.microsoft.com/office/powerpoint/2010/main" xmlns="" val="1433520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natura.tea.co@gmail.com"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aka.asatiani\Desktop\Natura Tea Company\designs\small - natura-tea-presentation-2-pa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p:nvPr>
        </p:nvSpPr>
        <p:spPr>
          <a:xfrm>
            <a:off x="1432560" y="359898"/>
            <a:ext cx="5577840" cy="935502"/>
          </a:xfrm>
        </p:spPr>
        <p:txBody>
          <a:bodyPr>
            <a:normAutofit fontScale="90000"/>
          </a:bodyPr>
          <a:lstStyle/>
          <a:p>
            <a:r>
              <a:rPr lang="ka-GE" dirty="0" smtClean="0"/>
              <a:t/>
            </a:r>
            <a:br>
              <a:rPr lang="ka-GE" dirty="0" smtClean="0"/>
            </a:br>
            <a:endParaRPr lang="en-US" dirty="0"/>
          </a:p>
        </p:txBody>
      </p:sp>
      <p:sp>
        <p:nvSpPr>
          <p:cNvPr id="3" name="Subtitle 2"/>
          <p:cNvSpPr>
            <a:spLocks noGrp="1"/>
          </p:cNvSpPr>
          <p:nvPr>
            <p:ph type="subTitle" idx="1"/>
          </p:nvPr>
        </p:nvSpPr>
        <p:spPr>
          <a:xfrm>
            <a:off x="-1" y="304800"/>
            <a:ext cx="8917577" cy="1828056"/>
          </a:xfrm>
        </p:spPr>
        <p:txBody>
          <a:bodyPr>
            <a:normAutofit fontScale="47500" lnSpcReduction="20000"/>
          </a:bodyPr>
          <a:lstStyle/>
          <a:p>
            <a:endParaRPr lang="en-US" sz="16000" dirty="0" smtClean="0"/>
          </a:p>
          <a:p>
            <a:endParaRPr lang="ka-GE" sz="2800" dirty="0" smtClean="0"/>
          </a:p>
          <a:p>
            <a:endParaRPr lang="ka-GE" sz="1800" dirty="0" smtClean="0"/>
          </a:p>
          <a:p>
            <a:endParaRPr lang="ka-GE" sz="1800" dirty="0" smtClean="0"/>
          </a:p>
          <a:p>
            <a:endParaRPr lang="ka-GE" sz="1800" dirty="0" smtClean="0"/>
          </a:p>
          <a:p>
            <a:r>
              <a:rPr lang="ka-GE" sz="1800" dirty="0" smtClean="0"/>
              <a:t>.</a:t>
            </a:r>
          </a:p>
          <a:p>
            <a:endParaRPr lang="ka-GE" sz="1800" dirty="0" smtClean="0"/>
          </a:p>
          <a:p>
            <a:endParaRPr lang="en-US" sz="1800" dirty="0"/>
          </a:p>
        </p:txBody>
      </p:sp>
      <p:pic>
        <p:nvPicPr>
          <p:cNvPr id="5" name="Picture 4" descr="logo.jpg"/>
          <p:cNvPicPr>
            <a:picLocks noChangeAspect="1"/>
          </p:cNvPicPr>
          <p:nvPr/>
        </p:nvPicPr>
        <p:blipFill>
          <a:blip r:embed="rId3" cstate="print"/>
          <a:stretch>
            <a:fillRect/>
          </a:stretch>
        </p:blipFill>
        <p:spPr>
          <a:xfrm>
            <a:off x="2195736" y="1828428"/>
            <a:ext cx="3810000" cy="2667000"/>
          </a:xfrm>
          <a:prstGeom prst="rect">
            <a:avLst/>
          </a:prstGeom>
        </p:spPr>
      </p:pic>
    </p:spTree>
    <p:extLst>
      <p:ext uri="{BB962C8B-B14F-4D97-AF65-F5344CB8AC3E}">
        <p14:creationId xmlns:p14="http://schemas.microsoft.com/office/powerpoint/2010/main" xmlns="" val="8101338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C:\Users\maka.asatiani\Desktop\Natura Tea Company\designs\natura-khaverdi.p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7197" b="5445"/>
          <a:stretch/>
        </p:blipFill>
        <p:spPr bwMode="auto">
          <a:xfrm>
            <a:off x="0" y="0"/>
            <a:ext cx="9155559" cy="70294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91034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ka.asatiani\Desktop\Natura Tea Company\designs\small - natura-tea-presentation-2-pa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fontScale="90000"/>
          </a:bodyPr>
          <a:lstStyle/>
          <a:p>
            <a:r>
              <a:rPr lang="en-US" b="1" dirty="0"/>
              <a:t>“</a:t>
            </a:r>
            <a:r>
              <a:rPr lang="en-US" b="1" dirty="0" err="1"/>
              <a:t>Natura</a:t>
            </a:r>
            <a:r>
              <a:rPr lang="en-US" b="1" dirty="0"/>
              <a:t> </a:t>
            </a:r>
            <a:r>
              <a:rPr lang="en-US" b="1" dirty="0" err="1"/>
              <a:t>Mtsvane</a:t>
            </a:r>
            <a:r>
              <a:rPr lang="en-US" b="1" dirty="0"/>
              <a:t>” </a:t>
            </a:r>
            <a:r>
              <a:rPr lang="en-US" dirty="0"/>
              <a:t/>
            </a:r>
            <a:br>
              <a:rPr lang="en-US" dirty="0"/>
            </a:br>
            <a:r>
              <a:rPr lang="en-US" dirty="0"/>
              <a:t>Green Tea</a:t>
            </a:r>
          </a:p>
        </p:txBody>
      </p:sp>
      <p:sp>
        <p:nvSpPr>
          <p:cNvPr id="3" name="Content Placeholder 2"/>
          <p:cNvSpPr>
            <a:spLocks noGrp="1"/>
          </p:cNvSpPr>
          <p:nvPr>
            <p:ph idx="1"/>
          </p:nvPr>
        </p:nvSpPr>
        <p:spPr>
          <a:xfrm>
            <a:off x="838200" y="1600200"/>
            <a:ext cx="6629400" cy="4525963"/>
          </a:xfrm>
        </p:spPr>
        <p:txBody>
          <a:bodyPr>
            <a:normAutofit/>
          </a:bodyPr>
          <a:lstStyle/>
          <a:p>
            <a:pPr marL="0" indent="0" algn="just">
              <a:buNone/>
            </a:pPr>
            <a:r>
              <a:rPr lang="en-US" sz="1800" dirty="0"/>
              <a:t>Green tea bush petals are collected on early </a:t>
            </a:r>
            <a:r>
              <a:rPr lang="en-US" sz="1800" dirty="0" smtClean="0"/>
              <a:t>spring and prepared immediately. By </a:t>
            </a:r>
            <a:r>
              <a:rPr lang="en-US" sz="1800" dirty="0"/>
              <a:t>warming, steaming or roasting technique petals fermentation is terminated. Petals go through wind procedure before they are finally dried out. Green tea tincture has yellow color.</a:t>
            </a:r>
          </a:p>
          <a:p>
            <a:pPr marL="0" indent="0" algn="just">
              <a:buNone/>
            </a:pPr>
            <a:endParaRPr lang="en-US" sz="1800" dirty="0"/>
          </a:p>
          <a:p>
            <a:pPr marL="0" indent="0" algn="just">
              <a:buNone/>
            </a:pPr>
            <a:r>
              <a:rPr lang="en-US" sz="1800" dirty="0"/>
              <a:t>Green tea has useful features: rich in antioxidants, anti-stress effect, metabolism and bowels normalization, helps to sweat, strengthens heart and blood vessels, prevents caries, improves vessels tightness, and absorbs ascorbic acid. </a:t>
            </a:r>
          </a:p>
        </p:txBody>
      </p:sp>
      <p:pic>
        <p:nvPicPr>
          <p:cNvPr id="6146" name="Picture 2" descr="C:\Users\maka.asatiani\Desktop\Natura Tea Company\green.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4747" y="304800"/>
            <a:ext cx="1596589" cy="11887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257213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მწვანე ჩაი.jpg"/>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xmlns="" val="592245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C:\Users\maka.asatiani\Desktop\Natura Tea Company\designs\natura-mwvane.p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6723" b="7525"/>
          <a:stretch/>
        </p:blipFill>
        <p:spPr bwMode="auto">
          <a:xfrm>
            <a:off x="0" y="0"/>
            <a:ext cx="9144000" cy="7048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59237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ka.asatiani\Desktop\Natura Tea Company\designs\small - natura-tea-presentation-2-pa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fontScale="90000"/>
          </a:bodyPr>
          <a:lstStyle/>
          <a:p>
            <a:r>
              <a:rPr lang="en-US" b="1" dirty="0"/>
              <a:t>“</a:t>
            </a:r>
            <a:r>
              <a:rPr lang="en-US" b="1" dirty="0" err="1"/>
              <a:t>Natura</a:t>
            </a:r>
            <a:r>
              <a:rPr lang="en-US" b="1" dirty="0"/>
              <a:t> </a:t>
            </a:r>
            <a:r>
              <a:rPr lang="en-US" b="1" dirty="0" err="1"/>
              <a:t>Imperatori</a:t>
            </a:r>
            <a:r>
              <a:rPr lang="en-US" b="1" dirty="0"/>
              <a:t>” </a:t>
            </a:r>
            <a:r>
              <a:rPr lang="en-US" dirty="0"/>
              <a:t/>
            </a:r>
            <a:br>
              <a:rPr lang="en-US" dirty="0"/>
            </a:br>
            <a:r>
              <a:rPr lang="en-US" dirty="0"/>
              <a:t>Yellow Tea</a:t>
            </a:r>
          </a:p>
        </p:txBody>
      </p:sp>
      <p:sp>
        <p:nvSpPr>
          <p:cNvPr id="3" name="Content Placeholder 2"/>
          <p:cNvSpPr>
            <a:spLocks noGrp="1"/>
          </p:cNvSpPr>
          <p:nvPr>
            <p:ph idx="1"/>
          </p:nvPr>
        </p:nvSpPr>
        <p:spPr>
          <a:xfrm>
            <a:off x="838200" y="1600200"/>
            <a:ext cx="6629400" cy="4525963"/>
          </a:xfrm>
        </p:spPr>
        <p:txBody>
          <a:bodyPr>
            <a:normAutofit/>
          </a:bodyPr>
          <a:lstStyle/>
          <a:p>
            <a:pPr marL="0" indent="0" algn="just">
              <a:buNone/>
            </a:pPr>
            <a:endParaRPr lang="en-US" sz="1800" dirty="0" smtClean="0"/>
          </a:p>
          <a:p>
            <a:pPr marL="0" indent="0" algn="just">
              <a:buNone/>
            </a:pPr>
            <a:r>
              <a:rPr lang="en-US" sz="1800" dirty="0" smtClean="0"/>
              <a:t>Yellow </a:t>
            </a:r>
            <a:r>
              <a:rPr lang="en-US" sz="1800" dirty="0"/>
              <a:t>tea preparation starts when tea bush buds are not opened yet. Yellow tea undergoes light fermentation and petals are stewed. Yellow tea tincture has transparent yellow color</a:t>
            </a:r>
            <a:r>
              <a:rPr lang="en-US" sz="1800" dirty="0" smtClean="0"/>
              <a:t>.</a:t>
            </a:r>
          </a:p>
          <a:p>
            <a:pPr marL="0" indent="0" algn="just">
              <a:buNone/>
            </a:pPr>
            <a:endParaRPr lang="en-US" sz="1800" dirty="0"/>
          </a:p>
          <a:p>
            <a:pPr marL="0" indent="0" algn="just">
              <a:buNone/>
            </a:pPr>
            <a:r>
              <a:rPr lang="en-US" sz="1800" dirty="0"/>
              <a:t>Yellow tea useful features are close to Green tea characteristics: it regulates blood pressure, strengthens heart and blood vessels, and activate brain cells.</a:t>
            </a:r>
          </a:p>
        </p:txBody>
      </p:sp>
      <p:pic>
        <p:nvPicPr>
          <p:cNvPr id="7170" name="Picture 2" descr="C:\Users\maka.asatiani\Desktop\Natura Tea Company\yellow.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334916"/>
            <a:ext cx="1596592" cy="11887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610295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ყვითელი ჩაი.jpg"/>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xmlns="" val="284636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C:\Users\maka.asatiani\Desktop\Natura Tea Company\designs\natura-imperatori.p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3549" b="9402"/>
          <a:stretch/>
        </p:blipFill>
        <p:spPr bwMode="auto">
          <a:xfrm>
            <a:off x="-19050" y="0"/>
            <a:ext cx="9163050" cy="7010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81921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ka.asatiani\Desktop\Natura Tea Company\designs\small - natura-tea-presentation-2-pa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fontScale="90000"/>
          </a:bodyPr>
          <a:lstStyle/>
          <a:p>
            <a:r>
              <a:rPr lang="en-US" b="1" dirty="0"/>
              <a:t>“</a:t>
            </a:r>
            <a:r>
              <a:rPr lang="en-US" b="1" dirty="0" err="1"/>
              <a:t>Natura</a:t>
            </a:r>
            <a:r>
              <a:rPr lang="en-US" b="1" dirty="0"/>
              <a:t> </a:t>
            </a:r>
            <a:r>
              <a:rPr lang="en-US" b="1" dirty="0" err="1"/>
              <a:t>Marjani</a:t>
            </a:r>
            <a:r>
              <a:rPr lang="en-US" b="1" dirty="0"/>
              <a:t>” </a:t>
            </a:r>
            <a:r>
              <a:rPr lang="en-US" dirty="0"/>
              <a:t/>
            </a:r>
            <a:br>
              <a:rPr lang="en-US" dirty="0"/>
            </a:br>
            <a:r>
              <a:rPr lang="en-US" dirty="0"/>
              <a:t>Red Tea</a:t>
            </a:r>
          </a:p>
        </p:txBody>
      </p:sp>
      <p:sp>
        <p:nvSpPr>
          <p:cNvPr id="3" name="Content Placeholder 2"/>
          <p:cNvSpPr>
            <a:spLocks noGrp="1"/>
          </p:cNvSpPr>
          <p:nvPr>
            <p:ph idx="1"/>
          </p:nvPr>
        </p:nvSpPr>
        <p:spPr>
          <a:xfrm>
            <a:off x="838200" y="1600200"/>
            <a:ext cx="6629400" cy="4525963"/>
          </a:xfrm>
        </p:spPr>
        <p:txBody>
          <a:bodyPr>
            <a:normAutofit/>
          </a:bodyPr>
          <a:lstStyle/>
          <a:p>
            <a:pPr marL="0" indent="0" algn="just">
              <a:buNone/>
            </a:pPr>
            <a:endParaRPr lang="en-US" sz="1800" dirty="0" smtClean="0"/>
          </a:p>
          <a:p>
            <a:pPr marL="0" indent="0" algn="just">
              <a:buNone/>
            </a:pPr>
            <a:r>
              <a:rPr lang="en-US" sz="1800" dirty="0" smtClean="0"/>
              <a:t>Red </a:t>
            </a:r>
            <a:r>
              <a:rPr lang="en-US" sz="1800" dirty="0"/>
              <a:t>tea petals undergo fermentation process from </a:t>
            </a:r>
            <a:r>
              <a:rPr lang="en-US" sz="1800" dirty="0" smtClean="0"/>
              <a:t>1 to up to 2 hours. Red </a:t>
            </a:r>
            <a:r>
              <a:rPr lang="en-US" sz="1800" dirty="0"/>
              <a:t>tea is half-fermented as it rusts on behalf. Red tea tincture has beautiful red color and pleasant taste</a:t>
            </a:r>
            <a:r>
              <a:rPr lang="en-US" sz="1800" dirty="0" smtClean="0"/>
              <a:t>.</a:t>
            </a:r>
          </a:p>
          <a:p>
            <a:pPr marL="0" indent="0" algn="just">
              <a:buNone/>
            </a:pPr>
            <a:endParaRPr lang="en-US" sz="1800" dirty="0"/>
          </a:p>
          <a:p>
            <a:pPr marL="0" indent="0" algn="just">
              <a:buNone/>
            </a:pPr>
            <a:r>
              <a:rPr lang="en-US" sz="1800" dirty="0"/>
              <a:t>Red tea useful features fix immune system lowers artery blood pressure and cholesterol level in blood. </a:t>
            </a:r>
          </a:p>
          <a:p>
            <a:pPr marL="0" indent="0" algn="just">
              <a:buNone/>
            </a:pPr>
            <a:endParaRPr lang="en-US" dirty="0"/>
          </a:p>
        </p:txBody>
      </p:sp>
      <p:pic>
        <p:nvPicPr>
          <p:cNvPr id="8194" name="Picture 2" descr="C:\Users\maka.asatiani\Desktop\Natura Tea Company\red.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381000"/>
            <a:ext cx="1596591" cy="11887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32644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წითელი ჩაი.jpg"/>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xmlns="" val="2147997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C:\Users\maka.asatiani\Desktop\Natura Tea Company\designs\natura-marjani.p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896" b="12058"/>
          <a:stretch/>
        </p:blipFill>
        <p:spPr bwMode="auto">
          <a:xfrm>
            <a:off x="0" y="0"/>
            <a:ext cx="9144000" cy="69151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659865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a:t/>
            </a:r>
            <a:br>
              <a:rPr lang="en-US" sz="2200" dirty="0"/>
            </a:br>
            <a:r>
              <a:rPr lang="ka-GE" sz="2200" dirty="0" smtClean="0"/>
              <a:t> </a:t>
            </a:r>
            <a:r>
              <a:rPr lang="en-US" sz="2200" dirty="0"/>
              <a:t>1893-The Production of Georgian Tea Commences under the Leadership of Chinese Tea-grower Lao Zhan Zhou(1870-1939). </a:t>
            </a:r>
            <a:r>
              <a:rPr lang="en-US" sz="2200" dirty="0" smtClean="0"/>
              <a:t/>
            </a:r>
            <a:br>
              <a:rPr lang="en-US" sz="2200" dirty="0" smtClean="0"/>
            </a:br>
            <a:r>
              <a:rPr lang="en-US" sz="2200" dirty="0" smtClean="0"/>
              <a:t>The </a:t>
            </a:r>
            <a:r>
              <a:rPr lang="en-US" sz="2200" dirty="0"/>
              <a:t>first international recognition of the Georgian </a:t>
            </a:r>
            <a:r>
              <a:rPr lang="en-US" sz="2200" dirty="0" smtClean="0"/>
              <a:t>Tea received </a:t>
            </a:r>
            <a:r>
              <a:rPr lang="en-US" sz="2200" dirty="0"/>
              <a:t>in 1899 at an exhibition in Paris, </a:t>
            </a:r>
            <a:r>
              <a:rPr lang="en-US" sz="2200" dirty="0" smtClean="0"/>
              <a:t>where it was </a:t>
            </a:r>
            <a:r>
              <a:rPr lang="en-US" sz="2200" dirty="0"/>
              <a:t>awarded a gold medal.</a:t>
            </a:r>
            <a:br>
              <a:rPr lang="en-US" sz="2200" dirty="0"/>
            </a:br>
            <a:r>
              <a:rPr lang="en-US" sz="2200" dirty="0"/>
              <a:t/>
            </a:r>
            <a:br>
              <a:rPr lang="en-US" sz="2200" dirty="0"/>
            </a:br>
            <a:r>
              <a:rPr lang="en-US" sz="2200" dirty="0"/>
              <a:t/>
            </a:r>
            <a:br>
              <a:rPr lang="en-US" sz="2200" dirty="0"/>
            </a:br>
            <a:r>
              <a:rPr lang="en-US" sz="2200" dirty="0"/>
              <a:t/>
            </a:r>
            <a:br>
              <a:rPr lang="en-US" sz="2200" dirty="0"/>
            </a:br>
            <a:r>
              <a:rPr lang="en-US" sz="2800" dirty="0" smtClean="0"/>
              <a:t/>
            </a:r>
            <a:br>
              <a:rPr lang="en-US" sz="2800" dirty="0" smtClean="0"/>
            </a:br>
            <a:r>
              <a:rPr lang="ka-GE" sz="3200" dirty="0" smtClean="0"/>
              <a:t/>
            </a:r>
            <a:br>
              <a:rPr lang="ka-GE" sz="3200" dirty="0" smtClean="0"/>
            </a:br>
            <a:endParaRPr lang="en-US" sz="3200" dirty="0"/>
          </a:p>
        </p:txBody>
      </p:sp>
      <p:pic>
        <p:nvPicPr>
          <p:cNvPr id="4" name="Content Placeholder 3" descr="- Copy.jpg"/>
          <p:cNvPicPr>
            <a:picLocks noGrp="1" noChangeAspect="1"/>
          </p:cNvPicPr>
          <p:nvPr>
            <p:ph idx="1"/>
          </p:nvPr>
        </p:nvPicPr>
        <p:blipFill>
          <a:blip r:embed="rId2"/>
          <a:stretch>
            <a:fillRect/>
          </a:stretch>
        </p:blipFill>
        <p:spPr>
          <a:xfrm>
            <a:off x="827584" y="2204864"/>
            <a:ext cx="4674643" cy="3886200"/>
          </a:xfrm>
        </p:spPr>
      </p:pic>
      <p:pic>
        <p:nvPicPr>
          <p:cNvPr id="6" name="Picture 5" descr="surati.jpg"/>
          <p:cNvPicPr>
            <a:picLocks noChangeAspect="1"/>
          </p:cNvPicPr>
          <p:nvPr/>
        </p:nvPicPr>
        <p:blipFill>
          <a:blip r:embed="rId3" cstate="print"/>
          <a:stretch>
            <a:fillRect/>
          </a:stretch>
        </p:blipFill>
        <p:spPr>
          <a:xfrm>
            <a:off x="5715000" y="1981200"/>
            <a:ext cx="3429000" cy="4876800"/>
          </a:xfrm>
          <a:prstGeom prst="rect">
            <a:avLst/>
          </a:prstGeom>
        </p:spPr>
      </p:pic>
    </p:spTree>
    <p:extLst>
      <p:ext uri="{BB962C8B-B14F-4D97-AF65-F5344CB8AC3E}">
        <p14:creationId xmlns:p14="http://schemas.microsoft.com/office/powerpoint/2010/main" xmlns="" val="8581861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Iodized teas</a:t>
            </a:r>
            <a:endParaRPr lang="en-US" dirty="0"/>
          </a:p>
        </p:txBody>
      </p:sp>
      <p:sp>
        <p:nvSpPr>
          <p:cNvPr id="3" name="Content Placeholder 2"/>
          <p:cNvSpPr>
            <a:spLocks noGrp="1"/>
          </p:cNvSpPr>
          <p:nvPr>
            <p:ph idx="1"/>
          </p:nvPr>
        </p:nvSpPr>
        <p:spPr/>
        <p:txBody>
          <a:bodyPr/>
          <a:lstStyle/>
          <a:p>
            <a:pPr algn="just"/>
            <a:endParaRPr lang="en-US" sz="2000" dirty="0" smtClean="0">
              <a:latin typeface="Times New Roman" panose="02020603050405020304" pitchFamily="18" charset="0"/>
              <a:cs typeface="Times New Roman" panose="02020603050405020304" pitchFamily="18" charset="0"/>
            </a:endParaRPr>
          </a:p>
          <a:p>
            <a:pPr algn="just"/>
            <a:r>
              <a:rPr lang="en-US" sz="2000" dirty="0" smtClean="0">
                <a:latin typeface="Times New Roman" panose="02020603050405020304" pitchFamily="18" charset="0"/>
                <a:cs typeface="Times New Roman" panose="02020603050405020304" pitchFamily="18" charset="0"/>
              </a:rPr>
              <a:t>In </a:t>
            </a:r>
            <a:r>
              <a:rPr lang="en-US" sz="2000" dirty="0">
                <a:latin typeface="Times New Roman" panose="02020603050405020304" pitchFamily="18" charset="0"/>
                <a:cs typeface="Times New Roman" panose="02020603050405020304" pitchFamily="18" charset="0"/>
              </a:rPr>
              <a:t>addition, the company produces Iodized black and </a:t>
            </a:r>
            <a:r>
              <a:rPr lang="en-US" sz="2000" dirty="0" smtClean="0">
                <a:latin typeface="Times New Roman" panose="02020603050405020304" pitchFamily="18" charset="0"/>
                <a:cs typeface="Times New Roman" panose="02020603050405020304" pitchFamily="18" charset="0"/>
              </a:rPr>
              <a:t>green tea, </a:t>
            </a:r>
            <a:r>
              <a:rPr lang="en-US" sz="2000" dirty="0">
                <a:latin typeface="Times New Roman" panose="02020603050405020304" pitchFamily="18" charset="0"/>
                <a:cs typeface="Times New Roman" panose="02020603050405020304" pitchFamily="18" charset="0"/>
              </a:rPr>
              <a:t>is prepared on the base of newly picked, high-quality leaves and subtropical plant </a:t>
            </a:r>
            <a:r>
              <a:rPr lang="en-US" sz="2000" dirty="0" err="1">
                <a:latin typeface="Times New Roman" panose="02020603050405020304" pitchFamily="18" charset="0"/>
                <a:cs typeface="Times New Roman" panose="02020603050405020304" pitchFamily="18" charset="0"/>
              </a:rPr>
              <a:t>actinidia</a:t>
            </a:r>
            <a:r>
              <a:rPr lang="en-US" sz="2000" dirty="0">
                <a:latin typeface="Times New Roman" panose="02020603050405020304" pitchFamily="18" charset="0"/>
                <a:cs typeface="Times New Roman" panose="02020603050405020304" pitchFamily="18" charset="0"/>
              </a:rPr>
              <a:t> (kiwi) leaves of first vegetation. </a:t>
            </a:r>
            <a:endParaRPr lang="en-US" sz="2000" dirty="0" smtClean="0">
              <a:latin typeface="Times New Roman" panose="02020603050405020304" pitchFamily="18" charset="0"/>
              <a:cs typeface="Times New Roman" panose="02020603050405020304" pitchFamily="18" charset="0"/>
            </a:endParaRPr>
          </a:p>
          <a:p>
            <a:pPr marL="0" indent="0" algn="just">
              <a:buNone/>
            </a:pPr>
            <a:endParaRPr lang="en-US" sz="2000" dirty="0" smtClean="0">
              <a:latin typeface="Times New Roman" panose="02020603050405020304" pitchFamily="18" charset="0"/>
              <a:cs typeface="Times New Roman" panose="02020603050405020304" pitchFamily="18" charset="0"/>
            </a:endParaRPr>
          </a:p>
          <a:p>
            <a:pPr algn="just"/>
            <a:r>
              <a:rPr lang="ka-GE" sz="2000" dirty="0">
                <a:latin typeface="Times New Roman" panose="02020603050405020304" pitchFamily="18" charset="0"/>
                <a:cs typeface="Times New Roman" panose="02020603050405020304" pitchFamily="18" charset="0"/>
              </a:rPr>
              <a:t>The</a:t>
            </a:r>
            <a:r>
              <a:rPr lang="en-US" sz="2000" dirty="0">
                <a:latin typeface="Times New Roman" panose="02020603050405020304" pitchFamily="18" charset="0"/>
                <a:cs typeface="Times New Roman" panose="02020603050405020304" pitchFamily="18" charset="0"/>
              </a:rPr>
              <a:t> Iodized teas </a:t>
            </a:r>
            <a:r>
              <a:rPr lang="ka-GE" sz="2000" dirty="0" smtClean="0">
                <a:latin typeface="Times New Roman" panose="02020603050405020304" pitchFamily="18" charset="0"/>
                <a:cs typeface="Times New Roman" panose="02020603050405020304" pitchFamily="18" charset="0"/>
              </a:rPr>
              <a:t>contain </a:t>
            </a:r>
            <a:r>
              <a:rPr lang="ka-GE" sz="2000" dirty="0">
                <a:latin typeface="Times New Roman" panose="02020603050405020304" pitchFamily="18" charset="0"/>
                <a:cs typeface="Times New Roman" panose="02020603050405020304" pitchFamily="18" charset="0"/>
              </a:rPr>
              <a:t>all biologically active substances found in green </a:t>
            </a:r>
            <a:r>
              <a:rPr lang="en-US" sz="2000" dirty="0">
                <a:latin typeface="Times New Roman" panose="02020603050405020304" pitchFamily="18" charset="0"/>
                <a:cs typeface="Times New Roman" panose="02020603050405020304" pitchFamily="18" charset="0"/>
              </a:rPr>
              <a:t>and black </a:t>
            </a:r>
            <a:r>
              <a:rPr lang="ka-GE" sz="2000" dirty="0">
                <a:latin typeface="Times New Roman" panose="02020603050405020304" pitchFamily="18" charset="0"/>
                <a:cs typeface="Times New Roman" panose="02020603050405020304" pitchFamily="18" charset="0"/>
              </a:rPr>
              <a:t>tea and actinidia leaves, including the iodine found in </a:t>
            </a:r>
            <a:r>
              <a:rPr lang="ka-GE" sz="2000" dirty="0" smtClean="0">
                <a:latin typeface="Times New Roman" panose="02020603050405020304" pitchFamily="18" charset="0"/>
                <a:cs typeface="Times New Roman" panose="02020603050405020304" pitchFamily="18" charset="0"/>
              </a:rPr>
              <a:t>kiwi</a:t>
            </a:r>
            <a:r>
              <a:rPr lang="en-US" sz="2000" dirty="0" smtClean="0">
                <a:latin typeface="Times New Roman" panose="02020603050405020304" pitchFamily="18" charset="0"/>
                <a:cs typeface="Times New Roman" panose="02020603050405020304" pitchFamily="18" charset="0"/>
              </a:rPr>
              <a:t> leaves</a:t>
            </a:r>
            <a:r>
              <a:rPr lang="ka-GE" sz="2000" dirty="0" smtClean="0">
                <a:latin typeface="Times New Roman" panose="02020603050405020304" pitchFamily="18" charset="0"/>
                <a:cs typeface="Times New Roman" panose="02020603050405020304" pitchFamily="18" charset="0"/>
              </a:rPr>
              <a:t>.</a:t>
            </a:r>
            <a:r>
              <a:rPr lang="ka-GE" sz="2000" dirty="0">
                <a:latin typeface="Times New Roman" panose="02020603050405020304" pitchFamily="18" charset="0"/>
                <a:cs typeface="Times New Roman" panose="02020603050405020304" pitchFamily="18" charset="0"/>
              </a:rPr>
              <a:t>  Iodine </a:t>
            </a:r>
            <a:r>
              <a:rPr lang="ka-GE" sz="2000" dirty="0" smtClean="0">
                <a:latin typeface="Times New Roman" panose="02020603050405020304" pitchFamily="18" charset="0"/>
                <a:cs typeface="Times New Roman" panose="02020603050405020304" pitchFamily="18" charset="0"/>
              </a:rPr>
              <a:t>content</a:t>
            </a:r>
            <a:r>
              <a:rPr lang="en-US" sz="2000" dirty="0" smtClean="0">
                <a:latin typeface="Times New Roman" panose="02020603050405020304" pitchFamily="18" charset="0"/>
                <a:cs typeface="Times New Roman" panose="02020603050405020304" pitchFamily="18" charset="0"/>
              </a:rPr>
              <a:t> is</a:t>
            </a:r>
            <a:r>
              <a:rPr lang="ka-GE" sz="2000" dirty="0">
                <a:latin typeface="Times New Roman" panose="02020603050405020304" pitchFamily="18" charset="0"/>
                <a:cs typeface="Times New Roman" panose="02020603050405020304" pitchFamily="18" charset="0"/>
              </a:rPr>
              <a:t> 5.3 mkg/%. As the product contains iodine, together with the properties of the consumed tea it is characterized with the preventive features for the persons diseased or having inclination to become diseased with goitre. </a:t>
            </a: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dirty="0"/>
          </a:p>
        </p:txBody>
      </p:sp>
      <p:pic>
        <p:nvPicPr>
          <p:cNvPr id="4" name="Picture 2" descr="C:\Users\maka.asatiani\Desktop\Natura Tea Company\black.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584" y="436605"/>
            <a:ext cx="1596591" cy="118872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stretch>
            <a:fillRect/>
          </a:stretch>
        </p:blipFill>
        <p:spPr>
          <a:xfrm>
            <a:off x="6876256" y="436605"/>
            <a:ext cx="1597290" cy="1188823"/>
          </a:xfrm>
          <a:prstGeom prst="rect">
            <a:avLst/>
          </a:prstGeom>
        </p:spPr>
      </p:pic>
    </p:spTree>
    <p:extLst>
      <p:ext uri="{BB962C8B-B14F-4D97-AF65-F5344CB8AC3E}">
        <p14:creationId xmlns:p14="http://schemas.microsoft.com/office/powerpoint/2010/main" xmlns="" val="3693084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maka.asatiani\Desktop\Natura Tea Company\Photos\1IMG_9398.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76" t="3206" r="1623"/>
          <a:stretch/>
        </p:blipFill>
        <p:spPr bwMode="auto">
          <a:xfrm>
            <a:off x="-3223" y="-122830"/>
            <a:ext cx="9147223" cy="5493167"/>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C:\Users\maka.asatiani\Desktop\Natura Tea Company\designs\natura tea yvela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707524"/>
            <a:ext cx="9144000" cy="215047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Pentagon 4"/>
          <p:cNvSpPr/>
          <p:nvPr/>
        </p:nvSpPr>
        <p:spPr>
          <a:xfrm rot="5400000">
            <a:off x="5536725" y="278926"/>
            <a:ext cx="2514600" cy="1651948"/>
          </a:xfrm>
          <a:prstGeom prst="homePlate">
            <a:avLst>
              <a:gd name="adj" fmla="val 41785"/>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ka-GE" b="1" dirty="0" smtClean="0">
              <a:solidFill>
                <a:schemeClr val="tx1">
                  <a:lumMod val="75000"/>
                  <a:lumOff val="25000"/>
                </a:schemeClr>
              </a:solidFill>
            </a:endParaRPr>
          </a:p>
          <a:p>
            <a:pPr algn="ctr"/>
            <a:r>
              <a:rPr lang="en-US" sz="2800" b="1" dirty="0" smtClean="0">
                <a:solidFill>
                  <a:schemeClr val="tx1">
                    <a:lumMod val="75000"/>
                    <a:lumOff val="25000"/>
                  </a:schemeClr>
                </a:solidFill>
              </a:rPr>
              <a:t>High </a:t>
            </a:r>
          </a:p>
          <a:p>
            <a:pPr algn="ctr"/>
            <a:r>
              <a:rPr lang="en-US" sz="2800" b="1" dirty="0" smtClean="0">
                <a:solidFill>
                  <a:schemeClr val="tx1">
                    <a:lumMod val="75000"/>
                    <a:lumOff val="25000"/>
                  </a:schemeClr>
                </a:solidFill>
              </a:rPr>
              <a:t>Quality Georgian </a:t>
            </a:r>
          </a:p>
          <a:p>
            <a:pPr algn="ctr"/>
            <a:r>
              <a:rPr lang="en-US" sz="2800" b="1" dirty="0" smtClean="0">
                <a:solidFill>
                  <a:schemeClr val="tx1">
                    <a:lumMod val="75000"/>
                    <a:lumOff val="25000"/>
                  </a:schemeClr>
                </a:solidFill>
              </a:rPr>
              <a:t>Tea</a:t>
            </a:r>
            <a:endParaRPr lang="en-US" sz="2800" dirty="0">
              <a:solidFill>
                <a:schemeClr val="tx1">
                  <a:lumMod val="75000"/>
                  <a:lumOff val="25000"/>
                </a:schemeClr>
              </a:solidFill>
            </a:endParaRPr>
          </a:p>
        </p:txBody>
      </p:sp>
      <p:pic>
        <p:nvPicPr>
          <p:cNvPr id="6" name="Picture 2" descr="C:\Users\maka.asatiani\Desktop\Natura Tea Company\designs\natura tea yvela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4859924"/>
            <a:ext cx="9144000" cy="21504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684605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ka.asatiani\Desktop\Natura Tea Company\designs\small - natura-tea-presentation-2-pa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smtClean="0"/>
              <a:t>Natura Tea Company</a:t>
            </a:r>
            <a:endParaRPr lang="en-US" dirty="0"/>
          </a:p>
        </p:txBody>
      </p:sp>
      <p:sp>
        <p:nvSpPr>
          <p:cNvPr id="3" name="Content Placeholder 2"/>
          <p:cNvSpPr>
            <a:spLocks noGrp="1"/>
          </p:cNvSpPr>
          <p:nvPr>
            <p:ph idx="1"/>
          </p:nvPr>
        </p:nvSpPr>
        <p:spPr/>
        <p:txBody>
          <a:bodyPr/>
          <a:lstStyle/>
          <a:p>
            <a:r>
              <a:rPr lang="en-US" dirty="0" smtClean="0"/>
              <a:t>Managing Director: </a:t>
            </a:r>
            <a:r>
              <a:rPr lang="en-US" dirty="0" err="1" smtClean="0"/>
              <a:t>Berdia</a:t>
            </a:r>
            <a:r>
              <a:rPr lang="en-US" dirty="0" smtClean="0"/>
              <a:t> </a:t>
            </a:r>
            <a:r>
              <a:rPr lang="en-US" dirty="0" err="1" smtClean="0"/>
              <a:t>Elgujauri</a:t>
            </a:r>
            <a:endParaRPr lang="en-US" dirty="0" smtClean="0"/>
          </a:p>
          <a:p>
            <a:r>
              <a:rPr lang="en-US" dirty="0" smtClean="0"/>
              <a:t>37D </a:t>
            </a:r>
            <a:r>
              <a:rPr lang="en-US" dirty="0" err="1" smtClean="0"/>
              <a:t>Chavchavadze</a:t>
            </a:r>
            <a:r>
              <a:rPr lang="en-US" dirty="0" smtClean="0"/>
              <a:t> St. Tbilisi, Georgia</a:t>
            </a:r>
          </a:p>
          <a:p>
            <a:r>
              <a:rPr lang="en-US" sz="2800" dirty="0"/>
              <a:t>e</a:t>
            </a:r>
            <a:r>
              <a:rPr lang="en-US" sz="2800" dirty="0" smtClean="0"/>
              <a:t>mail: </a:t>
            </a:r>
            <a:r>
              <a:rPr lang="en-US" sz="2800" dirty="0" smtClean="0">
                <a:hlinkClick r:id="rId3"/>
              </a:rPr>
              <a:t>natura.tea.co@gmail.com</a:t>
            </a:r>
            <a:endParaRPr lang="en-US" sz="2800" dirty="0" smtClean="0"/>
          </a:p>
          <a:p>
            <a:r>
              <a:rPr lang="en-US" sz="2800" dirty="0"/>
              <a:t>f</a:t>
            </a:r>
            <a:r>
              <a:rPr lang="en-US" sz="2800" dirty="0" smtClean="0"/>
              <a:t>b: Natura Tea Company</a:t>
            </a: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3789041"/>
            <a:ext cx="9144000" cy="3058980"/>
          </a:xfrm>
          <a:prstGeom prst="rect">
            <a:avLst/>
          </a:prstGeom>
        </p:spPr>
      </p:pic>
      <p:pic>
        <p:nvPicPr>
          <p:cNvPr id="7" name="Picture 6"/>
          <p:cNvPicPr>
            <a:picLocks noChangeAspect="1"/>
          </p:cNvPicPr>
          <p:nvPr/>
        </p:nvPicPr>
        <p:blipFill>
          <a:blip r:embed="rId5"/>
          <a:stretch>
            <a:fillRect/>
          </a:stretch>
        </p:blipFill>
        <p:spPr>
          <a:xfrm>
            <a:off x="251520" y="283930"/>
            <a:ext cx="1597290" cy="1188823"/>
          </a:xfrm>
          <a:prstGeom prst="rect">
            <a:avLst/>
          </a:prstGeom>
        </p:spPr>
      </p:pic>
    </p:spTree>
    <p:extLst>
      <p:ext uri="{BB962C8B-B14F-4D97-AF65-F5344CB8AC3E}">
        <p14:creationId xmlns:p14="http://schemas.microsoft.com/office/powerpoint/2010/main" xmlns="" val="2866477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ka.asatiani\Desktop\Natura Tea Company\designs\small - natura-tea-presentation-2-pa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52400" y="274638"/>
            <a:ext cx="7227912" cy="1249362"/>
          </a:xfrm>
        </p:spPr>
        <p:txBody>
          <a:bodyPr>
            <a:normAutofit fontScale="90000"/>
          </a:bodyPr>
          <a:lstStyle/>
          <a:p>
            <a:r>
              <a:rPr lang="en-US" sz="2000" dirty="0" smtClean="0"/>
              <a:t/>
            </a:r>
            <a:br>
              <a:rPr lang="en-US" sz="2000" dirty="0" smtClean="0"/>
            </a:br>
            <a:r>
              <a:rPr lang="en-US" sz="2000" dirty="0" smtClean="0"/>
              <a:t>The industry was growing and during the Soviet Union we supplied  Tea for the whole Soviet Union.  Georgia  became 4</a:t>
            </a:r>
            <a:r>
              <a:rPr lang="en-US" sz="2000" baseline="30000" dirty="0" smtClean="0"/>
              <a:t>th</a:t>
            </a:r>
            <a:r>
              <a:rPr lang="en-US" sz="2000" dirty="0" smtClean="0"/>
              <a:t> largest producer of tea in the world.</a:t>
            </a:r>
            <a:br>
              <a:rPr lang="en-US" sz="2000" dirty="0" smtClean="0"/>
            </a:br>
            <a:r>
              <a:rPr lang="en-US" sz="1600" dirty="0" smtClean="0"/>
              <a:t> </a:t>
            </a:r>
            <a:br>
              <a:rPr lang="en-US" sz="1600" dirty="0" smtClean="0"/>
            </a:br>
            <a:endParaRPr lang="en-US" sz="1800" dirty="0"/>
          </a:p>
        </p:txBody>
      </p:sp>
      <p:pic>
        <p:nvPicPr>
          <p:cNvPr id="11" name="Picture 10" descr="aaaa.jpg"/>
          <p:cNvPicPr>
            <a:picLocks noChangeAspect="1"/>
          </p:cNvPicPr>
          <p:nvPr/>
        </p:nvPicPr>
        <p:blipFill>
          <a:blip r:embed="rId3" cstate="print"/>
          <a:stretch>
            <a:fillRect/>
          </a:stretch>
        </p:blipFill>
        <p:spPr>
          <a:xfrm>
            <a:off x="547437" y="1772816"/>
            <a:ext cx="6604000" cy="4572000"/>
          </a:xfrm>
          <a:prstGeom prst="rect">
            <a:avLst/>
          </a:prstGeom>
        </p:spPr>
      </p:pic>
      <p:sp>
        <p:nvSpPr>
          <p:cNvPr id="12" name="Content Placeholder 11"/>
          <p:cNvSpPr>
            <a:spLocks noGrp="1"/>
          </p:cNvSpPr>
          <p:nvPr>
            <p:ph idx="1"/>
          </p:nvPr>
        </p:nvSpPr>
        <p:spPr>
          <a:xfrm flipH="1">
            <a:off x="152400" y="1905000"/>
            <a:ext cx="381000" cy="152400"/>
          </a:xfrm>
        </p:spPr>
        <p:txBody>
          <a:bodyPr>
            <a:normAutofit fontScale="25000" lnSpcReduction="20000"/>
          </a:bodyPr>
          <a:lstStyle/>
          <a:p>
            <a:pPr>
              <a:buNone/>
            </a:pPr>
            <a:r>
              <a:rPr lang="en-US" dirty="0" smtClean="0"/>
              <a:t>.</a:t>
            </a:r>
            <a:endParaRPr lang="en-US" dirty="0"/>
          </a:p>
        </p:txBody>
      </p:sp>
    </p:spTree>
    <p:extLst>
      <p:ext uri="{BB962C8B-B14F-4D97-AF65-F5344CB8AC3E}">
        <p14:creationId xmlns:p14="http://schemas.microsoft.com/office/powerpoint/2010/main" xmlns="" val="21383522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Nowadays Tea growing industry is developing intensively. Tea plantations are spread over 3000 hectares and 2 tons are picked per hectare. </a:t>
            </a:r>
            <a:r>
              <a:rPr lang="en-US" sz="1600" dirty="0" smtClean="0"/>
              <a:t/>
            </a:r>
            <a:br>
              <a:rPr lang="en-US" sz="1600" dirty="0" smtClean="0"/>
            </a:br>
            <a:endParaRPr lang="en-US" sz="16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9552" y="1759534"/>
            <a:ext cx="4104456" cy="4438248"/>
          </a:xfrm>
          <a:prstGeom prst="rect">
            <a:avLst/>
          </a:prstGeom>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4644008" y="1759533"/>
            <a:ext cx="4320480" cy="4451531"/>
          </a:xfrm>
        </p:spPr>
      </p:pic>
    </p:spTree>
    <p:extLst>
      <p:ext uri="{BB962C8B-B14F-4D97-AF65-F5344CB8AC3E}">
        <p14:creationId xmlns:p14="http://schemas.microsoft.com/office/powerpoint/2010/main" xmlns="" val="2430676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ka.asatiani\Desktop\Natura Tea Company\designs\small - natura-tea-presentation-2-pa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0" y="274638"/>
            <a:ext cx="8686800" cy="1143000"/>
          </a:xfrm>
        </p:spPr>
        <p:txBody>
          <a:bodyPr>
            <a:normAutofit/>
          </a:bodyPr>
          <a:lstStyle/>
          <a:p>
            <a:r>
              <a:rPr lang="en-US" sz="4000" dirty="0" smtClean="0"/>
              <a:t>Georgian Tea Characteristics</a:t>
            </a:r>
            <a:endParaRPr lang="en-US" sz="4000" dirty="0"/>
          </a:p>
        </p:txBody>
      </p:sp>
      <p:sp>
        <p:nvSpPr>
          <p:cNvPr id="5" name="Content Placeholder 4"/>
          <p:cNvSpPr>
            <a:spLocks noGrp="1"/>
          </p:cNvSpPr>
          <p:nvPr>
            <p:ph idx="1"/>
          </p:nvPr>
        </p:nvSpPr>
        <p:spPr>
          <a:xfrm>
            <a:off x="457200" y="1600200"/>
            <a:ext cx="6923112" cy="4525963"/>
          </a:xfrm>
        </p:spPr>
        <p:txBody>
          <a:bodyPr>
            <a:normAutofit fontScale="62500" lnSpcReduction="20000"/>
          </a:bodyPr>
          <a:lstStyle/>
          <a:p>
            <a:pPr marL="0" indent="0" algn="just">
              <a:buNone/>
            </a:pPr>
            <a:r>
              <a:rPr lang="en-US" dirty="0" smtClean="0"/>
              <a:t>Georgian </a:t>
            </a:r>
            <a:r>
              <a:rPr lang="en-US" dirty="0"/>
              <a:t>tea is well known for its authentic and exclusive touch and a variety of taste nuances. </a:t>
            </a:r>
            <a:endParaRPr lang="en-US" dirty="0" smtClean="0"/>
          </a:p>
          <a:p>
            <a:pPr marL="0" indent="0" algn="just">
              <a:buNone/>
            </a:pPr>
            <a:r>
              <a:rPr lang="en-US" dirty="0" smtClean="0"/>
              <a:t>Sub-tropical </a:t>
            </a:r>
            <a:r>
              <a:rPr lang="en-US" dirty="0"/>
              <a:t>climate zone along the coast </a:t>
            </a:r>
            <a:r>
              <a:rPr lang="en-US" dirty="0" smtClean="0"/>
              <a:t>line, </a:t>
            </a:r>
            <a:r>
              <a:rPr lang="en-US" dirty="0"/>
              <a:t>perfect matching of soil and moist air from the Black Sea, temperatures that vary drastically between summer and winter determine the unique character of Georgian tea. </a:t>
            </a:r>
            <a:endParaRPr lang="en-US" dirty="0" smtClean="0"/>
          </a:p>
          <a:p>
            <a:pPr marL="0" indent="0" algn="just">
              <a:buNone/>
            </a:pPr>
            <a:r>
              <a:rPr lang="en-US" dirty="0" smtClean="0"/>
              <a:t>Strong </a:t>
            </a:r>
            <a:r>
              <a:rPr lang="en-US" dirty="0"/>
              <a:t>contrast between day and nighttime temperatures during the period when the tea shoots start to appear, produces aromatic substances in the delicate sprouts of the plant creating a complex bouquet of aroma unique to Georgian tea. Specially selected varieties allow the bushes to grow well despite the very cold winters. </a:t>
            </a:r>
            <a:endParaRPr lang="en-US" dirty="0" smtClean="0"/>
          </a:p>
          <a:p>
            <a:pPr marL="0" indent="0" algn="just">
              <a:buNone/>
            </a:pPr>
            <a:r>
              <a:rPr lang="en-US" dirty="0" smtClean="0"/>
              <a:t>However</a:t>
            </a:r>
            <a:r>
              <a:rPr lang="en-US" dirty="0"/>
              <a:t>, a benefit of the extreme winter cold is that pests and diseases typical on tea grown in the tropics do not occur here. Thus Georgian teas are completely free from any pesticides. </a:t>
            </a:r>
          </a:p>
        </p:txBody>
      </p:sp>
    </p:spTree>
    <p:extLst>
      <p:ext uri="{BB962C8B-B14F-4D97-AF65-F5344CB8AC3E}">
        <p14:creationId xmlns:p14="http://schemas.microsoft.com/office/powerpoint/2010/main" xmlns="" val="2763739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ka.asatiani\Desktop\Natura Tea Company\designs\small - natura-tea-presentation-2-pa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err="1"/>
              <a:t>Natura</a:t>
            </a:r>
            <a:r>
              <a:rPr lang="en-US" dirty="0"/>
              <a:t> Tea Company</a:t>
            </a:r>
          </a:p>
        </p:txBody>
      </p:sp>
      <p:sp>
        <p:nvSpPr>
          <p:cNvPr id="3" name="Content Placeholder 2"/>
          <p:cNvSpPr>
            <a:spLocks noGrp="1"/>
          </p:cNvSpPr>
          <p:nvPr>
            <p:ph idx="1"/>
          </p:nvPr>
        </p:nvSpPr>
        <p:spPr>
          <a:xfrm>
            <a:off x="838200" y="1600200"/>
            <a:ext cx="6629400" cy="4525963"/>
          </a:xfrm>
        </p:spPr>
        <p:txBody>
          <a:bodyPr>
            <a:normAutofit lnSpcReduction="10000"/>
          </a:bodyPr>
          <a:lstStyle/>
          <a:p>
            <a:pPr marL="0" indent="0" algn="just">
              <a:buNone/>
            </a:pPr>
            <a:r>
              <a:rPr lang="en-US" sz="1800" dirty="0" smtClean="0">
                <a:latin typeface="Times New Roman" panose="02020603050405020304" pitchFamily="18" charset="0"/>
                <a:cs typeface="Times New Roman" panose="02020603050405020304" pitchFamily="18" charset="0"/>
              </a:rPr>
              <a:t>Natura </a:t>
            </a:r>
            <a:r>
              <a:rPr lang="en-US" sz="1800" dirty="0">
                <a:latin typeface="Times New Roman" panose="02020603050405020304" pitchFamily="18" charset="0"/>
                <a:cs typeface="Times New Roman" panose="02020603050405020304" pitchFamily="18" charset="0"/>
              </a:rPr>
              <a:t>Tea Company was founded </a:t>
            </a:r>
            <a:r>
              <a:rPr lang="en-US" sz="1800" dirty="0" smtClean="0">
                <a:latin typeface="Times New Roman" panose="02020603050405020304" pitchFamily="18" charset="0"/>
                <a:cs typeface="Times New Roman" panose="02020603050405020304" pitchFamily="18" charset="0"/>
              </a:rPr>
              <a:t>in 2013 </a:t>
            </a:r>
            <a:r>
              <a:rPr lang="en-US" sz="1800" dirty="0">
                <a:latin typeface="Times New Roman" panose="02020603050405020304" pitchFamily="18" charset="0"/>
                <a:cs typeface="Times New Roman" panose="02020603050405020304" pitchFamily="18" charset="0"/>
              </a:rPr>
              <a:t>in </a:t>
            </a:r>
            <a:r>
              <a:rPr lang="en-US" sz="1800" dirty="0" err="1">
                <a:latin typeface="Times New Roman" panose="02020603050405020304" pitchFamily="18" charset="0"/>
                <a:cs typeface="Times New Roman" panose="02020603050405020304" pitchFamily="18" charset="0"/>
              </a:rPr>
              <a:t>Guria</a:t>
            </a: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region.</a:t>
            </a:r>
          </a:p>
          <a:p>
            <a:pPr marL="0" indent="0" algn="just">
              <a:buNone/>
            </a:pPr>
            <a:endParaRPr lang="en-US" sz="1800" dirty="0" smtClean="0">
              <a:latin typeface="Times New Roman" panose="02020603050405020304" pitchFamily="18" charset="0"/>
              <a:cs typeface="Times New Roman" panose="02020603050405020304" pitchFamily="18" charset="0"/>
            </a:endParaRPr>
          </a:p>
          <a:p>
            <a:pPr marL="0" indent="0" algn="just">
              <a:buNone/>
            </a:pPr>
            <a:r>
              <a:rPr lang="en-US" sz="1800" dirty="0" smtClean="0">
                <a:latin typeface="Times New Roman" panose="02020603050405020304" pitchFamily="18" charset="0"/>
                <a:cs typeface="Times New Roman" panose="02020603050405020304" pitchFamily="18" charset="0"/>
              </a:rPr>
              <a:t>Natura </a:t>
            </a:r>
            <a:r>
              <a:rPr lang="en-US" sz="1800" dirty="0">
                <a:latin typeface="Times New Roman" panose="02020603050405020304" pitchFamily="18" charset="0"/>
                <a:cs typeface="Times New Roman" panose="02020603050405020304" pitchFamily="18" charset="0"/>
              </a:rPr>
              <a:t>Tea Company has its own tea plantations spread over </a:t>
            </a:r>
            <a:r>
              <a:rPr lang="en-US" sz="1800" dirty="0" smtClean="0">
                <a:latin typeface="Times New Roman" panose="02020603050405020304" pitchFamily="18" charset="0"/>
                <a:cs typeface="Times New Roman" panose="02020603050405020304" pitchFamily="18" charset="0"/>
              </a:rPr>
              <a:t>41 </a:t>
            </a:r>
            <a:r>
              <a:rPr lang="en-US" sz="1800" dirty="0">
                <a:latin typeface="Times New Roman" panose="02020603050405020304" pitchFamily="18" charset="0"/>
                <a:cs typeface="Times New Roman" panose="02020603050405020304" pitchFamily="18" charset="0"/>
              </a:rPr>
              <a:t>hectare land. </a:t>
            </a:r>
            <a:r>
              <a:rPr lang="en-US" sz="1800" dirty="0" smtClean="0">
                <a:latin typeface="Times New Roman" panose="02020603050405020304" pitchFamily="18" charset="0"/>
                <a:cs typeface="Times New Roman" panose="02020603050405020304" pitchFamily="18" charset="0"/>
              </a:rPr>
              <a:t>40 </a:t>
            </a:r>
            <a:r>
              <a:rPr lang="en-US" sz="1800" dirty="0">
                <a:latin typeface="Times New Roman" panose="02020603050405020304" pitchFamily="18" charset="0"/>
                <a:cs typeface="Times New Roman" panose="02020603050405020304" pitchFamily="18" charset="0"/>
              </a:rPr>
              <a:t>tons of </a:t>
            </a:r>
            <a:r>
              <a:rPr lang="en-US" sz="1800" dirty="0" smtClean="0">
                <a:latin typeface="Times New Roman" panose="02020603050405020304" pitchFamily="18" charset="0"/>
                <a:cs typeface="Times New Roman" panose="02020603050405020304" pitchFamily="18" charset="0"/>
              </a:rPr>
              <a:t>fresh tea leaves </a:t>
            </a:r>
            <a:r>
              <a:rPr lang="en-US" sz="1800" dirty="0">
                <a:latin typeface="Times New Roman" panose="02020603050405020304" pitchFamily="18" charset="0"/>
                <a:cs typeface="Times New Roman" panose="02020603050405020304" pitchFamily="18" charset="0"/>
              </a:rPr>
              <a:t>is picked in a </a:t>
            </a:r>
            <a:r>
              <a:rPr lang="en-US" sz="1800" dirty="0" smtClean="0">
                <a:latin typeface="Times New Roman" panose="02020603050405020304" pitchFamily="18" charset="0"/>
                <a:cs typeface="Times New Roman" panose="02020603050405020304" pitchFamily="18" charset="0"/>
              </a:rPr>
              <a:t>season out of which we produce 10 tons of product - tea. </a:t>
            </a:r>
          </a:p>
          <a:p>
            <a:pPr marL="0" indent="0" algn="just">
              <a:buNone/>
            </a:pPr>
            <a:endParaRPr lang="en-US" sz="1800" dirty="0" smtClean="0">
              <a:latin typeface="Times New Roman" panose="02020603050405020304" pitchFamily="18" charset="0"/>
              <a:cs typeface="Times New Roman" panose="02020603050405020304" pitchFamily="18" charset="0"/>
            </a:endParaRPr>
          </a:p>
          <a:p>
            <a:pPr marL="0" indent="0" algn="just">
              <a:buNone/>
            </a:pPr>
            <a:r>
              <a:rPr lang="en-US" sz="1800" dirty="0" smtClean="0">
                <a:latin typeface="Times New Roman" panose="02020603050405020304" pitchFamily="18" charset="0"/>
                <a:cs typeface="Times New Roman" panose="02020603050405020304" pitchFamily="18" charset="0"/>
              </a:rPr>
              <a:t>Picking process is only handmade process, that makes our Tea of the highest quality. </a:t>
            </a:r>
          </a:p>
          <a:p>
            <a:pPr marL="0" indent="0" algn="just">
              <a:buNone/>
            </a:pPr>
            <a:endParaRPr lang="en-US" sz="1800" dirty="0" smtClean="0">
              <a:latin typeface="Times New Roman" panose="02020603050405020304" pitchFamily="18" charset="0"/>
              <a:cs typeface="Times New Roman" panose="02020603050405020304" pitchFamily="18" charset="0"/>
            </a:endParaRPr>
          </a:p>
          <a:p>
            <a:pPr marL="0" indent="0" algn="just">
              <a:buNone/>
            </a:pPr>
            <a:r>
              <a:rPr lang="en-US" sz="1800" dirty="0" smtClean="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Natura Tea Company” produces </a:t>
            </a:r>
            <a:r>
              <a:rPr lang="en-US" sz="1800" dirty="0" smtClean="0">
                <a:latin typeface="Times New Roman" panose="02020603050405020304" pitchFamily="18" charset="0"/>
                <a:cs typeface="Times New Roman" panose="02020603050405020304" pitchFamily="18" charset="0"/>
              </a:rPr>
              <a:t>high quality natural </a:t>
            </a:r>
            <a:r>
              <a:rPr lang="en-US" sz="1800" dirty="0">
                <a:latin typeface="Times New Roman" panose="02020603050405020304" pitchFamily="18" charset="0"/>
                <a:cs typeface="Times New Roman" panose="02020603050405020304" pitchFamily="18" charset="0"/>
              </a:rPr>
              <a:t>and ecologically pure products</a:t>
            </a:r>
            <a:r>
              <a:rPr lang="en-US" sz="1800" dirty="0" smtClean="0">
                <a:latin typeface="Times New Roman" panose="02020603050405020304" pitchFamily="18" charset="0"/>
                <a:cs typeface="Times New Roman" panose="02020603050405020304" pitchFamily="18" charset="0"/>
              </a:rPr>
              <a:t>.</a:t>
            </a:r>
          </a:p>
          <a:p>
            <a:pPr marL="0" indent="0" algn="just">
              <a:buNone/>
            </a:pPr>
            <a:r>
              <a:rPr lang="en-US" sz="1800" dirty="0" smtClean="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p>
            <a:pPr marL="0" indent="0" algn="just">
              <a:buNone/>
            </a:pPr>
            <a:r>
              <a:rPr lang="en-US" sz="1800" dirty="0" smtClean="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Natura Tea Company” produces </a:t>
            </a:r>
            <a:r>
              <a:rPr lang="en-US" sz="1800" dirty="0" smtClean="0">
                <a:latin typeface="Times New Roman" panose="02020603050405020304" pitchFamily="18" charset="0"/>
                <a:cs typeface="Times New Roman" panose="02020603050405020304" pitchFamily="18" charset="0"/>
              </a:rPr>
              <a:t>7 </a:t>
            </a:r>
            <a:r>
              <a:rPr lang="en-US" sz="1800" dirty="0">
                <a:latin typeface="Times New Roman" panose="02020603050405020304" pitchFamily="18" charset="0"/>
                <a:cs typeface="Times New Roman" panose="02020603050405020304" pitchFamily="18" charset="0"/>
              </a:rPr>
              <a:t>types </a:t>
            </a:r>
            <a:r>
              <a:rPr lang="en-US" sz="1800" dirty="0" smtClean="0">
                <a:latin typeface="Times New Roman" panose="02020603050405020304" pitchFamily="18" charset="0"/>
                <a:cs typeface="Times New Roman" panose="02020603050405020304" pitchFamily="18" charset="0"/>
              </a:rPr>
              <a:t>of tea</a:t>
            </a:r>
            <a:r>
              <a:rPr lang="en-US" sz="1800" dirty="0">
                <a:latin typeface="Times New Roman" panose="02020603050405020304" pitchFamily="18" charset="0"/>
                <a:cs typeface="Times New Roman" panose="02020603050405020304" pitchFamily="18" charset="0"/>
              </a:rPr>
              <a:t>: “Natura </a:t>
            </a:r>
            <a:r>
              <a:rPr lang="en-US" sz="1800" dirty="0" err="1">
                <a:latin typeface="Times New Roman" panose="02020603050405020304" pitchFamily="18" charset="0"/>
                <a:cs typeface="Times New Roman" panose="02020603050405020304" pitchFamily="18" charset="0"/>
              </a:rPr>
              <a:t>Taiguli</a:t>
            </a:r>
            <a:r>
              <a:rPr lang="en-US" sz="1800" dirty="0">
                <a:latin typeface="Times New Roman" panose="02020603050405020304" pitchFamily="18" charset="0"/>
                <a:cs typeface="Times New Roman" panose="02020603050405020304" pitchFamily="18" charset="0"/>
              </a:rPr>
              <a:t>”, “Natura </a:t>
            </a:r>
            <a:r>
              <a:rPr lang="en-US" sz="1800" dirty="0" err="1">
                <a:latin typeface="Times New Roman" panose="02020603050405020304" pitchFamily="18" charset="0"/>
                <a:cs typeface="Times New Roman" panose="02020603050405020304" pitchFamily="18" charset="0"/>
              </a:rPr>
              <a:t>Mtsvane</a:t>
            </a:r>
            <a:r>
              <a:rPr lang="en-US" sz="1800" dirty="0">
                <a:latin typeface="Times New Roman" panose="02020603050405020304" pitchFamily="18" charset="0"/>
                <a:cs typeface="Times New Roman" panose="02020603050405020304" pitchFamily="18" charset="0"/>
              </a:rPr>
              <a:t>”, “Natura </a:t>
            </a:r>
            <a:r>
              <a:rPr lang="en-US" sz="1800" dirty="0" err="1">
                <a:latin typeface="Times New Roman" panose="02020603050405020304" pitchFamily="18" charset="0"/>
                <a:cs typeface="Times New Roman" panose="02020603050405020304" pitchFamily="18" charset="0"/>
              </a:rPr>
              <a:t>Imperatori</a:t>
            </a:r>
            <a:r>
              <a:rPr lang="en-US" sz="1800" dirty="0">
                <a:latin typeface="Times New Roman" panose="02020603050405020304" pitchFamily="18" charset="0"/>
                <a:cs typeface="Times New Roman" panose="02020603050405020304" pitchFamily="18" charset="0"/>
              </a:rPr>
              <a:t>”, “Natura </a:t>
            </a:r>
            <a:r>
              <a:rPr lang="en-US" sz="1800" dirty="0" err="1">
                <a:latin typeface="Times New Roman" panose="02020603050405020304" pitchFamily="18" charset="0"/>
                <a:cs typeface="Times New Roman" panose="02020603050405020304" pitchFamily="18" charset="0"/>
              </a:rPr>
              <a:t>Marjani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Natura</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Khaverdi</a:t>
            </a:r>
            <a:r>
              <a:rPr lang="en-US" sz="1800" dirty="0" smtClean="0">
                <a:latin typeface="Times New Roman" panose="02020603050405020304" pitchFamily="18" charset="0"/>
                <a:cs typeface="Times New Roman" panose="02020603050405020304" pitchFamily="18" charset="0"/>
              </a:rPr>
              <a:t>”, G</a:t>
            </a:r>
            <a:r>
              <a:rPr lang="ka-GE" sz="1800" dirty="0" smtClean="0">
                <a:latin typeface="Times New Roman" panose="02020603050405020304" pitchFamily="18" charset="0"/>
                <a:cs typeface="Times New Roman" panose="02020603050405020304" pitchFamily="18" charset="0"/>
              </a:rPr>
              <a:t>reen</a:t>
            </a:r>
            <a:r>
              <a:rPr lang="en-US" sz="1800" dirty="0" smtClean="0">
                <a:latin typeface="Times New Roman" panose="02020603050405020304" pitchFamily="18" charset="0"/>
                <a:cs typeface="Times New Roman" panose="02020603050405020304" pitchFamily="18" charset="0"/>
              </a:rPr>
              <a:t>  Iodized Tea  and  Black  Iodized  Tea.</a:t>
            </a:r>
          </a:p>
        </p:txBody>
      </p:sp>
      <p:pic>
        <p:nvPicPr>
          <p:cNvPr id="3074" name="Picture 2" descr="C:\Users\maka.asatiani\Desktop\Natura Tea Company\designs\leaf.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8552" y="1556146"/>
            <a:ext cx="420220" cy="45482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C:\Users\maka.asatiani\Desktop\Natura Tea Company\designs\leaf.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9063" y="2224258"/>
            <a:ext cx="420220" cy="45482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maka.asatiani\Desktop\Natura Tea Company\designs\leaf.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0145" y="4079026"/>
            <a:ext cx="420220" cy="45482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C:\Users\maka.asatiani\Desktop\Natura Tea Company\designs\leaf.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0145" y="4991046"/>
            <a:ext cx="420220" cy="45482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a:stretch>
            <a:fillRect/>
          </a:stretch>
        </p:blipFill>
        <p:spPr>
          <a:xfrm>
            <a:off x="457200" y="3256758"/>
            <a:ext cx="420660" cy="451143"/>
          </a:xfrm>
          <a:prstGeom prst="rect">
            <a:avLst/>
          </a:prstGeom>
        </p:spPr>
      </p:pic>
    </p:spTree>
    <p:extLst>
      <p:ext uri="{BB962C8B-B14F-4D97-AF65-F5344CB8AC3E}">
        <p14:creationId xmlns:p14="http://schemas.microsoft.com/office/powerpoint/2010/main" xmlns="" val="3719058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ka.asatiani\Desktop\Natura Tea Company\designs\natura-tea-presentation-e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287471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ka.asatiani\Desktop\Natura Tea Company\designs\small - natura-tea-presentation-2-pa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fontScale="90000"/>
          </a:bodyPr>
          <a:lstStyle/>
          <a:p>
            <a:r>
              <a:rPr lang="en-US" b="1" dirty="0"/>
              <a:t>“</a:t>
            </a:r>
            <a:r>
              <a:rPr lang="en-US" b="1" dirty="0" err="1"/>
              <a:t>Natura</a:t>
            </a:r>
            <a:r>
              <a:rPr lang="en-US" b="1" dirty="0"/>
              <a:t> </a:t>
            </a:r>
            <a:r>
              <a:rPr lang="en-US" b="1" dirty="0" err="1"/>
              <a:t>Khaverdi</a:t>
            </a:r>
            <a:r>
              <a:rPr lang="en-US" b="1" dirty="0"/>
              <a:t>”</a:t>
            </a:r>
            <a:r>
              <a:rPr lang="en-US" dirty="0"/>
              <a:t/>
            </a:r>
            <a:br>
              <a:rPr lang="en-US" dirty="0"/>
            </a:br>
            <a:r>
              <a:rPr lang="en-US" dirty="0"/>
              <a:t>Black Tea </a:t>
            </a:r>
          </a:p>
        </p:txBody>
      </p:sp>
      <p:sp>
        <p:nvSpPr>
          <p:cNvPr id="3" name="Content Placeholder 2"/>
          <p:cNvSpPr>
            <a:spLocks noGrp="1"/>
          </p:cNvSpPr>
          <p:nvPr>
            <p:ph idx="1"/>
          </p:nvPr>
        </p:nvSpPr>
        <p:spPr>
          <a:xfrm>
            <a:off x="838200" y="1600200"/>
            <a:ext cx="6629400" cy="4525963"/>
          </a:xfrm>
        </p:spPr>
        <p:txBody>
          <a:bodyPr>
            <a:normAutofit/>
          </a:bodyPr>
          <a:lstStyle/>
          <a:p>
            <a:pPr marL="0" indent="0" algn="just">
              <a:buNone/>
            </a:pPr>
            <a:endParaRPr lang="en-US" sz="1800" dirty="0"/>
          </a:p>
          <a:p>
            <a:pPr marL="0" indent="0" algn="just">
              <a:buNone/>
            </a:pPr>
            <a:r>
              <a:rPr lang="en-US" sz="1800" dirty="0" smtClean="0"/>
              <a:t>Black </a:t>
            </a:r>
            <a:r>
              <a:rPr lang="en-US" sz="1800" dirty="0"/>
              <a:t>tea belongs to the </a:t>
            </a:r>
            <a:r>
              <a:rPr lang="en-US" sz="1800" dirty="0" smtClean="0"/>
              <a:t>camellia </a:t>
            </a:r>
            <a:r>
              <a:rPr lang="en-US" sz="1800" dirty="0" err="1"/>
              <a:t>sinensis</a:t>
            </a:r>
            <a:r>
              <a:rPr lang="en-US" sz="1800" dirty="0"/>
              <a:t> the mere tea bush petals that are preceded with specific methodology.  Black tea petals fermentation process undergoes till it is totally rusted. Black tea is the most popular among others. Black tea tincture has light aroma and pleasant astringent taste.</a:t>
            </a:r>
          </a:p>
          <a:p>
            <a:pPr marL="0" indent="0" algn="just">
              <a:buNone/>
            </a:pPr>
            <a:endParaRPr lang="en-US" sz="1800" dirty="0" smtClean="0"/>
          </a:p>
          <a:p>
            <a:pPr marL="0" indent="0" algn="just">
              <a:buNone/>
            </a:pPr>
            <a:r>
              <a:rPr lang="en-US" sz="1800" dirty="0" smtClean="0"/>
              <a:t>Black </a:t>
            </a:r>
            <a:r>
              <a:rPr lang="en-US" sz="1800" dirty="0"/>
              <a:t>tea contains more caffeine compared to other tea types and least antioxidants. Black tea useful features: it blocks cancer cells growing, reduces the stomach, gastrointestinal and breast cancer risks, regulates the cardiovascular system, destroys the germs that cause diarrhea, pneumonia, cystitis and herpes, and lowers blood cholesterol.</a:t>
            </a:r>
          </a:p>
        </p:txBody>
      </p:sp>
      <p:pic>
        <p:nvPicPr>
          <p:cNvPr id="9218" name="Picture 2" descr="C:\Users\maka.asatiani\Desktop\Natura Tea Company\blac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381000"/>
            <a:ext cx="1596591" cy="11887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069625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შავი ჩაი.jpg"/>
          <p:cNvPicPr>
            <a:picLocks noChangeAspect="1"/>
          </p:cNvPicPr>
          <p:nvPr/>
        </p:nvPicPr>
        <p:blipFill>
          <a:blip r:embed="rId2"/>
          <a:stretch>
            <a:fillRect/>
          </a:stretch>
        </p:blipFill>
        <p:spPr>
          <a:xfrm>
            <a:off x="-71502" y="0"/>
            <a:ext cx="9215502" cy="6858000"/>
          </a:xfrm>
          <a:prstGeom prst="rect">
            <a:avLst/>
          </a:prstGeom>
        </p:spPr>
      </p:pic>
    </p:spTree>
    <p:extLst>
      <p:ext uri="{BB962C8B-B14F-4D97-AF65-F5344CB8AC3E}">
        <p14:creationId xmlns:p14="http://schemas.microsoft.com/office/powerpoint/2010/main" xmlns="" val="28776846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TotalTime>
  <Words>704</Words>
  <Application>Microsoft Office PowerPoint</Application>
  <PresentationFormat>On-screen Show (4:3)</PresentationFormat>
  <Paragraphs>60</Paragraphs>
  <Slides>22</Slides>
  <Notes>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 </vt:lpstr>
      <vt:lpstr>        1893-The Production of Georgian Tea Commences under the Leadership of Chinese Tea-grower Lao Zhan Zhou(1870-1939).  The first international recognition of the Georgian Tea received in 1899 at an exhibition in Paris, where it was awarded a gold medal.      </vt:lpstr>
      <vt:lpstr> The industry was growing and during the Soviet Union we supplied  Tea for the whole Soviet Union.  Georgia  became 4th largest producer of tea in the world.   </vt:lpstr>
      <vt:lpstr>Nowadays Tea growing industry is developing intensively. Tea plantations are spread over 3000 hectares and 2 tons are picked per hectare.  </vt:lpstr>
      <vt:lpstr>Georgian Tea Characteristics</vt:lpstr>
      <vt:lpstr>Natura Tea Company</vt:lpstr>
      <vt:lpstr>Slide 7</vt:lpstr>
      <vt:lpstr>“Natura Khaverdi” Black Tea </vt:lpstr>
      <vt:lpstr>Slide 9</vt:lpstr>
      <vt:lpstr>Slide 10</vt:lpstr>
      <vt:lpstr>“Natura Mtsvane”  Green Tea</vt:lpstr>
      <vt:lpstr>Slide 12</vt:lpstr>
      <vt:lpstr>Slide 13</vt:lpstr>
      <vt:lpstr>“Natura Imperatori”  Yellow Tea</vt:lpstr>
      <vt:lpstr>Slide 15</vt:lpstr>
      <vt:lpstr>Slide 16</vt:lpstr>
      <vt:lpstr>“Natura Marjani”  Red Tea</vt:lpstr>
      <vt:lpstr>Slide 18</vt:lpstr>
      <vt:lpstr>Slide 19</vt:lpstr>
      <vt:lpstr>Iodized teas</vt:lpstr>
      <vt:lpstr>Slide 21</vt:lpstr>
      <vt:lpstr>Natura Tea Company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Maka Asatiani</dc:creator>
  <cp:lastModifiedBy>maka</cp:lastModifiedBy>
  <cp:revision>61</cp:revision>
  <cp:lastPrinted>2016-09-28T17:11:08Z</cp:lastPrinted>
  <dcterms:created xsi:type="dcterms:W3CDTF">2006-08-16T00:00:00Z</dcterms:created>
  <dcterms:modified xsi:type="dcterms:W3CDTF">2018-01-29T11:01:04Z</dcterms:modified>
</cp:coreProperties>
</file>